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43891200" cy="32918400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72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A2DA84-AB3F-39B4-6822-4EEF3E18C26F}" name="Patterson, Jenelle" initials="JP" userId="S::Jenelle.Patterson@ca.gowlingwlg.com::cf42fada-e381-4464-95ee-aa673973e24a" providerId="AD"/>
  <p188:author id="{643F2FCA-CAFA-76D1-0320-385A4AC7C213}" name="Gowling WLG" initials="GWLG" userId="Gowling WLG" providerId="None"/>
  <p188:author id="{00B912F0-E7D0-25BC-2D68-635CF8764B57}" name="lise fraissinet" initials="lf" userId="S::lise.fraissinet@altaveo.onmicrosoft.com::6b5073ff-ab43-4da6-9d8e-acc6b53bee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0AF"/>
    <a:srgbClr val="D9D9D9"/>
    <a:srgbClr val="74BDA7"/>
    <a:srgbClr val="1F86B3"/>
    <a:srgbClr val="246C32"/>
    <a:srgbClr val="EFFADE"/>
    <a:srgbClr val="F6CC64"/>
    <a:srgbClr val="F7C13B"/>
    <a:srgbClr val="AFB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63" autoAdjust="0"/>
    <p:restoredTop sz="93680" autoAdjust="0"/>
  </p:normalViewPr>
  <p:slideViewPr>
    <p:cSldViewPr snapToGrid="0" showGuides="1">
      <p:cViewPr>
        <p:scale>
          <a:sx n="21" d="100"/>
          <a:sy n="21" d="100"/>
        </p:scale>
        <p:origin x="2560" y="504"/>
      </p:cViewPr>
      <p:guideLst>
        <p:guide orient="horz" pos="10272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7454"/>
          </a:xfrm>
          <a:prstGeom prst="rect">
            <a:avLst/>
          </a:prstGeom>
        </p:spPr>
        <p:txBody>
          <a:bodyPr vert="horz" lIns="96655" tIns="48327" rIns="96655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9014" y="0"/>
            <a:ext cx="4160520" cy="367454"/>
          </a:xfrm>
          <a:prstGeom prst="rect">
            <a:avLst/>
          </a:prstGeom>
        </p:spPr>
        <p:txBody>
          <a:bodyPr vert="horz" lIns="96655" tIns="48327" rIns="96655" bIns="48327" rtlCol="0"/>
          <a:lstStyle>
            <a:lvl1pPr algn="r">
              <a:defRPr sz="1200"/>
            </a:lvl1pPr>
          </a:lstStyle>
          <a:p>
            <a:fld id="{329255A3-1EF8-42E3-8836-76392A02ACA3}" type="datetimeFigureOut">
              <a:rPr lang="en-US" smtClean="0"/>
              <a:t>8/11/26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55950" y="914400"/>
            <a:ext cx="3289300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5" tIns="48327" rIns="96655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1" y="3520441"/>
            <a:ext cx="7680960" cy="2880359"/>
          </a:xfrm>
          <a:prstGeom prst="rect">
            <a:avLst/>
          </a:prstGeom>
        </p:spPr>
        <p:txBody>
          <a:bodyPr vert="horz" lIns="96655" tIns="48327" rIns="96655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7747"/>
            <a:ext cx="4160520" cy="367453"/>
          </a:xfrm>
          <a:prstGeom prst="rect">
            <a:avLst/>
          </a:prstGeom>
        </p:spPr>
        <p:txBody>
          <a:bodyPr vert="horz" lIns="96655" tIns="48327" rIns="96655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9014" y="6947747"/>
            <a:ext cx="4160520" cy="367453"/>
          </a:xfrm>
          <a:prstGeom prst="rect">
            <a:avLst/>
          </a:prstGeom>
        </p:spPr>
        <p:txBody>
          <a:bodyPr vert="horz" lIns="96655" tIns="48327" rIns="96655" bIns="48327" rtlCol="0" anchor="b"/>
          <a:lstStyle>
            <a:lvl1pPr algn="r">
              <a:defRPr sz="1200"/>
            </a:lvl1pPr>
          </a:lstStyle>
          <a:p>
            <a:fld id="{D77737E1-5D60-49A0-A436-242474573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64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CB3EA-5F59-F374-922D-153FF290C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38FAEF-1BAA-CFD6-7401-FA54F484C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C43E2D-22B7-4464-E203-BE857BAFC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9B5A3-A5C3-C9CE-74AD-16B8B0527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737E1-5D60-49A0-A436-2424745736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65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60624-A87F-46C8-83E0-7798EE9D3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0" y="5387342"/>
            <a:ext cx="32918400" cy="1146048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128520-1774-4BED-8158-EE4B4CD0A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47474-AF5F-4FC7-844A-A3A434E53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6E401-A6A9-417E-A7E0-A41197ADF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C4C40-57D3-435F-9D91-BCD94A2DA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21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43633-9615-4E9B-8663-7EA6284F3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C01E8-46D8-4395-9B26-A0211A95C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9380B-246B-4882-9486-EA47A4E69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72740-E723-4A3A-A4BE-370B4F3B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8498A-4E70-4FB6-9A0C-9DDE3F021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668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C86D2-1706-4B24-8F37-E4515DC83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4660" y="8206745"/>
            <a:ext cx="37856160" cy="13693138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AFB722-2EC1-4613-8654-BA23754F9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94660" y="22029425"/>
            <a:ext cx="37856160" cy="7200898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106F9-8D13-4E74-B319-D25AF55A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00456-3AD5-4905-B358-BEA2A0AFB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FA5E0-2D98-4E46-AF96-6C4922FA0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2ECAA-3F26-4FE9-BF97-7C157E37E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BB028-A678-4435-8D9B-08EA5FC757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0F4BA-6BC8-4659-98DB-29E2CF7C2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EEAC2-03B2-4FC7-87C6-1AD6BF986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DB842B-5C1A-46EC-96A4-FB72C4CE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64BEE4-EDF7-449D-8A94-A5C5F6EAE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436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2C652-E7F3-40CA-ABBE-9899A1681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237" y="1752603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AF47F-C3EA-4028-BE16-140DD7725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3239" y="8069582"/>
            <a:ext cx="18568033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63DD4-61CA-49D9-893F-17AACF047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23239" y="12024360"/>
            <a:ext cx="18568033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939D-BDE5-49C2-9D17-D791C78B6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2219920" y="8069582"/>
            <a:ext cx="18659477" cy="395477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43C42D-CD40-4BEA-B5FE-AAF70E64B6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2219920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07C2E1-3524-4149-8166-E1AA257CE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814D2A-EE94-4CA0-A8B6-22B4DEDE3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AC371B-7ACC-4B8C-8809-3E25AF18D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624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698EC-5731-4920-BC40-CA5F887D1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0E8178-CEA5-4357-99DA-C0D6EB1A8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717A73-9877-4FAE-8BCD-A8EF9DF9C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5464E0-4CDA-4B72-94D3-C2CE741DA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51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DF787A-51EF-4593-9F0A-1D895F690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DA8324-5D5F-4552-96F7-7149C0F9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C4E6D-9AAB-429B-AC34-5624FEB9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198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A0DBB-3051-4A2C-A857-EE69821D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DED78-BF38-44CC-AD4F-787FE45FB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873FE-E3D8-4843-B63F-3CB6074C0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A07773-1DB9-44AC-9E15-784D6C642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DE334-7791-431C-8326-FBEB623E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30D6BF-1777-419D-96EA-8CC085A0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30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54BFB-4EFE-441D-AFEA-57887CF8F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3239" y="2194560"/>
            <a:ext cx="14156053" cy="768096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25C3EE-4A23-47F9-AC7D-8698B711D0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659477" y="4739642"/>
            <a:ext cx="22219920" cy="23393400"/>
          </a:xfrm>
        </p:spPr>
        <p:txBody>
          <a:bodyPr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16746-6BB7-46B3-8445-FB69AB5D7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23239" y="9875520"/>
            <a:ext cx="14156053" cy="18295622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A86BC2-A5F0-4BD1-9EFB-156EAA1D1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D2F575-3111-42CD-93EF-C16CA7348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374CFD-116B-4329-9D39-765F8A13D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06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D7F8F-A9E1-4A8E-94F8-20C3C168E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C0B873-B090-4312-8DC7-34C0F638B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B2FE7-ECC4-48D1-8C0D-3231F00A0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D52DF-F60C-4E56-AE57-ECDBC1CD3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2E901-DBD0-470C-A65C-7E389D2AB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09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8EB85D-0851-49D0-96EB-2BF177439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1409640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0C61D4-D99E-4E89-8D1C-6E73FF632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17520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0E31B-C953-45BF-ABD9-6FD99BFC1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5C033-6D6B-4581-A00C-59B2366A9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F1438-C27F-43EA-B185-A21D4C9D7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39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F19BAC-8C9F-4125-B6A4-1437B467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0" y="1752603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234C7C-4FAA-4AA6-9929-D92FF5634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036E5-0F1F-42AA-9B41-11F4FD70E9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278CA-642C-4174-B5CB-A51A2D9F1693}" type="datetimeFigureOut">
              <a:rPr lang="en-US" smtClean="0"/>
              <a:pPr/>
              <a:t>8/11/26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8A04E-BDC8-4F19-9CE8-FC255E2E9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38960" y="30510482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96C2E-80EF-4E27-977F-FBF9E7D386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99816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7ED7D-477F-48FB-9FD7-37CE0277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41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webprod.hc-sc.gc.ca/nhpid-bdipsn/(https:/wwwn.cdc.gov/tsp/MRLS/mrlslisting.aspx)" TargetMode="External"/><Relationship Id="rId7" Type="http://schemas.openxmlformats.org/officeDocument/2006/relationships/hyperlink" Target="https://www.canada.ca/en/health-canada/services/drugs-health-products/natural-non-prescription/applications-submissions/site-licensing.html" TargetMode="Externa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anada.ca/en/health-canada/services/drugs-health-products/natural-non-prescription/legislation-guidelines/guidance-documents/supplementary-rules-respecting-nicotine-replacement-therapies-order/prohibition-application-requirements.html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s://www.canada.ca/en/health-canada/services/drugs-health-products/drug-products/prescription-drug-list/notices-changes/revisions-nicotine-buccal-pouches.html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www.canada.ca/en/health-canada/news/2024/08/health-canada-introduces-new-measures-to-help-prevent-harms-to-youth-from-nicotine-replacement-therapies.html" TargetMode="External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BF0D7-5431-7AFA-1577-E9238F44D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1EC93A-8EF3-ACED-2C7E-FE0A77EEB9A1}"/>
              </a:ext>
            </a:extLst>
          </p:cNvPr>
          <p:cNvSpPr txBox="1"/>
          <p:nvPr/>
        </p:nvSpPr>
        <p:spPr>
          <a:xfrm>
            <a:off x="772787" y="578397"/>
            <a:ext cx="42254984" cy="3216265"/>
          </a:xfrm>
          <a:prstGeom prst="rect">
            <a:avLst/>
          </a:prstGeom>
          <a:solidFill>
            <a:srgbClr val="4670AF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CONCEPT TO COMPLIANCE: NAVIGATING THE REGULATORY PATHWAY FOR ORAL NICOTINE POUCHES </a:t>
            </a:r>
          </a:p>
          <a:p>
            <a:pPr algn="ctr">
              <a:spcAft>
                <a:spcPts val="600"/>
              </a:spcAft>
            </a:pPr>
            <a:r>
              <a:rPr lang="en-GB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LICENSED AS NICOTINE REPLACEMENT THERAPY IN CANADA </a:t>
            </a:r>
          </a:p>
          <a:p>
            <a:pPr algn="ctr">
              <a:spcAft>
                <a:spcPts val="600"/>
              </a:spcAft>
            </a:pPr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Lise FRAISSINET</a:t>
            </a:r>
            <a:r>
              <a:rPr lang="en-GB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Jon-Paul Powers</a:t>
            </a:r>
            <a:r>
              <a:rPr lang="en-GB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Ed Carmines</a:t>
            </a:r>
            <a:r>
              <a:rPr lang="en-GB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Manoj Misra</a:t>
            </a:r>
            <a:r>
              <a:rPr lang="en-GB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Jenelle Patterson</a:t>
            </a:r>
            <a:r>
              <a:rPr lang="en-GB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Alan Scott</a:t>
            </a:r>
            <a:r>
              <a:rPr lang="en-GB" sz="4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buNone/>
            </a:pPr>
            <a:r>
              <a:rPr lang="fr-FR" sz="3200" spc="-75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3200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Chemular, Inc., Hudson, MI, USA, </a:t>
            </a:r>
            <a:r>
              <a:rPr lang="en-GB" sz="3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Gowling WLG (Canada) LLP, Ottawa, ON, Canada 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F78889-B0C1-6A48-0E2A-68B641706A1D}"/>
              </a:ext>
            </a:extLst>
          </p:cNvPr>
          <p:cNvSpPr txBox="1"/>
          <p:nvPr/>
        </p:nvSpPr>
        <p:spPr>
          <a:xfrm>
            <a:off x="761200" y="27984696"/>
            <a:ext cx="13105989" cy="704683"/>
          </a:xfrm>
          <a:prstGeom prst="rect">
            <a:avLst/>
          </a:prstGeom>
          <a:solidFill>
            <a:srgbClr val="4670AF"/>
          </a:solidFill>
          <a:ln>
            <a:solidFill>
              <a:schemeClr val="tx1"/>
            </a:solidFill>
          </a:ln>
        </p:spPr>
        <p:txBody>
          <a:bodyPr wrap="square" lIns="205740" tIns="137160" rIns="137160" bIns="137160">
            <a:noAutofit/>
          </a:bodyPr>
          <a:lstStyle/>
          <a:p>
            <a:pPr algn="ctr">
              <a:defRPr/>
            </a:pPr>
            <a:r>
              <a:rPr lang="en-US" sz="24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5B7A2CD-45C6-4CE6-87D9-AF8716F07C93}"/>
              </a:ext>
            </a:extLst>
          </p:cNvPr>
          <p:cNvSpPr txBox="1"/>
          <p:nvPr/>
        </p:nvSpPr>
        <p:spPr>
          <a:xfrm>
            <a:off x="15032056" y="4338176"/>
            <a:ext cx="28086357" cy="892552"/>
          </a:xfrm>
          <a:prstGeom prst="rect">
            <a:avLst/>
          </a:prstGeom>
          <a:solidFill>
            <a:srgbClr val="4670AF"/>
          </a:solidFill>
        </p:spPr>
        <p:txBody>
          <a:bodyPr wrap="square" lIns="205740" tIns="137160" rIns="137160" bIns="137160">
            <a:spAutoFit/>
          </a:bodyPr>
          <a:lstStyle/>
          <a:p>
            <a:pPr algn="ctr">
              <a:defRPr/>
            </a:pPr>
            <a:r>
              <a:rPr lang="en-US" sz="4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PATHWAY</a:t>
            </a:r>
          </a:p>
        </p:txBody>
      </p:sp>
      <p:sp>
        <p:nvSpPr>
          <p:cNvPr id="49" name="Text Box 32">
            <a:extLst>
              <a:ext uri="{FF2B5EF4-FFF2-40B4-BE49-F238E27FC236}">
                <a16:creationId xmlns:a16="http://schemas.microsoft.com/office/drawing/2014/main" id="{D308D404-09E4-4085-C97B-A411A04A2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26566" y="25954770"/>
            <a:ext cx="13132386" cy="55861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205740" tIns="205740" rIns="205740" bIns="205740">
            <a:spAutoFit/>
          </a:bodyPr>
          <a:lstStyle>
            <a:lvl1pPr defTabSz="3762375">
              <a:spcBef>
                <a:spcPct val="20000"/>
              </a:spcBef>
              <a:buChar char="•"/>
              <a:defRPr sz="16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1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algn="just">
              <a:spcBef>
                <a:spcPts val="1200"/>
              </a:spcBef>
              <a:spcAft>
                <a:spcPts val="0"/>
              </a:spcAft>
              <a:buNone/>
            </a:pPr>
            <a:endParaRPr lang="en-US" sz="2400" b="1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critical aspects to ensure successful licensing are therefore:</a:t>
            </a:r>
          </a:p>
          <a:p>
            <a:pPr marL="4572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Formulation: 4 mg nicotine; mint-menthol or unflavored only</a:t>
            </a:r>
          </a:p>
          <a:p>
            <a:pPr marL="4572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Bioequivalence to a Health Canada-licensed Reference Product or product specific cessation study</a:t>
            </a:r>
          </a:p>
          <a:p>
            <a:pPr marL="4572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GMP manufacturing, labelling and packaging facilities (and importer, if applicable)</a:t>
            </a:r>
          </a:p>
          <a:p>
            <a:pPr marR="0" algn="just">
              <a:spcBef>
                <a:spcPts val="1200"/>
              </a:spcBef>
              <a:spcAft>
                <a:spcPts val="0"/>
              </a:spcAft>
              <a:buNone/>
            </a:pPr>
            <a:endParaRPr lang="en-US" sz="2400" kern="1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Additional items that come into play:</a:t>
            </a:r>
          </a:p>
          <a:p>
            <a:pPr marL="4572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Biocompatibility</a:t>
            </a:r>
          </a:p>
          <a:p>
            <a:pPr marL="4572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tability (initial shelf life must be based on data and confirmed by real time studies)</a:t>
            </a:r>
          </a:p>
          <a:p>
            <a:pPr marL="4572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Labelling and marketing</a:t>
            </a:r>
          </a:p>
          <a:p>
            <a:pPr marR="0" algn="just">
              <a:spcBef>
                <a:spcPts val="1200"/>
              </a:spcBef>
              <a:spcAft>
                <a:spcPts val="0"/>
              </a:spcAft>
              <a:buNone/>
            </a:pPr>
            <a:endParaRPr lang="en-US" sz="2000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 Box 32">
            <a:extLst>
              <a:ext uri="{FF2B5EF4-FFF2-40B4-BE49-F238E27FC236}">
                <a16:creationId xmlns:a16="http://schemas.microsoft.com/office/drawing/2014/main" id="{2D235339-25F6-1D18-613B-04B35D36D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88" y="4978573"/>
            <a:ext cx="13136705" cy="38010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05740" tIns="205740" rIns="205740" bIns="205740">
            <a:spAutoFit/>
          </a:bodyPr>
          <a:lstStyle>
            <a:lvl1pPr defTabSz="3762375">
              <a:spcBef>
                <a:spcPct val="20000"/>
              </a:spcBef>
              <a:buChar char="•"/>
              <a:defRPr sz="16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1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ts val="0"/>
              </a:spcBef>
              <a:buNone/>
            </a:pPr>
            <a:endParaRPr lang="en-US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In Canada, nicotine pouches containing 4 mg nicotine or less per dosage unit are considered Nicotine Replacement Therapy (NRT) Natural Health Products (NHPs); pre-market authorization from Health Canada is required for legal sale. Product quality, safety and efficacy must be demonstrated to Health Canada via a class III product licence application (PLA). Product 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safety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and efficacy must either be supported by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a long-term cessation study or B</a:t>
            </a:r>
            <a:r>
              <a:rPr lang="en-US" sz="200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ioequivalence (BE) to a Reference Product (a licensed NHP supported by a long-term cessation study). Health Canada has also recently implemented NRT-specific restrictions 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on product flavor, labelling, and marketing. </a:t>
            </a:r>
            <a:r>
              <a:rPr 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Chemular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and Gowling teams have combined their know-how on multiple applications, leveraging on </a:t>
            </a:r>
            <a:r>
              <a:rPr lang="en-US" sz="2000" dirty="0" err="1">
                <a:ea typeface="Times New Roman" panose="02020603050405020304" pitchFamily="18" charset="0"/>
                <a:cs typeface="Arial" panose="020B0604020202020204" pitchFamily="34" charset="0"/>
              </a:rPr>
              <a:t>Chemular’s</a:t>
            </a:r>
            <a:r>
              <a:rPr lang="en-US" sz="2000" dirty="0">
                <a:ea typeface="Times New Roman" panose="02020603050405020304" pitchFamily="18" charset="0"/>
                <a:cs typeface="Arial" panose="020B0604020202020204" pitchFamily="34" charset="0"/>
              </a:rPr>
              <a:t> product development and testing knowledge plus Gowling’s scientific, legal and regulatory expertise. This poster presents an optimized pathway to ensure a time-efficient development and tests strategy in line with Health Canada requirements and review approach.</a:t>
            </a:r>
            <a:endParaRPr lang="en-US" sz="20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F11F8-AF64-5B27-EDA7-98C2422DB277}"/>
              </a:ext>
            </a:extLst>
          </p:cNvPr>
          <p:cNvSpPr txBox="1"/>
          <p:nvPr/>
        </p:nvSpPr>
        <p:spPr>
          <a:xfrm>
            <a:off x="37661154" y="31920877"/>
            <a:ext cx="529580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79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TSRC Conference 2026, Charlotte, NC, USA  </a:t>
            </a:r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BEC6BDD2-EC32-4363-C2F7-1650A31A9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80317" y="8406714"/>
            <a:ext cx="4389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6">
            <a:extLst>
              <a:ext uri="{FF2B5EF4-FFF2-40B4-BE49-F238E27FC236}">
                <a16:creationId xmlns:a16="http://schemas.microsoft.com/office/drawing/2014/main" id="{E7E278EE-21A9-489E-0C57-D01BB728D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2061" y="8433609"/>
            <a:ext cx="4389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4C60F2-DB62-1D6C-9199-252A5A53DB85}"/>
              </a:ext>
            </a:extLst>
          </p:cNvPr>
          <p:cNvSpPr txBox="1"/>
          <p:nvPr/>
        </p:nvSpPr>
        <p:spPr>
          <a:xfrm>
            <a:off x="761200" y="28702491"/>
            <a:ext cx="13103275" cy="36822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kern="100" dirty="0"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https://webprod.hc-sc.gc.ca/nhpid-bdipsn/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https://www.canada.ca/en/health-canada/news/2024/08/health-canada-introduces-new-measures-to-help-prevent-harms-to-youth-from-nicotine-replacement-therapies.html</a:t>
            </a:r>
            <a:endParaRPr lang="en-US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https://www.canada.ca/en/health-canada/services/drugs-health-products/drug-products/prescription-drug-list/notices-changes/revisions-nicotine-buccal-pouches.html</a:t>
            </a:r>
            <a:endParaRPr lang="en-US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https://www.canada.ca/en/health-canada/services/drugs-health-products/natural-non-prescription/legislation-guidelines/guidance-documents/supplementary-rules-respecting-nicotine-replacement-therapies-order/prohibition-application-requirements.html</a:t>
            </a:r>
            <a:endParaRPr lang="en-US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https://www.canada.ca/en/health-canada/services/drugs-health-products/natural-non-prescription/applications-submissions/site-licensing.html</a:t>
            </a:r>
            <a:endParaRPr lang="en-US" sz="2000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680"/>
              </a:lnSpc>
              <a:buFont typeface="Arial" panose="020B0604020202020204" pitchFamily="34" charset="0"/>
              <a:buChar char="•"/>
            </a:pPr>
            <a:endParaRPr lang="en-US" sz="14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9443AC-B1E4-8772-AEC3-1C8D07CE9F63}"/>
              </a:ext>
            </a:extLst>
          </p:cNvPr>
          <p:cNvSpPr txBox="1"/>
          <p:nvPr/>
        </p:nvSpPr>
        <p:spPr>
          <a:xfrm>
            <a:off x="772786" y="9847302"/>
            <a:ext cx="13136707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A nicotine pouch containing </a:t>
            </a:r>
            <a:r>
              <a:rPr lang="en-CH" sz="2000" b="1" dirty="0">
                <a:latin typeface="Arial" panose="020B0604020202020204" pitchFamily="34" charset="0"/>
                <a:cs typeface="Arial" panose="020B0604020202020204" pitchFamily="34" charset="0"/>
              </a:rPr>
              <a:t>4 mg nicotine per dosage unit or less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falls within the NHP pathway in Canada.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The product must be positioned for </a:t>
            </a:r>
            <a:r>
              <a:rPr lang="en-CH" sz="2000" b="1" dirty="0">
                <a:latin typeface="Arial" panose="020B0604020202020204" pitchFamily="34" charset="0"/>
                <a:cs typeface="Arial" panose="020B0604020202020204" pitchFamily="34" charset="0"/>
              </a:rPr>
              <a:t>smoking cessation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and not for recreational use.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The product can only contain </a:t>
            </a:r>
            <a:r>
              <a:rPr lang="en-CH" sz="2000" b="1" dirty="0">
                <a:latin typeface="Arial" panose="020B0604020202020204" pitchFamily="34" charset="0"/>
                <a:cs typeface="Arial" panose="020B0604020202020204" pitchFamily="34" charset="0"/>
              </a:rPr>
              <a:t>mint</a:t>
            </a: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 or menthol</a:t>
            </a:r>
            <a:r>
              <a:rPr lang="en-CH" sz="2000" b="1" dirty="0">
                <a:latin typeface="Arial" panose="020B0604020202020204" pitchFamily="34" charset="0"/>
                <a:cs typeface="Arial" panose="020B0604020202020204" pitchFamily="34" charset="0"/>
              </a:rPr>
              <a:t>-derived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flavor</a:t>
            </a:r>
            <a:r>
              <a:rPr lang="en-CH" sz="20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flavor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name on the label can only refer to mint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or menthol.</a:t>
            </a:r>
            <a:endParaRPr lang="en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All ingredients must be registered in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Natural Health Products Ingredients Database (NHPID).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he product must demonstrate </a:t>
            </a:r>
            <a:r>
              <a:rPr lang="en-CH" sz="2000" b="1" dirty="0">
                <a:latin typeface="Arial" panose="020B0604020202020204" pitchFamily="34" charset="0"/>
                <a:cs typeface="Arial" panose="020B0604020202020204" pitchFamily="34" charset="0"/>
              </a:rPr>
              <a:t>Bioequivalence to </a:t>
            </a: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a Reference Listed Drug Product (RLD)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or be supported by </a:t>
            </a: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a product-specific cessation study.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Labelling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packaging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, and marketing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must comply with Health Canada’s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NHP Regulations and related  Guidance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in addition to NRT-specific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flavor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and representation restrictions.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B35FCC-9E6B-EB3D-BBDB-4CDE6B6BD5B7}"/>
              </a:ext>
            </a:extLst>
          </p:cNvPr>
          <p:cNvSpPr txBox="1"/>
          <p:nvPr/>
        </p:nvSpPr>
        <p:spPr>
          <a:xfrm>
            <a:off x="772786" y="13403135"/>
            <a:ext cx="13136707" cy="892552"/>
          </a:xfrm>
          <a:prstGeom prst="rect">
            <a:avLst/>
          </a:prstGeom>
          <a:solidFill>
            <a:srgbClr val="4670AF"/>
          </a:solidFill>
        </p:spPr>
        <p:txBody>
          <a:bodyPr wrap="square" lIns="205740" tIns="137160" rIns="137160" bIns="137160">
            <a:noAutofit/>
          </a:bodyPr>
          <a:lstStyle/>
          <a:p>
            <a:pPr algn="ctr">
              <a:defRPr/>
            </a:pPr>
            <a:r>
              <a:rPr lang="en-US" sz="4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DEVELOPMENT REQUIREMENTS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70DECC-008C-6313-946B-E9AC69DEADEB}"/>
              </a:ext>
            </a:extLst>
          </p:cNvPr>
          <p:cNvSpPr txBox="1"/>
          <p:nvPr/>
        </p:nvSpPr>
        <p:spPr>
          <a:xfrm>
            <a:off x="732089" y="23845440"/>
            <a:ext cx="13132386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endParaRPr lang="en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File a Product Licence Application (</a:t>
            </a:r>
            <a:r>
              <a:rPr lang="en-CH" sz="2000" b="1" dirty="0">
                <a:latin typeface="Arial" panose="020B0604020202020204" pitchFamily="34" charset="0"/>
                <a:cs typeface="Arial" panose="020B0604020202020204" pitchFamily="34" charset="0"/>
              </a:rPr>
              <a:t>PLA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) through the Natural Health Products system.</a:t>
            </a:r>
          </a:p>
          <a:p>
            <a:pPr marL="900000" lvl="0" indent="-34290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Include the proposed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graphic 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label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 and Instructions For Use (</a:t>
            </a: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IFU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00000" lvl="0" indent="-34290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Include the BE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or cessation 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study report for the claim and product type.</a:t>
            </a:r>
          </a:p>
          <a:p>
            <a:pPr marL="900000" lvl="0" indent="-34290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Ensure the intended use, dosage, warnings, and adult-only positioning are consistent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with NHP requirements 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across all documents.</a:t>
            </a:r>
          </a:p>
          <a:p>
            <a:pPr marL="900000" indent="-342900">
              <a:buFont typeface="Arial" panose="020B0604020202020204" pitchFamily="34" charset="0"/>
              <a:buChar char="•"/>
            </a:pP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Additional mint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flavor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s can be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supported by a single 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study.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Additional variants may be supportable through BE/bridging where formulation differences do not affect nicotine delivery</a:t>
            </a:r>
            <a:endParaRPr lang="en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The Product Licence Application is independ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nt from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site licensing requirements. Product must be manufactured, packaged and labelled at GMP facilities. 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If a foreign site is used, a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Health Canada-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licensed importer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need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ensure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 GMP compliance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and facilitate import</a:t>
            </a:r>
            <a:r>
              <a:rPr lang="en-CH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8D55BAD8-57B4-00E3-96D0-F1A10106DF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89736"/>
                  </p:ext>
                </p:extLst>
              </p:nvPr>
            </p:nvGraphicFramePr>
            <p:xfrm>
              <a:off x="807562" y="14475358"/>
              <a:ext cx="13057073" cy="8412480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4095602">
                      <a:extLst>
                        <a:ext uri="{9D8B030D-6E8A-4147-A177-3AD203B41FA5}">
                          <a16:colId xmlns:a16="http://schemas.microsoft.com/office/drawing/2014/main" val="1483113973"/>
                        </a:ext>
                      </a:extLst>
                    </a:gridCol>
                    <a:gridCol w="8961471">
                      <a:extLst>
                        <a:ext uri="{9D8B030D-6E8A-4147-A177-3AD203B41FA5}">
                          <a16:colId xmlns:a16="http://schemas.microsoft.com/office/drawing/2014/main" val="14392429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Requirements</a:t>
                          </a:r>
                        </a:p>
                      </a:txBody>
                      <a:tcPr>
                        <a:solidFill>
                          <a:srgbClr val="74BD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Acceptance Criteria</a:t>
                          </a:r>
                        </a:p>
                      </a:txBody>
                      <a:tcPr>
                        <a:solidFill>
                          <a:srgbClr val="74BDA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648679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Production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NHP GMP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68756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Flavors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Variations of natural mint flavors from the NHPID (spearmint, peppermint, menthol etc.) </a:t>
                          </a:r>
                          <a:r>
                            <a:rPr lang="en-CA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Menthol-derivative cooling agents (e.g. WS3, WS23) are not currently prohibited. </a:t>
                          </a:r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Unflavored permitted. Flavorless sweeteners are permitted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27034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Nicotine Assay (for 4 mg)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80-120% of label claim (i.e. </a:t>
                          </a:r>
                          <a:r>
                            <a:rPr lang="en-CH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</a:t>
                          </a:r>
                          <a:r>
                            <a:rPr lang="en-CA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CH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–4.</a:t>
                          </a:r>
                          <a:r>
                            <a:rPr lang="en-CA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  <a:r>
                            <a:rPr lang="en-CH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mg</a:t>
                          </a:r>
                          <a:r>
                            <a:rPr lang="en-CA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  <a:r>
                            <a:rPr lang="en-CH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US" sz="20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19280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Dose control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Nicotine assay (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mean</a:t>
                          </a:r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≈ 4 mg and individual units within 3.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–4.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mg</a:t>
                          </a:r>
                          <a:endParaRPr lang="en-US" sz="2000" kern="12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Content Uniformity as per USP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96357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Nicotine Related Impurities/</a:t>
                          </a:r>
                        </a:p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degradants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As per USP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57929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Carbonyls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Not Detected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50565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TSNAs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9184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Not Detected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59762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Microbial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9184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 aerobic microbial count ≤ 10</a:t>
                          </a:r>
                          <a:r>
                            <a:rPr lang="en-CA" sz="2000" kern="1200" baseline="300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CFU/g</a:t>
                          </a:r>
                          <a:endParaRPr lang="en-US" sz="2000" kern="12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329184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otal yeast and mold </a:t>
                          </a:r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count 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≤ 10</a:t>
                          </a:r>
                          <a:r>
                            <a:rPr lang="en-CA" sz="2000" kern="1200" baseline="300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CFU/g</a:t>
                          </a:r>
                          <a:endParaRPr lang="en-US" sz="2000" kern="12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329184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bsence of specified 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pathogenic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organisms (E. coli, Salmonella spp.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, S. aureus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  <a:r>
                            <a:rPr lang="en-CH" sz="20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087310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Stability</a:t>
                          </a:r>
                        </a:p>
                        <a:p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 °C ± 2 °C / 60% RH ± 5% RH</a:t>
                          </a:r>
                          <a:r>
                            <a:rPr lang="en-CH" sz="20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Nicotine content: at expiry, 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80-120% of label claim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748746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Biocompatibility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Cytotoxicity ISO 10993-5: Non-cytotoxic</a:t>
                          </a:r>
                        </a:p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Oral Irritation ISO 10993-10: Non-irritant</a:t>
                          </a:r>
                        </a:p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Sensitization ISO 10993-23: Non-sensitizer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935754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en-US" sz="20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Bioequivalence to Reference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H" sz="2000" b="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90% confidence interval for the geometric mean ratio of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CH" sz="2000" b="0" i="1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CH" sz="2000" b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CH" sz="2000" b="0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CH" sz="2000" b="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and AUC falls within 80.00% to 125.00%</a:t>
                          </a:r>
                          <a:endParaRPr lang="en-US" sz="20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9823036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8D55BAD8-57B4-00E3-96D0-F1A10106DF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03589736"/>
                  </p:ext>
                </p:extLst>
              </p:nvPr>
            </p:nvGraphicFramePr>
            <p:xfrm>
              <a:off x="807562" y="14475358"/>
              <a:ext cx="13057073" cy="8412480"/>
            </p:xfrm>
            <a:graphic>
              <a:graphicData uri="http://schemas.openxmlformats.org/drawingml/2006/table">
                <a:tbl>
                  <a:tblPr firstRow="1" bandRow="1">
                    <a:tableStyleId>{912C8C85-51F0-491E-9774-3900AFEF0FD7}</a:tableStyleId>
                  </a:tblPr>
                  <a:tblGrid>
                    <a:gridCol w="4095602">
                      <a:extLst>
                        <a:ext uri="{9D8B030D-6E8A-4147-A177-3AD203B41FA5}">
                          <a16:colId xmlns:a16="http://schemas.microsoft.com/office/drawing/2014/main" val="1483113973"/>
                        </a:ext>
                      </a:extLst>
                    </a:gridCol>
                    <a:gridCol w="8961471">
                      <a:extLst>
                        <a:ext uri="{9D8B030D-6E8A-4147-A177-3AD203B41FA5}">
                          <a16:colId xmlns:a16="http://schemas.microsoft.com/office/drawing/2014/main" val="143924290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Requirements</a:t>
                          </a:r>
                        </a:p>
                      </a:txBody>
                      <a:tcPr>
                        <a:solidFill>
                          <a:srgbClr val="74BDA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Acceptance Criteria</a:t>
                          </a:r>
                        </a:p>
                      </a:txBody>
                      <a:tcPr>
                        <a:solidFill>
                          <a:srgbClr val="74BDA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6486791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Production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NHP GMP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6875682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Flavors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Variations of natural mint flavors from the NHPID (spearmint, peppermint, menthol etc.) </a:t>
                          </a:r>
                          <a:r>
                            <a:rPr lang="en-CA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Menthol-derivative cooling agents (e.g. WS3, WS23) are not currently prohibited. </a:t>
                          </a:r>
                          <a:r>
                            <a:rPr lang="en-US" sz="20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Unflavored permitted. Flavorless sweeteners are permitted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7270344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Nicotine Assay (for 4 mg)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A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80-120% of label claim (i.e. </a:t>
                          </a:r>
                          <a:r>
                            <a:rPr lang="en-CH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</a:t>
                          </a:r>
                          <a:r>
                            <a:rPr lang="en-CA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CH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–4.</a:t>
                          </a:r>
                          <a:r>
                            <a:rPr lang="en-CA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  <a:r>
                            <a:rPr lang="en-CH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mg</a:t>
                          </a:r>
                          <a:r>
                            <a:rPr lang="en-CA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  <a:r>
                            <a:rPr lang="en-CH" sz="20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US" sz="20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61928079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Dose control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Nicotine assay (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mean</a:t>
                          </a:r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≈ 4 mg and individual units within 3.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–4.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mg</a:t>
                          </a:r>
                          <a:endParaRPr lang="en-US" sz="2000" kern="12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Content Uniformity as per USP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9635748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Nicotine Related Impurities/</a:t>
                          </a:r>
                        </a:p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degradants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As per USP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579297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Carbonyls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Not Detected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505656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TSNAs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9184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Not Detected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5976243"/>
                      </a:ext>
                    </a:extLst>
                  </a:tr>
                  <a:tr h="13106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Microbial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329184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Total aerobic microbial count ≤ 10</a:t>
                          </a:r>
                          <a:r>
                            <a:rPr lang="en-CA" sz="2000" kern="1200" baseline="300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CFU/g</a:t>
                          </a:r>
                          <a:endParaRPr lang="en-US" sz="2000" kern="12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329184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otal yeast and mold </a:t>
                          </a:r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count 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≤ 10</a:t>
                          </a:r>
                          <a:r>
                            <a:rPr lang="en-CA" sz="2000" kern="1200" baseline="300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CFU/g</a:t>
                          </a:r>
                          <a:endParaRPr lang="en-US" sz="2000" kern="12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marL="0" marR="0" lvl="0" indent="0" algn="l" defTabSz="329184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bsence of specified 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pathogenic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organisms (E. coli, Salmonella spp.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, S. aureus</a:t>
                          </a:r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  <a:r>
                            <a:rPr lang="en-CH" sz="20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0873106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Stability</a:t>
                          </a:r>
                        </a:p>
                        <a:p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25 °C ± 2 °C / 60% RH ± 5% RH</a:t>
                          </a:r>
                          <a:r>
                            <a:rPr lang="en-CH" sz="20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CH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Nicotine content: at expiry, </a:t>
                          </a:r>
                          <a:r>
                            <a:rPr lang="en-CA" sz="200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80-120% of label claim</a:t>
                          </a:r>
                          <a:endParaRPr lang="en-US" sz="20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74874613"/>
                      </a:ext>
                    </a:extLst>
                  </a:tr>
                  <a:tr h="1005840">
                    <a:tc>
                      <a:txBody>
                        <a:bodyPr/>
                        <a:lstStyle/>
                        <a:p>
                          <a:r>
                            <a:rPr lang="en-US" sz="20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Biocompatibility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Cytotoxicity ISO 10993-5: Non-cytotoxic</a:t>
                          </a:r>
                        </a:p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Oral Irritation ISO 10993-10: Non-irritant</a:t>
                          </a:r>
                        </a:p>
                        <a:p>
                          <a:r>
                            <a:rPr lang="en-US" sz="200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Sensitization ISO 10993-23: Non-sensitizer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9357545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marL="0" indent="0">
                            <a:buFontTx/>
                            <a:buNone/>
                          </a:pPr>
                          <a:r>
                            <a:rPr lang="en-US" sz="20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Bioequivalence to Reference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>
                        <a:blipFill>
                          <a:blip r:embed="rId8"/>
                          <a:stretch>
                            <a:fillRect l="-45892" t="-1110909" r="-142" b="-1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823036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1BFA1E66-C071-5B4B-0761-75F521086FC9}"/>
              </a:ext>
            </a:extLst>
          </p:cNvPr>
          <p:cNvSpPr txBox="1"/>
          <p:nvPr/>
        </p:nvSpPr>
        <p:spPr>
          <a:xfrm>
            <a:off x="732088" y="23170695"/>
            <a:ext cx="13136707" cy="892552"/>
          </a:xfrm>
          <a:prstGeom prst="rect">
            <a:avLst/>
          </a:prstGeom>
          <a:solidFill>
            <a:srgbClr val="4670AF"/>
          </a:solidFill>
          <a:ln>
            <a:solidFill>
              <a:schemeClr val="tx1"/>
            </a:solidFill>
          </a:ln>
        </p:spPr>
        <p:txBody>
          <a:bodyPr wrap="square" lIns="205740" tIns="137160" rIns="137160" bIns="137160">
            <a:noAutofit/>
          </a:bodyPr>
          <a:lstStyle/>
          <a:p>
            <a:pPr algn="ctr">
              <a:defRPr/>
            </a:pPr>
            <a:r>
              <a:rPr lang="en-US" sz="4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 SUBMISSION</a:t>
            </a:r>
          </a:p>
        </p:txBody>
      </p:sp>
      <p:sp>
        <p:nvSpPr>
          <p:cNvPr id="25" name="Text Box 32">
            <a:extLst>
              <a:ext uri="{FF2B5EF4-FFF2-40B4-BE49-F238E27FC236}">
                <a16:creationId xmlns:a16="http://schemas.microsoft.com/office/drawing/2014/main" id="{9FE1C6ED-39F8-7757-BE74-F34872192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7119" y="20395285"/>
            <a:ext cx="13356817" cy="47243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205740" tIns="205740" rIns="205740" bIns="205740">
            <a:spAutoFit/>
          </a:bodyPr>
          <a:lstStyle>
            <a:lvl1pPr defTabSz="3762375">
              <a:spcBef>
                <a:spcPct val="20000"/>
              </a:spcBef>
              <a:buChar char="•"/>
              <a:defRPr sz="16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3762375">
              <a:spcBef>
                <a:spcPct val="20000"/>
              </a:spcBef>
              <a:buChar char="–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762375">
              <a:spcBef>
                <a:spcPct val="20000"/>
              </a:spcBef>
              <a:buChar char="•"/>
              <a:defRPr sz="1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762375">
              <a:spcBef>
                <a:spcPct val="20000"/>
              </a:spcBef>
              <a:buChar char="–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762375">
              <a:spcBef>
                <a:spcPct val="20000"/>
              </a:spcBef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7623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ts val="1200"/>
              </a:spcBef>
              <a:buNone/>
            </a:pPr>
            <a:endParaRPr lang="en-US" sz="20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buNone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Must align </a:t>
            </a: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with Health Canada Guidance (based on ICH M13A) - </a:t>
            </a:r>
            <a:r>
              <a:rPr lang="en-US" sz="20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ey </a:t>
            </a:r>
            <a:r>
              <a:rPr lang="en-US" sz="2000" b="1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oints</a:t>
            </a: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9000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CRO with NRT experience.</a:t>
            </a:r>
          </a:p>
          <a:p>
            <a:pPr marL="900000" indent="-457200" algn="just">
              <a:spcBef>
                <a:spcPts val="1200"/>
              </a:spcBef>
              <a:buFontTx/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Output from </a:t>
            </a:r>
            <a:r>
              <a:rPr lang="en-US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Chemular’s</a:t>
            </a: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PK modeling tool based on nicotine form, pH and formulation.</a:t>
            </a:r>
          </a:p>
          <a:p>
            <a:pPr marL="9000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Number of subjects sufficient for statistical powering (minimum 12 based on ICH M13A, </a:t>
            </a:r>
            <a:r>
              <a:rPr lang="en-US" sz="2000" kern="1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Chemular</a:t>
            </a: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recommends 36 or as per calculated model from pilot study results).</a:t>
            </a:r>
          </a:p>
          <a:p>
            <a:pPr marL="9000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Conditions consistent with product’s intended directions of use (e.g. duration, placement).</a:t>
            </a:r>
          </a:p>
          <a:p>
            <a:pPr marL="9000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Comparison to Reference Product or international equivalent (e.g. nicotine gum or lozenge).</a:t>
            </a:r>
          </a:p>
          <a:p>
            <a:pPr marL="9000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Regular cigarette smokers (familiar or unfamiliar with oral pouches).</a:t>
            </a:r>
          </a:p>
          <a:p>
            <a:pPr marL="900000" marR="0" indent="-457200" algn="just">
              <a:spcBef>
                <a:spcPts val="1200"/>
              </a:spcBef>
              <a:spcAft>
                <a:spcPts val="0"/>
              </a:spcAft>
              <a:buAutoNum type="arabicPeriod"/>
            </a:pPr>
            <a:r>
              <a:rPr lang="en-US" sz="2000" kern="1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Nicotine samples: 0, 0.25, 0.5, 0.75, 1, 1.5, 2, 3, 4 hours and up to 12 hours..</a:t>
            </a:r>
            <a:endParaRPr lang="en-US" sz="2000" kern="1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89CD5C-C957-6167-A42F-04D3FDF23F43}"/>
              </a:ext>
            </a:extLst>
          </p:cNvPr>
          <p:cNvSpPr txBox="1"/>
          <p:nvPr/>
        </p:nvSpPr>
        <p:spPr>
          <a:xfrm>
            <a:off x="15067119" y="25519748"/>
            <a:ext cx="13356657" cy="920548"/>
          </a:xfrm>
          <a:prstGeom prst="rect">
            <a:avLst/>
          </a:prstGeom>
          <a:solidFill>
            <a:srgbClr val="4670AF"/>
          </a:solidFill>
          <a:ln>
            <a:solidFill>
              <a:schemeClr val="tx1"/>
            </a:solidFill>
          </a:ln>
        </p:spPr>
        <p:txBody>
          <a:bodyPr wrap="square" lIns="205740" tIns="137160" rIns="137160" bIns="137160">
            <a:noAutofit/>
          </a:bodyPr>
          <a:lstStyle/>
          <a:p>
            <a:pPr algn="ctr">
              <a:defRPr/>
            </a:pPr>
            <a:r>
              <a:rPr lang="en-US" sz="4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SUBMISSION PROCESS OVERVIEW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0C6B499-EA26-D81A-5ABD-CDB3D2A9B7E9}"/>
              </a:ext>
            </a:extLst>
          </p:cNvPr>
          <p:cNvSpPr txBox="1"/>
          <p:nvPr/>
        </p:nvSpPr>
        <p:spPr>
          <a:xfrm>
            <a:off x="30026565" y="19815834"/>
            <a:ext cx="13132385" cy="992332"/>
          </a:xfrm>
          <a:prstGeom prst="rect">
            <a:avLst/>
          </a:prstGeom>
          <a:solidFill>
            <a:srgbClr val="4670AF"/>
          </a:solidFill>
          <a:ln>
            <a:solidFill>
              <a:schemeClr val="tx1"/>
            </a:solidFill>
          </a:ln>
        </p:spPr>
        <p:txBody>
          <a:bodyPr wrap="square" lIns="205740" tIns="137160" rIns="137160" bIns="137160">
            <a:noAutofit/>
          </a:bodyPr>
          <a:lstStyle/>
          <a:p>
            <a:pPr algn="ctr">
              <a:defRPr/>
            </a:pPr>
            <a:r>
              <a:rPr lang="en-US" sz="4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1DCA5B41-62BD-4A35-DCD7-AB3B161952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431727"/>
              </p:ext>
            </p:extLst>
          </p:nvPr>
        </p:nvGraphicFramePr>
        <p:xfrm>
          <a:off x="30054274" y="21674865"/>
          <a:ext cx="13064138" cy="249936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354713">
                  <a:extLst>
                    <a:ext uri="{9D8B030D-6E8A-4147-A177-3AD203B41FA5}">
                      <a16:colId xmlns:a16="http://schemas.microsoft.com/office/drawing/2014/main" val="677932534"/>
                    </a:ext>
                  </a:extLst>
                </a:gridCol>
                <a:gridCol w="2421901">
                  <a:extLst>
                    <a:ext uri="{9D8B030D-6E8A-4147-A177-3AD203B41FA5}">
                      <a16:colId xmlns:a16="http://schemas.microsoft.com/office/drawing/2014/main" val="912352496"/>
                    </a:ext>
                  </a:extLst>
                </a:gridCol>
                <a:gridCol w="6287524">
                  <a:extLst>
                    <a:ext uri="{9D8B030D-6E8A-4147-A177-3AD203B41FA5}">
                      <a16:colId xmlns:a16="http://schemas.microsoft.com/office/drawing/2014/main" val="759608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STEPS</a:t>
                      </a:r>
                    </a:p>
                  </a:txBody>
                  <a:tcPr anchor="ctr">
                    <a:solidFill>
                      <a:srgbClr val="74BD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ESTIMATED DURATION</a:t>
                      </a:r>
                    </a:p>
                  </a:txBody>
                  <a:tcPr anchor="ctr">
                    <a:solidFill>
                      <a:srgbClr val="74BD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NOTES</a:t>
                      </a:r>
                    </a:p>
                  </a:txBody>
                  <a:tcPr anchor="ctr">
                    <a:solidFill>
                      <a:srgbClr val="74BD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57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CANADA SCREENING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Administrative completeness check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56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CANADA SCIENTIFIC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&gt;180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assessment period for PLA files submitted. Q&amp;As.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60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NPN ISSUANCE AND LABEL/LAUNCH READINESS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label implementation, commercial release and distributions set-up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91432"/>
                  </a:ext>
                </a:extLst>
              </a:tr>
            </a:tbl>
          </a:graphicData>
        </a:graphic>
      </p:graphicFrame>
      <p:pic>
        <p:nvPicPr>
          <p:cNvPr id="68" name="Picture 67">
            <a:extLst>
              <a:ext uri="{FF2B5EF4-FFF2-40B4-BE49-F238E27FC236}">
                <a16:creationId xmlns:a16="http://schemas.microsoft.com/office/drawing/2014/main" id="{D2192ABB-0F05-68B6-E961-8AE00CA182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65741" y="26551193"/>
            <a:ext cx="13223071" cy="5993016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98E501A-0541-9D82-1D98-54EA655D64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21340" y="5348974"/>
            <a:ext cx="26744260" cy="14121375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87A54302-1879-E5EF-F617-B0B186D63DDD}"/>
              </a:ext>
            </a:extLst>
          </p:cNvPr>
          <p:cNvSpPr/>
          <p:nvPr/>
        </p:nvSpPr>
        <p:spPr>
          <a:xfrm rot="934226">
            <a:off x="42239038" y="301184"/>
            <a:ext cx="1371600" cy="137160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111D6D6-5033-8D34-D051-69A0BF9296F0}"/>
              </a:ext>
            </a:extLst>
          </p:cNvPr>
          <p:cNvSpPr/>
          <p:nvPr/>
        </p:nvSpPr>
        <p:spPr>
          <a:xfrm>
            <a:off x="35993743" y="2204906"/>
            <a:ext cx="6626345" cy="12240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2F56C01E-209E-3998-071D-4AC2D4180E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93743" y="2139276"/>
            <a:ext cx="6626345" cy="1285511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8764E66D-9DF9-3656-9155-7E6535F5AE21}"/>
              </a:ext>
            </a:extLst>
          </p:cNvPr>
          <p:cNvSpPr/>
          <p:nvPr/>
        </p:nvSpPr>
        <p:spPr>
          <a:xfrm>
            <a:off x="40396886" y="28090202"/>
            <a:ext cx="2387644" cy="3088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357BA77-B60A-1F99-E356-8B9D0175D29A}"/>
              </a:ext>
            </a:extLst>
          </p:cNvPr>
          <p:cNvSpPr txBox="1"/>
          <p:nvPr/>
        </p:nvSpPr>
        <p:spPr>
          <a:xfrm>
            <a:off x="40396886" y="28117391"/>
            <a:ext cx="2387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Scan here for a copy of the poster or more information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761063-2494-6DBF-26C5-50F666C8CBDB}"/>
              </a:ext>
            </a:extLst>
          </p:cNvPr>
          <p:cNvSpPr txBox="1"/>
          <p:nvPr/>
        </p:nvSpPr>
        <p:spPr>
          <a:xfrm>
            <a:off x="772786" y="9115059"/>
            <a:ext cx="13136707" cy="892552"/>
          </a:xfrm>
          <a:prstGeom prst="rect">
            <a:avLst/>
          </a:prstGeom>
          <a:solidFill>
            <a:srgbClr val="4670AF"/>
          </a:solidFill>
          <a:ln>
            <a:solidFill>
              <a:schemeClr val="tx1"/>
            </a:solidFill>
          </a:ln>
        </p:spPr>
        <p:txBody>
          <a:bodyPr wrap="square" lIns="205740" tIns="137160" rIns="137160" bIns="137160">
            <a:noAutofit/>
          </a:bodyPr>
          <a:lstStyle/>
          <a:p>
            <a:pPr algn="ctr">
              <a:defRPr/>
            </a:pPr>
            <a:r>
              <a:rPr lang="en-US" sz="4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 FRAMEWORK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6F7671-CAEF-B2B9-528C-C63EC0A1A25C}"/>
              </a:ext>
            </a:extLst>
          </p:cNvPr>
          <p:cNvSpPr txBox="1"/>
          <p:nvPr/>
        </p:nvSpPr>
        <p:spPr>
          <a:xfrm>
            <a:off x="772787" y="4338176"/>
            <a:ext cx="13136707" cy="892551"/>
          </a:xfrm>
          <a:prstGeom prst="rect">
            <a:avLst/>
          </a:prstGeom>
          <a:solidFill>
            <a:srgbClr val="4670AF"/>
          </a:solidFill>
          <a:ln>
            <a:solidFill>
              <a:schemeClr val="tx1"/>
            </a:solidFill>
          </a:ln>
        </p:spPr>
        <p:txBody>
          <a:bodyPr wrap="square" lIns="205740" tIns="137160" rIns="137160" bIns="137160">
            <a:noAutofit/>
          </a:bodyPr>
          <a:lstStyle/>
          <a:p>
            <a:pPr algn="ctr">
              <a:defRPr/>
            </a:pPr>
            <a:r>
              <a:rPr lang="en-US" sz="4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5BAD07-D4CC-3ED0-7C5E-F12B03CCAB9C}"/>
              </a:ext>
            </a:extLst>
          </p:cNvPr>
          <p:cNvSpPr txBox="1"/>
          <p:nvPr/>
        </p:nvSpPr>
        <p:spPr>
          <a:xfrm>
            <a:off x="15067280" y="19881492"/>
            <a:ext cx="13356657" cy="926674"/>
          </a:xfrm>
          <a:prstGeom prst="rect">
            <a:avLst/>
          </a:prstGeom>
          <a:solidFill>
            <a:srgbClr val="4670AF"/>
          </a:solidFill>
          <a:ln>
            <a:solidFill>
              <a:schemeClr val="tx1"/>
            </a:solidFill>
          </a:ln>
        </p:spPr>
        <p:txBody>
          <a:bodyPr wrap="square" lIns="205740" tIns="137160" rIns="137160" bIns="137160">
            <a:noAutofit/>
          </a:bodyPr>
          <a:lstStyle/>
          <a:p>
            <a:pPr algn="ctr">
              <a:defRPr/>
            </a:pPr>
            <a:r>
              <a:rPr lang="en-US" sz="4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CHEMULAR BE STUDY DESIGN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DEC7004-7853-4E9B-9DBA-75D3697D1955}"/>
              </a:ext>
            </a:extLst>
          </p:cNvPr>
          <p:cNvSpPr txBox="1"/>
          <p:nvPr/>
        </p:nvSpPr>
        <p:spPr>
          <a:xfrm>
            <a:off x="30026566" y="25217620"/>
            <a:ext cx="13132386" cy="920549"/>
          </a:xfrm>
          <a:prstGeom prst="rect">
            <a:avLst/>
          </a:prstGeom>
          <a:solidFill>
            <a:srgbClr val="4670AF"/>
          </a:solidFill>
          <a:ln>
            <a:solidFill>
              <a:schemeClr val="tx1"/>
            </a:solidFill>
          </a:ln>
        </p:spPr>
        <p:txBody>
          <a:bodyPr wrap="square" lIns="205740" tIns="137160" rIns="137160" bIns="137160">
            <a:noAutofit/>
          </a:bodyPr>
          <a:lstStyle/>
          <a:p>
            <a:pPr algn="ctr">
              <a:defRPr/>
            </a:pPr>
            <a:r>
              <a:rPr lang="en-US" sz="40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EBBF526B-2820-9FDB-26FA-721C547E2D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885393" y="29664928"/>
            <a:ext cx="1424812" cy="142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7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25854</TotalTime>
  <Words>1117</Words>
  <Application>Microsoft Macintosh PowerPoint</Application>
  <PresentationFormat>Custom</PresentationFormat>
  <Paragraphs>104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Bonnie Coffa</dc:creator>
  <cp:lastModifiedBy>lise fraissinet</cp:lastModifiedBy>
  <cp:revision>423</cp:revision>
  <cp:lastPrinted>2026-08-06T14:52:04Z</cp:lastPrinted>
  <dcterms:created xsi:type="dcterms:W3CDTF">2019-08-08T00:51:37Z</dcterms:created>
  <dcterms:modified xsi:type="dcterms:W3CDTF">2026-08-18T16:17:57Z</dcterms:modified>
</cp:coreProperties>
</file>