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43891200" cy="32918400"/>
  <p:notesSz cx="9236075"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0" userDrawn="1">
          <p15:clr>
            <a:srgbClr val="A4A3A4"/>
          </p15:clr>
        </p15:guide>
        <p15:guide id="2" pos="138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920F88-E6D5-1B70-7B09-EC1C6F4E4009}" name="Ed Carmines" initials="EC" userId="7064e8c9b1b996f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70AF"/>
    <a:srgbClr val="AFB2AE"/>
    <a:srgbClr val="91D050"/>
    <a:srgbClr val="1F86B3"/>
    <a:srgbClr val="246C32"/>
    <a:srgbClr val="EFFADE"/>
    <a:srgbClr val="F6CC64"/>
    <a:srgbClr val="F7C1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54" autoAdjust="0"/>
    <p:restoredTop sz="94908" autoAdjust="0"/>
  </p:normalViewPr>
  <p:slideViewPr>
    <p:cSldViewPr snapToGrid="0" showGuides="1">
      <p:cViewPr>
        <p:scale>
          <a:sx n="47" d="100"/>
          <a:sy n="47" d="100"/>
        </p:scale>
        <p:origin x="-2568" y="96"/>
      </p:cViewPr>
      <p:guideLst>
        <p:guide orient="horz" pos="10320"/>
        <p:guide pos="138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2143"/>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5232173" y="0"/>
            <a:ext cx="4002299" cy="352143"/>
          </a:xfrm>
          <a:prstGeom prst="rect">
            <a:avLst/>
          </a:prstGeom>
        </p:spPr>
        <p:txBody>
          <a:bodyPr vert="horz" lIns="92830" tIns="46415" rIns="92830" bIns="46415" rtlCol="0"/>
          <a:lstStyle>
            <a:lvl1pPr algn="r">
              <a:defRPr sz="1200"/>
            </a:lvl1pPr>
          </a:lstStyle>
          <a:p>
            <a:fld id="{329255A3-1EF8-42E3-8836-76392A02ACA3}" type="datetimeFigureOut">
              <a:rPr lang="en-US" smtClean="0"/>
              <a:t>8/29/26</a:t>
            </a:fld>
            <a:endParaRPr lang="en-US"/>
          </a:p>
        </p:txBody>
      </p:sp>
      <p:sp>
        <p:nvSpPr>
          <p:cNvPr id="4" name="Slide Image Placeholder 3"/>
          <p:cNvSpPr>
            <a:spLocks noGrp="1" noRot="1" noChangeAspect="1"/>
          </p:cNvSpPr>
          <p:nvPr>
            <p:ph type="sldImg" idx="2"/>
          </p:nvPr>
        </p:nvSpPr>
        <p:spPr>
          <a:xfrm>
            <a:off x="3041650" y="876300"/>
            <a:ext cx="3152775" cy="236537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923608" y="3373756"/>
            <a:ext cx="7388860" cy="2760344"/>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02299" cy="352142"/>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5232173" y="6658258"/>
            <a:ext cx="4002299" cy="352142"/>
          </a:xfrm>
          <a:prstGeom prst="rect">
            <a:avLst/>
          </a:prstGeom>
        </p:spPr>
        <p:txBody>
          <a:bodyPr vert="horz" lIns="92830" tIns="46415" rIns="92830" bIns="46415" rtlCol="0" anchor="b"/>
          <a:lstStyle>
            <a:lvl1pPr algn="r">
              <a:defRPr sz="1200"/>
            </a:lvl1pPr>
          </a:lstStyle>
          <a:p>
            <a:fld id="{D77737E1-5D60-49A0-A436-242474573639}" type="slidenum">
              <a:rPr lang="en-US" smtClean="0"/>
              <a:t>‹#›</a:t>
            </a:fld>
            <a:endParaRPr lang="en-US"/>
          </a:p>
        </p:txBody>
      </p:sp>
    </p:spTree>
    <p:extLst>
      <p:ext uri="{BB962C8B-B14F-4D97-AF65-F5344CB8AC3E}">
        <p14:creationId xmlns:p14="http://schemas.microsoft.com/office/powerpoint/2010/main" val="1348864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77737E1-5D60-49A0-A436-242474573639}" type="slidenum">
              <a:rPr lang="en-US" smtClean="0"/>
              <a:t>1</a:t>
            </a:fld>
            <a:endParaRPr lang="en-US"/>
          </a:p>
        </p:txBody>
      </p:sp>
    </p:spTree>
    <p:extLst>
      <p:ext uri="{BB962C8B-B14F-4D97-AF65-F5344CB8AC3E}">
        <p14:creationId xmlns:p14="http://schemas.microsoft.com/office/powerpoint/2010/main" val="1574264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0624-A87F-46C8-83E0-7798EE9D3411}"/>
              </a:ext>
            </a:extLst>
          </p:cNvPr>
          <p:cNvSpPr>
            <a:spLocks noGrp="1"/>
          </p:cNvSpPr>
          <p:nvPr>
            <p:ph type="ctrTitle"/>
          </p:nvPr>
        </p:nvSpPr>
        <p:spPr>
          <a:xfrm>
            <a:off x="5486400" y="5387342"/>
            <a:ext cx="32918400" cy="11460480"/>
          </a:xfrm>
        </p:spPr>
        <p:txBody>
          <a:bodyPr anchor="b"/>
          <a:lstStyle>
            <a:lvl1pPr algn="ctr">
              <a:defRPr sz="21600"/>
            </a:lvl1pPr>
          </a:lstStyle>
          <a:p>
            <a:r>
              <a:rPr lang="en-US"/>
              <a:t>Click to edit Master title style</a:t>
            </a:r>
          </a:p>
        </p:txBody>
      </p:sp>
      <p:sp>
        <p:nvSpPr>
          <p:cNvPr id="3" name="Subtitle 2">
            <a:extLst>
              <a:ext uri="{FF2B5EF4-FFF2-40B4-BE49-F238E27FC236}">
                <a16:creationId xmlns:a16="http://schemas.microsoft.com/office/drawing/2014/main" id="{0B128520-1774-4BED-8158-EE4B4CD0A615}"/>
              </a:ext>
            </a:extLst>
          </p:cNvPr>
          <p:cNvSpPr>
            <a:spLocks noGrp="1"/>
          </p:cNvSpPr>
          <p:nvPr>
            <p:ph type="subTitle" idx="1"/>
          </p:nvPr>
        </p:nvSpPr>
        <p:spPr>
          <a:xfrm>
            <a:off x="5486400" y="17289782"/>
            <a:ext cx="32918400" cy="7947658"/>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p>
        </p:txBody>
      </p:sp>
      <p:sp>
        <p:nvSpPr>
          <p:cNvPr id="4" name="Date Placeholder 3">
            <a:extLst>
              <a:ext uri="{FF2B5EF4-FFF2-40B4-BE49-F238E27FC236}">
                <a16:creationId xmlns:a16="http://schemas.microsoft.com/office/drawing/2014/main" id="{ED247474-AF5F-4FC7-844A-A3A434E53473}"/>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5" name="Footer Placeholder 4">
            <a:extLst>
              <a:ext uri="{FF2B5EF4-FFF2-40B4-BE49-F238E27FC236}">
                <a16:creationId xmlns:a16="http://schemas.microsoft.com/office/drawing/2014/main" id="{B0C6E401-A6A9-417E-A7E0-A41197ADFF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8C4C40-57D3-435F-9D91-BCD94A2DA7F3}"/>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2556211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43633-9615-4E9B-8663-7EA6284F37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5C01E8-46D8-4395-9B26-A0211A95C0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9380B-246B-4882-9486-EA47A4E69611}"/>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5" name="Footer Placeholder 4">
            <a:extLst>
              <a:ext uri="{FF2B5EF4-FFF2-40B4-BE49-F238E27FC236}">
                <a16:creationId xmlns:a16="http://schemas.microsoft.com/office/drawing/2014/main" id="{97472740-E723-4A3A-A4BE-370B4F3B7D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88498A-4E70-4FB6-9A0C-9DDE3F021FA9}"/>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3907668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C86D2-1706-4B24-8F37-E4515DC83C73}"/>
              </a:ext>
            </a:extLst>
          </p:cNvPr>
          <p:cNvSpPr>
            <a:spLocks noGrp="1"/>
          </p:cNvSpPr>
          <p:nvPr>
            <p:ph type="title"/>
          </p:nvPr>
        </p:nvSpPr>
        <p:spPr>
          <a:xfrm>
            <a:off x="2994660" y="8206745"/>
            <a:ext cx="37856160" cy="13693138"/>
          </a:xfrm>
        </p:spPr>
        <p:txBody>
          <a:bodyPr anchor="b"/>
          <a:lstStyle>
            <a:lvl1pPr>
              <a:defRPr sz="21600"/>
            </a:lvl1pPr>
          </a:lstStyle>
          <a:p>
            <a:r>
              <a:rPr lang="en-US"/>
              <a:t>Click to edit Master title style</a:t>
            </a:r>
          </a:p>
        </p:txBody>
      </p:sp>
      <p:sp>
        <p:nvSpPr>
          <p:cNvPr id="3" name="Text Placeholder 2">
            <a:extLst>
              <a:ext uri="{FF2B5EF4-FFF2-40B4-BE49-F238E27FC236}">
                <a16:creationId xmlns:a16="http://schemas.microsoft.com/office/drawing/2014/main" id="{55AFB722-2EC1-4613-8654-BA23754F98A3}"/>
              </a:ext>
            </a:extLst>
          </p:cNvPr>
          <p:cNvSpPr>
            <a:spLocks noGrp="1"/>
          </p:cNvSpPr>
          <p:nvPr>
            <p:ph type="body" idx="1"/>
          </p:nvPr>
        </p:nvSpPr>
        <p:spPr>
          <a:xfrm>
            <a:off x="2994660" y="22029425"/>
            <a:ext cx="37856160" cy="7200898"/>
          </a:xfrm>
        </p:spPr>
        <p:txBody>
          <a:bodyPr/>
          <a:lstStyle>
            <a:lvl1pPr marL="0" indent="0">
              <a:buNone/>
              <a:defRPr sz="8640">
                <a:solidFill>
                  <a:schemeClr val="tx1">
                    <a:tint val="75000"/>
                  </a:schemeClr>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6106F9-8D13-4E74-B319-D25AF55A4656}"/>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5" name="Footer Placeholder 4">
            <a:extLst>
              <a:ext uri="{FF2B5EF4-FFF2-40B4-BE49-F238E27FC236}">
                <a16:creationId xmlns:a16="http://schemas.microsoft.com/office/drawing/2014/main" id="{D2B00456-3AD5-4905-B358-BEA2A0AFBA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7FA5E0-2D98-4E46-AF96-6C4922FA020B}"/>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20173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2ECAA-3F26-4FE9-BF97-7C157E37EA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4BB028-A678-4435-8D9B-08EA5FC757CE}"/>
              </a:ext>
            </a:extLst>
          </p:cNvPr>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40F4BA-6BC8-4659-98DB-29E2CF7C2AED}"/>
              </a:ext>
            </a:extLst>
          </p:cNvPr>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2EEAC2-03B2-4FC7-87C6-1AD6BF986874}"/>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6" name="Footer Placeholder 5">
            <a:extLst>
              <a:ext uri="{FF2B5EF4-FFF2-40B4-BE49-F238E27FC236}">
                <a16:creationId xmlns:a16="http://schemas.microsoft.com/office/drawing/2014/main" id="{3EDB842B-5C1A-46EC-96A4-FB72C4CE1F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464BEE4-EDF7-449D-8A94-A5C5F6EAEACA}"/>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1058436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C652-E7F3-40CA-ABBE-9899A1681628}"/>
              </a:ext>
            </a:extLst>
          </p:cNvPr>
          <p:cNvSpPr>
            <a:spLocks noGrp="1"/>
          </p:cNvSpPr>
          <p:nvPr>
            <p:ph type="title"/>
          </p:nvPr>
        </p:nvSpPr>
        <p:spPr>
          <a:xfrm>
            <a:off x="3023237" y="1752603"/>
            <a:ext cx="37856160" cy="6362702"/>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0AF47F-C3EA-4028-BE16-140DD7725A9B}"/>
              </a:ext>
            </a:extLst>
          </p:cNvPr>
          <p:cNvSpPr>
            <a:spLocks noGrp="1"/>
          </p:cNvSpPr>
          <p:nvPr>
            <p:ph type="body" idx="1"/>
          </p:nvPr>
        </p:nvSpPr>
        <p:spPr>
          <a:xfrm>
            <a:off x="3023239" y="8069582"/>
            <a:ext cx="18568033"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a:extLst>
              <a:ext uri="{FF2B5EF4-FFF2-40B4-BE49-F238E27FC236}">
                <a16:creationId xmlns:a16="http://schemas.microsoft.com/office/drawing/2014/main" id="{BB563DD4-61CA-49D9-893F-17AACF047AB0}"/>
              </a:ext>
            </a:extLst>
          </p:cNvPr>
          <p:cNvSpPr>
            <a:spLocks noGrp="1"/>
          </p:cNvSpPr>
          <p:nvPr>
            <p:ph sz="half" idx="2"/>
          </p:nvPr>
        </p:nvSpPr>
        <p:spPr>
          <a:xfrm>
            <a:off x="3023239" y="12024360"/>
            <a:ext cx="18568033"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C9939D-BDE5-49C2-9D17-D791C78B6DD1}"/>
              </a:ext>
            </a:extLst>
          </p:cNvPr>
          <p:cNvSpPr>
            <a:spLocks noGrp="1"/>
          </p:cNvSpPr>
          <p:nvPr>
            <p:ph type="body" sz="quarter" idx="3"/>
          </p:nvPr>
        </p:nvSpPr>
        <p:spPr>
          <a:xfrm>
            <a:off x="22219920" y="8069582"/>
            <a:ext cx="18659477"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a:extLst>
              <a:ext uri="{FF2B5EF4-FFF2-40B4-BE49-F238E27FC236}">
                <a16:creationId xmlns:a16="http://schemas.microsoft.com/office/drawing/2014/main" id="{DE43C42D-CD40-4BEA-B5FE-AAF70E64B6B1}"/>
              </a:ext>
            </a:extLst>
          </p:cNvPr>
          <p:cNvSpPr>
            <a:spLocks noGrp="1"/>
          </p:cNvSpPr>
          <p:nvPr>
            <p:ph sz="quarter" idx="4"/>
          </p:nvPr>
        </p:nvSpPr>
        <p:spPr>
          <a:xfrm>
            <a:off x="22219920"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07C2E1-3524-4149-8166-E1AA257CEBF7}"/>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8" name="Footer Placeholder 7">
            <a:extLst>
              <a:ext uri="{FF2B5EF4-FFF2-40B4-BE49-F238E27FC236}">
                <a16:creationId xmlns:a16="http://schemas.microsoft.com/office/drawing/2014/main" id="{96814D2A-EE94-4CA0-A8B6-22B4DEDE32C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CAC371B-7ACC-4B8C-8809-3E25AF18DDBD}"/>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2196624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698EC-5731-4920-BC40-CA5F887D1A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0E8178-CEA5-4357-99DA-C0D6EB1A8F48}"/>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4" name="Footer Placeholder 3">
            <a:extLst>
              <a:ext uri="{FF2B5EF4-FFF2-40B4-BE49-F238E27FC236}">
                <a16:creationId xmlns:a16="http://schemas.microsoft.com/office/drawing/2014/main" id="{83717A73-9877-4FAE-8BCD-A8EF9DF9C84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85464E0-4CDA-4B72-94D3-C2CE741DA4F1}"/>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3513512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DF787A-51EF-4593-9F0A-1D895F690314}"/>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3" name="Footer Placeholder 2">
            <a:extLst>
              <a:ext uri="{FF2B5EF4-FFF2-40B4-BE49-F238E27FC236}">
                <a16:creationId xmlns:a16="http://schemas.microsoft.com/office/drawing/2014/main" id="{DDDA8324-5D5F-4552-96F7-7149C0F91EA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E6C4E6D-9AAB-429B-AC34-5624FEB9ED32}"/>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3707198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A0DBB-3051-4A2C-A857-EE69821D4135}"/>
              </a:ext>
            </a:extLst>
          </p:cNvPr>
          <p:cNvSpPr>
            <a:spLocks noGrp="1"/>
          </p:cNvSpPr>
          <p:nvPr>
            <p:ph type="title"/>
          </p:nvPr>
        </p:nvSpPr>
        <p:spPr>
          <a:xfrm>
            <a:off x="3023239" y="2194560"/>
            <a:ext cx="14156053" cy="7680960"/>
          </a:xfrm>
        </p:spPr>
        <p:txBody>
          <a:bodyPr anchor="b"/>
          <a:lstStyle>
            <a:lvl1pPr>
              <a:defRPr sz="11520"/>
            </a:lvl1pPr>
          </a:lstStyle>
          <a:p>
            <a:r>
              <a:rPr lang="en-US"/>
              <a:t>Click to edit Master title style</a:t>
            </a:r>
          </a:p>
        </p:txBody>
      </p:sp>
      <p:sp>
        <p:nvSpPr>
          <p:cNvPr id="3" name="Content Placeholder 2">
            <a:extLst>
              <a:ext uri="{FF2B5EF4-FFF2-40B4-BE49-F238E27FC236}">
                <a16:creationId xmlns:a16="http://schemas.microsoft.com/office/drawing/2014/main" id="{507DED78-BF38-44CC-AD4F-787FE45FBDB3}"/>
              </a:ext>
            </a:extLst>
          </p:cNvPr>
          <p:cNvSpPr>
            <a:spLocks noGrp="1"/>
          </p:cNvSpPr>
          <p:nvPr>
            <p:ph idx="1"/>
          </p:nvPr>
        </p:nvSpPr>
        <p:spPr>
          <a:xfrm>
            <a:off x="18659477" y="4739642"/>
            <a:ext cx="22219920" cy="233934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2873FE-E3D8-4843-B63F-3CB6074C0E35}"/>
              </a:ext>
            </a:extLst>
          </p:cNvPr>
          <p:cNvSpPr>
            <a:spLocks noGrp="1"/>
          </p:cNvSpPr>
          <p:nvPr>
            <p:ph type="body" sz="half" idx="2"/>
          </p:nvPr>
        </p:nvSpPr>
        <p:spPr>
          <a:xfrm>
            <a:off x="3023239" y="9875520"/>
            <a:ext cx="14156053"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a:extLst>
              <a:ext uri="{FF2B5EF4-FFF2-40B4-BE49-F238E27FC236}">
                <a16:creationId xmlns:a16="http://schemas.microsoft.com/office/drawing/2014/main" id="{D0A07773-1DB9-44AC-9E15-784D6C642ECE}"/>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6" name="Footer Placeholder 5">
            <a:extLst>
              <a:ext uri="{FF2B5EF4-FFF2-40B4-BE49-F238E27FC236}">
                <a16:creationId xmlns:a16="http://schemas.microsoft.com/office/drawing/2014/main" id="{DFDDE334-7791-431C-8326-FBEB623E2E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C30D6BF-1777-419D-96EA-8CC085A062F1}"/>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3182030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54BFB-4EFE-441D-AFEA-57887CF8FCE4}"/>
              </a:ext>
            </a:extLst>
          </p:cNvPr>
          <p:cNvSpPr>
            <a:spLocks noGrp="1"/>
          </p:cNvSpPr>
          <p:nvPr>
            <p:ph type="title"/>
          </p:nvPr>
        </p:nvSpPr>
        <p:spPr>
          <a:xfrm>
            <a:off x="3023239" y="2194560"/>
            <a:ext cx="14156053" cy="7680960"/>
          </a:xfrm>
        </p:spPr>
        <p:txBody>
          <a:bodyPr anchor="b"/>
          <a:lstStyle>
            <a:lvl1pPr>
              <a:defRPr sz="11520"/>
            </a:lvl1pPr>
          </a:lstStyle>
          <a:p>
            <a:r>
              <a:rPr lang="en-US"/>
              <a:t>Click to edit Master title style</a:t>
            </a:r>
          </a:p>
        </p:txBody>
      </p:sp>
      <p:sp>
        <p:nvSpPr>
          <p:cNvPr id="3" name="Picture Placeholder 2">
            <a:extLst>
              <a:ext uri="{FF2B5EF4-FFF2-40B4-BE49-F238E27FC236}">
                <a16:creationId xmlns:a16="http://schemas.microsoft.com/office/drawing/2014/main" id="{CF25C3EE-4A23-47F9-AC7D-8698B711D00F}"/>
              </a:ext>
            </a:extLst>
          </p:cNvPr>
          <p:cNvSpPr>
            <a:spLocks noGrp="1"/>
          </p:cNvSpPr>
          <p:nvPr>
            <p:ph type="pic" idx="1"/>
          </p:nvPr>
        </p:nvSpPr>
        <p:spPr>
          <a:xfrm>
            <a:off x="18659477" y="4739642"/>
            <a:ext cx="22219920" cy="23393400"/>
          </a:xfrm>
        </p:spPr>
        <p:txBody>
          <a:bodyPr/>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endParaRPr lang="en-US" dirty="0"/>
          </a:p>
        </p:txBody>
      </p:sp>
      <p:sp>
        <p:nvSpPr>
          <p:cNvPr id="4" name="Text Placeholder 3">
            <a:extLst>
              <a:ext uri="{FF2B5EF4-FFF2-40B4-BE49-F238E27FC236}">
                <a16:creationId xmlns:a16="http://schemas.microsoft.com/office/drawing/2014/main" id="{F7016746-6BB7-46B3-8445-FB69AB5D7220}"/>
              </a:ext>
            </a:extLst>
          </p:cNvPr>
          <p:cNvSpPr>
            <a:spLocks noGrp="1"/>
          </p:cNvSpPr>
          <p:nvPr>
            <p:ph type="body" sz="half" idx="2"/>
          </p:nvPr>
        </p:nvSpPr>
        <p:spPr>
          <a:xfrm>
            <a:off x="3023239" y="9875520"/>
            <a:ext cx="14156053"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a:extLst>
              <a:ext uri="{FF2B5EF4-FFF2-40B4-BE49-F238E27FC236}">
                <a16:creationId xmlns:a16="http://schemas.microsoft.com/office/drawing/2014/main" id="{F2A86BC2-A5F0-4BD1-9EFB-156EAA1D1674}"/>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6" name="Footer Placeholder 5">
            <a:extLst>
              <a:ext uri="{FF2B5EF4-FFF2-40B4-BE49-F238E27FC236}">
                <a16:creationId xmlns:a16="http://schemas.microsoft.com/office/drawing/2014/main" id="{7AD2F575-3111-42CD-93EF-C16CA73483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6374CFD-116B-4329-9D39-765F8A13D017}"/>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2478063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D7F8F-A9E1-4A8E-94F8-20C3C168E2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C0B873-B090-4312-8DC7-34C0F638BB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B2FE7-ECC4-48D1-8C0D-3231F00A0089}"/>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5" name="Footer Placeholder 4">
            <a:extLst>
              <a:ext uri="{FF2B5EF4-FFF2-40B4-BE49-F238E27FC236}">
                <a16:creationId xmlns:a16="http://schemas.microsoft.com/office/drawing/2014/main" id="{DB1D52DF-F60C-4E56-AE57-ECDBC1CD3A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E2E901-DBD0-470C-A65C-7E389D2AB7FE}"/>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171709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8EB85D-0851-49D0-96EB-2BF177439576}"/>
              </a:ext>
            </a:extLst>
          </p:cNvPr>
          <p:cNvSpPr>
            <a:spLocks noGrp="1"/>
          </p:cNvSpPr>
          <p:nvPr>
            <p:ph type="title" orient="vert"/>
          </p:nvPr>
        </p:nvSpPr>
        <p:spPr>
          <a:xfrm>
            <a:off x="31409640" y="1752600"/>
            <a:ext cx="9464040" cy="2789682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0C61D4-D99E-4E89-8D1C-6E73FF632FCE}"/>
              </a:ext>
            </a:extLst>
          </p:cNvPr>
          <p:cNvSpPr>
            <a:spLocks noGrp="1"/>
          </p:cNvSpPr>
          <p:nvPr>
            <p:ph type="body" orient="vert" idx="1"/>
          </p:nvPr>
        </p:nvSpPr>
        <p:spPr>
          <a:xfrm>
            <a:off x="3017520"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00E31B-C953-45BF-ABD9-6FD99BFC1BC6}"/>
              </a:ext>
            </a:extLst>
          </p:cNvPr>
          <p:cNvSpPr>
            <a:spLocks noGrp="1"/>
          </p:cNvSpPr>
          <p:nvPr>
            <p:ph type="dt" sz="half" idx="10"/>
          </p:nvPr>
        </p:nvSpPr>
        <p:spPr/>
        <p:txBody>
          <a:bodyPr/>
          <a:lstStyle/>
          <a:p>
            <a:fld id="{EB8278CA-642C-4174-B5CB-A51A2D9F1693}" type="datetimeFigureOut">
              <a:rPr lang="en-US" smtClean="0"/>
              <a:pPr/>
              <a:t>8/29/26</a:t>
            </a:fld>
            <a:endParaRPr lang="en-US" dirty="0"/>
          </a:p>
        </p:txBody>
      </p:sp>
      <p:sp>
        <p:nvSpPr>
          <p:cNvPr id="5" name="Footer Placeholder 4">
            <a:extLst>
              <a:ext uri="{FF2B5EF4-FFF2-40B4-BE49-F238E27FC236}">
                <a16:creationId xmlns:a16="http://schemas.microsoft.com/office/drawing/2014/main" id="{1C75C033-6D6B-4581-A00C-59B2366A9D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0F1438-C27F-43EA-B185-A21D4C9D793B}"/>
              </a:ext>
            </a:extLst>
          </p:cNvPr>
          <p:cNvSpPr>
            <a:spLocks noGrp="1"/>
          </p:cNvSpPr>
          <p:nvPr>
            <p:ph type="sldNum" sz="quarter" idx="12"/>
          </p:nvPr>
        </p:nvSpPr>
        <p:spPr/>
        <p:txBody>
          <a:body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2321039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F19BAC-8C9F-4125-B6A4-1437B4679DC0}"/>
              </a:ext>
            </a:extLst>
          </p:cNvPr>
          <p:cNvSpPr>
            <a:spLocks noGrp="1"/>
          </p:cNvSpPr>
          <p:nvPr>
            <p:ph type="title"/>
          </p:nvPr>
        </p:nvSpPr>
        <p:spPr>
          <a:xfrm>
            <a:off x="3017520" y="1752603"/>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234C7C-4FAA-4AA6-9929-D92FF5634B2D}"/>
              </a:ext>
            </a:extLst>
          </p:cNvPr>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1036E5-0F1F-42AA-9B41-11F4FD70E9DC}"/>
              </a:ext>
            </a:extLst>
          </p:cNvPr>
          <p:cNvSpPr>
            <a:spLocks noGrp="1"/>
          </p:cNvSpPr>
          <p:nvPr>
            <p:ph type="dt" sz="half" idx="2"/>
          </p:nvPr>
        </p:nvSpPr>
        <p:spPr>
          <a:xfrm>
            <a:off x="3017520" y="30510482"/>
            <a:ext cx="987552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fld id="{EB8278CA-642C-4174-B5CB-A51A2D9F1693}" type="datetimeFigureOut">
              <a:rPr lang="en-US" smtClean="0"/>
              <a:pPr/>
              <a:t>8/29/26</a:t>
            </a:fld>
            <a:endParaRPr lang="en-US" dirty="0"/>
          </a:p>
        </p:txBody>
      </p:sp>
      <p:sp>
        <p:nvSpPr>
          <p:cNvPr id="5" name="Footer Placeholder 4">
            <a:extLst>
              <a:ext uri="{FF2B5EF4-FFF2-40B4-BE49-F238E27FC236}">
                <a16:creationId xmlns:a16="http://schemas.microsoft.com/office/drawing/2014/main" id="{C4D8A04E-BDC8-4F19-9CE8-FC255E2E9957}"/>
              </a:ext>
            </a:extLst>
          </p:cNvPr>
          <p:cNvSpPr>
            <a:spLocks noGrp="1"/>
          </p:cNvSpPr>
          <p:nvPr>
            <p:ph type="ftr" sz="quarter" idx="3"/>
          </p:nvPr>
        </p:nvSpPr>
        <p:spPr>
          <a:xfrm>
            <a:off x="14538960" y="30510482"/>
            <a:ext cx="14813280" cy="17526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CE96C2E-80EF-4E27-977F-FBF9E7D3866F}"/>
              </a:ext>
            </a:extLst>
          </p:cNvPr>
          <p:cNvSpPr>
            <a:spLocks noGrp="1"/>
          </p:cNvSpPr>
          <p:nvPr>
            <p:ph type="sldNum" sz="quarter" idx="4"/>
          </p:nvPr>
        </p:nvSpPr>
        <p:spPr>
          <a:xfrm>
            <a:off x="30998160" y="30510482"/>
            <a:ext cx="9875520"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05F7ED7D-477F-48FB-9FD7-37CE0277D601}" type="slidenum">
              <a:rPr lang="en-US" smtClean="0"/>
              <a:pPr/>
              <a:t>‹#›</a:t>
            </a:fld>
            <a:endParaRPr lang="en-US" dirty="0"/>
          </a:p>
        </p:txBody>
      </p:sp>
    </p:spTree>
    <p:extLst>
      <p:ext uri="{BB962C8B-B14F-4D97-AF65-F5344CB8AC3E}">
        <p14:creationId xmlns:p14="http://schemas.microsoft.com/office/powerpoint/2010/main" val="23324106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74F1DF-00C3-3CDD-7D67-F8BE4BC464CF}"/>
              </a:ext>
            </a:extLst>
          </p:cNvPr>
          <p:cNvSpPr txBox="1"/>
          <p:nvPr/>
        </p:nvSpPr>
        <p:spPr>
          <a:xfrm>
            <a:off x="14701668" y="4400852"/>
            <a:ext cx="28416746" cy="18231787"/>
          </a:xfrm>
          <a:prstGeom prst="rect">
            <a:avLst/>
          </a:prstGeom>
          <a:noFill/>
          <a:ln w="19050">
            <a:solidFill>
              <a:schemeClr val="tx1"/>
            </a:solidFill>
          </a:ln>
        </p:spPr>
        <p:txBody>
          <a:bodyPr wrap="square" rtlCol="0">
            <a:spAutoFit/>
          </a:bodyPr>
          <a:lstStyle/>
          <a:p>
            <a:endParaRPr lang="en-US" dirty="0"/>
          </a:p>
        </p:txBody>
      </p:sp>
      <p:sp>
        <p:nvSpPr>
          <p:cNvPr id="3" name="TextBox 2">
            <a:extLst>
              <a:ext uri="{FF2B5EF4-FFF2-40B4-BE49-F238E27FC236}">
                <a16:creationId xmlns:a16="http://schemas.microsoft.com/office/drawing/2014/main" id="{8E2BB1D3-835F-C8FD-B477-24D33AF10A29}"/>
              </a:ext>
            </a:extLst>
          </p:cNvPr>
          <p:cNvSpPr txBox="1"/>
          <p:nvPr/>
        </p:nvSpPr>
        <p:spPr>
          <a:xfrm>
            <a:off x="589110" y="13774812"/>
            <a:ext cx="13786729" cy="14714361"/>
          </a:xfrm>
          <a:prstGeom prst="rect">
            <a:avLst/>
          </a:prstGeom>
          <a:noFill/>
          <a:ln w="19050">
            <a:solidFill>
              <a:schemeClr val="tx1"/>
            </a:solidFill>
          </a:ln>
        </p:spPr>
        <p:txBody>
          <a:bodyPr wrap="square" rtlCol="0">
            <a:spAutoFit/>
          </a:bodyPr>
          <a:lstStyle/>
          <a:p>
            <a:endParaRPr lang="en-US" dirty="0"/>
          </a:p>
        </p:txBody>
      </p:sp>
      <p:sp>
        <p:nvSpPr>
          <p:cNvPr id="6" name="TextBox 5">
            <a:extLst>
              <a:ext uri="{FF2B5EF4-FFF2-40B4-BE49-F238E27FC236}">
                <a16:creationId xmlns:a16="http://schemas.microsoft.com/office/drawing/2014/main" id="{DB91B100-B6DE-4CE1-B916-D6E29C0C2528}"/>
              </a:ext>
            </a:extLst>
          </p:cNvPr>
          <p:cNvSpPr txBox="1"/>
          <p:nvPr/>
        </p:nvSpPr>
        <p:spPr>
          <a:xfrm>
            <a:off x="518985" y="465765"/>
            <a:ext cx="42599428" cy="2862322"/>
          </a:xfrm>
          <a:prstGeom prst="rect">
            <a:avLst/>
          </a:prstGeom>
          <a:solidFill>
            <a:srgbClr val="4670AF"/>
          </a:solidFill>
        </p:spPr>
        <p:txBody>
          <a:bodyPr wrap="square" rtlCol="0">
            <a:spAutoFit/>
          </a:bodyPr>
          <a:lstStyle/>
          <a:p>
            <a:pPr algn="ctr">
              <a:spcAft>
                <a:spcPts val="600"/>
              </a:spcAft>
            </a:pPr>
            <a:r>
              <a:rPr lang="en-US" sz="72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CANADIAN NHP BIOCOMPATIBILITY ASSESSMENT OF NEO 4 mg ORAL NICOTINE POUCH</a:t>
            </a:r>
          </a:p>
          <a:p>
            <a:pPr algn="ctr">
              <a:spcAft>
                <a:spcPts val="600"/>
              </a:spcAft>
            </a:pPr>
            <a:r>
              <a:rPr lang="fr-FR" sz="5400" b="1" spc="-75" dirty="0">
                <a:solidFill>
                  <a:schemeClr val="bg1"/>
                </a:solidFill>
                <a:latin typeface="Arial" panose="020B0604020202020204" pitchFamily="34" charset="0"/>
                <a:cs typeface="Arial" panose="020B0604020202020204" pitchFamily="34" charset="0"/>
              </a:rPr>
              <a:t>Manoj Misra</a:t>
            </a:r>
            <a:r>
              <a:rPr lang="fr-FR" sz="5400" b="1" spc="-75" baseline="30000" dirty="0">
                <a:solidFill>
                  <a:schemeClr val="bg1"/>
                </a:solidFill>
                <a:latin typeface="Arial" panose="020B0604020202020204" pitchFamily="34" charset="0"/>
                <a:cs typeface="Arial" panose="020B0604020202020204" pitchFamily="34" charset="0"/>
              </a:rPr>
              <a:t>1</a:t>
            </a:r>
            <a:r>
              <a:rPr lang="fr-FR" sz="5400" b="1" spc="-75" dirty="0">
                <a:solidFill>
                  <a:schemeClr val="bg1"/>
                </a:solidFill>
                <a:latin typeface="Arial" panose="020B0604020202020204" pitchFamily="34" charset="0"/>
                <a:cs typeface="Arial" panose="020B0604020202020204" pitchFamily="34" charset="0"/>
              </a:rPr>
              <a:t>, Lise Fraissinet</a:t>
            </a:r>
            <a:r>
              <a:rPr lang="fr-FR" sz="5400" b="1" spc="-75" baseline="30000" dirty="0">
                <a:solidFill>
                  <a:schemeClr val="bg1"/>
                </a:solidFill>
                <a:latin typeface="Arial" panose="020B0604020202020204" pitchFamily="34" charset="0"/>
                <a:cs typeface="Arial" panose="020B0604020202020204" pitchFamily="34" charset="0"/>
              </a:rPr>
              <a:t>1</a:t>
            </a:r>
            <a:r>
              <a:rPr lang="fr-FR" sz="5400" b="1" spc="-75" dirty="0">
                <a:solidFill>
                  <a:schemeClr val="bg1"/>
                </a:solidFill>
                <a:latin typeface="Arial" panose="020B0604020202020204" pitchFamily="34" charset="0"/>
                <a:cs typeface="Arial" panose="020B0604020202020204" pitchFamily="34" charset="0"/>
              </a:rPr>
              <a:t>, Alan Scott</a:t>
            </a:r>
            <a:r>
              <a:rPr lang="fr-FR" sz="5400" b="1" spc="-75" baseline="30000" dirty="0">
                <a:solidFill>
                  <a:schemeClr val="bg1"/>
                </a:solidFill>
                <a:latin typeface="Arial" panose="020B0604020202020204" pitchFamily="34" charset="0"/>
                <a:cs typeface="Arial" panose="020B0604020202020204" pitchFamily="34" charset="0"/>
              </a:rPr>
              <a:t>1</a:t>
            </a:r>
            <a:r>
              <a:rPr lang="fr-FR" sz="5400" b="1" spc="-75" dirty="0">
                <a:solidFill>
                  <a:schemeClr val="bg1"/>
                </a:solidFill>
                <a:latin typeface="Arial" panose="020B0604020202020204" pitchFamily="34" charset="0"/>
                <a:cs typeface="Arial" panose="020B0604020202020204" pitchFamily="34" charset="0"/>
              </a:rPr>
              <a:t>, Ed Carmines</a:t>
            </a:r>
            <a:r>
              <a:rPr lang="fr-FR" sz="5400" b="1" spc="-75" baseline="30000" dirty="0">
                <a:solidFill>
                  <a:schemeClr val="bg1"/>
                </a:solidFill>
                <a:latin typeface="Arial" panose="020B0604020202020204" pitchFamily="34" charset="0"/>
                <a:cs typeface="Arial" panose="020B0604020202020204" pitchFamily="34" charset="0"/>
              </a:rPr>
              <a:t>1</a:t>
            </a:r>
            <a:r>
              <a:rPr lang="fr-FR" sz="5400" b="1" spc="-75" dirty="0">
                <a:solidFill>
                  <a:schemeClr val="bg1"/>
                </a:solidFill>
                <a:latin typeface="Arial" panose="020B0604020202020204" pitchFamily="34" charset="0"/>
                <a:cs typeface="Arial" panose="020B0604020202020204" pitchFamily="34" charset="0"/>
              </a:rPr>
              <a:t> and Mher Manukyan</a:t>
            </a:r>
            <a:r>
              <a:rPr lang="fr-FR" sz="5400" b="1" spc="-75" baseline="30000" dirty="0">
                <a:solidFill>
                  <a:schemeClr val="bg1"/>
                </a:solidFill>
                <a:latin typeface="Arial" panose="020B0604020202020204" pitchFamily="34" charset="0"/>
                <a:cs typeface="Arial" panose="020B0604020202020204" pitchFamily="34" charset="0"/>
              </a:rPr>
              <a:t>2</a:t>
            </a:r>
          </a:p>
          <a:p>
            <a:pPr algn="ctr">
              <a:spcAft>
                <a:spcPts val="600"/>
              </a:spcAft>
            </a:pPr>
            <a:r>
              <a:rPr lang="fr-FR" altLang="en-US" sz="3200" spc="-75" dirty="0">
                <a:solidFill>
                  <a:schemeClr val="bg1"/>
                </a:solidFill>
                <a:latin typeface="Arial" panose="020B0604020202020204" pitchFamily="34" charset="0"/>
                <a:cs typeface="Arial" panose="020B0604020202020204" pitchFamily="34" charset="0"/>
              </a:rPr>
              <a:t>	</a:t>
            </a:r>
            <a:r>
              <a:rPr lang="fr-FR" sz="4400" b="1" spc="-75" dirty="0" err="1">
                <a:solidFill>
                  <a:schemeClr val="bg1"/>
                </a:solidFill>
                <a:latin typeface="Arial" panose="020B0604020202020204" pitchFamily="34" charset="0"/>
                <a:cs typeface="Arial" panose="020B0604020202020204" pitchFamily="34" charset="0"/>
              </a:rPr>
              <a:t>Chemular</a:t>
            </a:r>
            <a:r>
              <a:rPr lang="fr-FR" sz="4400" b="1" spc="-75" dirty="0">
                <a:solidFill>
                  <a:schemeClr val="bg1"/>
                </a:solidFill>
                <a:latin typeface="Arial" panose="020B0604020202020204" pitchFamily="34" charset="0"/>
                <a:cs typeface="Arial" panose="020B0604020202020204" pitchFamily="34" charset="0"/>
              </a:rPr>
              <a:t>, Inc., Hudson, USA</a:t>
            </a:r>
            <a:r>
              <a:rPr lang="fr-FR" sz="4400" b="1" spc="-75" baseline="30000" dirty="0">
                <a:solidFill>
                  <a:schemeClr val="bg1"/>
                </a:solidFill>
                <a:latin typeface="Arial" panose="020B0604020202020204" pitchFamily="34" charset="0"/>
                <a:cs typeface="Arial" panose="020B0604020202020204" pitchFamily="34" charset="0"/>
              </a:rPr>
              <a:t>1</a:t>
            </a:r>
            <a:r>
              <a:rPr lang="fr-FR" sz="4400" b="1" spc="-75" dirty="0">
                <a:solidFill>
                  <a:schemeClr val="bg1"/>
                </a:solidFill>
                <a:latin typeface="Arial" panose="020B0604020202020204" pitchFamily="34" charset="0"/>
                <a:cs typeface="Arial" panose="020B0604020202020204" pitchFamily="34" charset="0"/>
              </a:rPr>
              <a:t>; Swedish </a:t>
            </a:r>
            <a:r>
              <a:rPr lang="fr-FR" sz="4400" b="1" spc="-75" dirty="0" err="1">
                <a:solidFill>
                  <a:schemeClr val="bg1"/>
                </a:solidFill>
                <a:latin typeface="Arial" panose="020B0604020202020204" pitchFamily="34" charset="0"/>
                <a:cs typeface="Arial" panose="020B0604020202020204" pitchFamily="34" charset="0"/>
              </a:rPr>
              <a:t>Smokeless</a:t>
            </a:r>
            <a:r>
              <a:rPr lang="fr-FR" sz="4400" b="1" spc="-75" dirty="0">
                <a:solidFill>
                  <a:schemeClr val="bg1"/>
                </a:solidFill>
                <a:latin typeface="Arial" panose="020B0604020202020204" pitchFamily="34" charset="0"/>
                <a:cs typeface="Arial" panose="020B0604020202020204" pitchFamily="34" charset="0"/>
              </a:rPr>
              <a:t> Solutions AB, Sweden</a:t>
            </a:r>
            <a:r>
              <a:rPr lang="fr-FR" sz="4400" b="1" spc="-75" baseline="30000" dirty="0">
                <a:solidFill>
                  <a:schemeClr val="bg1"/>
                </a:solidFill>
                <a:latin typeface="Arial" panose="020B0604020202020204" pitchFamily="34" charset="0"/>
                <a:cs typeface="Arial" panose="020B0604020202020204" pitchFamily="34" charset="0"/>
              </a:rPr>
              <a:t>2</a:t>
            </a:r>
          </a:p>
        </p:txBody>
      </p:sp>
      <p:sp>
        <p:nvSpPr>
          <p:cNvPr id="7" name="TextBox 6">
            <a:extLst>
              <a:ext uri="{FF2B5EF4-FFF2-40B4-BE49-F238E27FC236}">
                <a16:creationId xmlns:a16="http://schemas.microsoft.com/office/drawing/2014/main" id="{81F8DB37-E58F-4F98-8B20-094F7FFE956E}"/>
              </a:ext>
            </a:extLst>
          </p:cNvPr>
          <p:cNvSpPr txBox="1"/>
          <p:nvPr/>
        </p:nvSpPr>
        <p:spPr>
          <a:xfrm>
            <a:off x="518985" y="3571541"/>
            <a:ext cx="13763018" cy="829312"/>
          </a:xfrm>
          <a:prstGeom prst="rect">
            <a:avLst/>
          </a:prstGeom>
          <a:solidFill>
            <a:srgbClr val="4670AF"/>
          </a:solidFill>
        </p:spPr>
        <p:txBody>
          <a:bodyPr wrap="square" lIns="205740" tIns="137160" rIns="137160" bIns="137160">
            <a:noAutofit/>
          </a:bodyPr>
          <a:lstStyle/>
          <a:p>
            <a:pPr algn="ctr">
              <a:defRPr/>
            </a:pPr>
            <a:r>
              <a:rPr lang="en-US" sz="4000" b="1" spc="-75" dirty="0">
                <a:solidFill>
                  <a:schemeClr val="bg1"/>
                </a:solidFill>
                <a:latin typeface="Arial" panose="020B0604020202020204" pitchFamily="34" charset="0"/>
                <a:cs typeface="Arial" panose="020B0604020202020204" pitchFamily="34" charset="0"/>
              </a:rPr>
              <a:t>ABSTRACT</a:t>
            </a:r>
          </a:p>
        </p:txBody>
      </p:sp>
      <p:sp>
        <p:nvSpPr>
          <p:cNvPr id="10" name="TextBox 9">
            <a:extLst>
              <a:ext uri="{FF2B5EF4-FFF2-40B4-BE49-F238E27FC236}">
                <a16:creationId xmlns:a16="http://schemas.microsoft.com/office/drawing/2014/main" id="{DD9B5C38-DD1C-4DC6-88E0-F31022610826}"/>
              </a:ext>
            </a:extLst>
          </p:cNvPr>
          <p:cNvSpPr txBox="1"/>
          <p:nvPr/>
        </p:nvSpPr>
        <p:spPr>
          <a:xfrm>
            <a:off x="630468" y="14120451"/>
            <a:ext cx="13651535" cy="757491"/>
          </a:xfrm>
          <a:prstGeom prst="rect">
            <a:avLst/>
          </a:prstGeom>
          <a:solidFill>
            <a:srgbClr val="4670AF"/>
          </a:solidFill>
        </p:spPr>
        <p:txBody>
          <a:bodyPr wrap="square" lIns="205740" tIns="137160" rIns="137160" bIns="137160">
            <a:noAutofit/>
          </a:bodyPr>
          <a:lstStyle>
            <a:defPPr>
              <a:defRPr lang="en-US"/>
            </a:defPPr>
            <a:lvl1pPr algn="ctr">
              <a:defRPr sz="4000" b="1" spc="-75">
                <a:solidFill>
                  <a:schemeClr val="bg1"/>
                </a:solidFill>
                <a:latin typeface="Arial" panose="020B0604020202020204" pitchFamily="34" charset="0"/>
                <a:cs typeface="Arial" panose="020B0604020202020204" pitchFamily="34" charset="0"/>
              </a:defRPr>
            </a:lvl1pPr>
          </a:lstStyle>
          <a:p>
            <a:r>
              <a:rPr lang="en-US" dirty="0"/>
              <a:t>STUDY DESIGN AND METHODS</a:t>
            </a:r>
          </a:p>
        </p:txBody>
      </p:sp>
      <p:sp>
        <p:nvSpPr>
          <p:cNvPr id="31" name="TextBox 30">
            <a:extLst>
              <a:ext uri="{FF2B5EF4-FFF2-40B4-BE49-F238E27FC236}">
                <a16:creationId xmlns:a16="http://schemas.microsoft.com/office/drawing/2014/main" id="{BE732C8C-3153-4775-BBB7-9D8625CC8CED}"/>
              </a:ext>
            </a:extLst>
          </p:cNvPr>
          <p:cNvSpPr txBox="1"/>
          <p:nvPr/>
        </p:nvSpPr>
        <p:spPr>
          <a:xfrm>
            <a:off x="589110" y="28811952"/>
            <a:ext cx="13786729" cy="900685"/>
          </a:xfrm>
          <a:prstGeom prst="rect">
            <a:avLst/>
          </a:prstGeom>
          <a:solidFill>
            <a:srgbClr val="4670AF"/>
          </a:solidFill>
        </p:spPr>
        <p:txBody>
          <a:bodyPr wrap="square" lIns="205740" tIns="137160" rIns="137160" bIns="137160">
            <a:noAutofit/>
          </a:bodyPr>
          <a:lstStyle/>
          <a:p>
            <a:pPr algn="ctr">
              <a:defRPr/>
            </a:pPr>
            <a:r>
              <a:rPr lang="en-US" sz="4000" b="1" spc="-75" dirty="0">
                <a:solidFill>
                  <a:schemeClr val="bg1"/>
                </a:solidFill>
                <a:latin typeface="Arial" panose="020B0604020202020204" pitchFamily="34" charset="0"/>
                <a:cs typeface="Arial" panose="020B0604020202020204" pitchFamily="34" charset="0"/>
              </a:rPr>
              <a:t>REFERENCES</a:t>
            </a:r>
          </a:p>
        </p:txBody>
      </p:sp>
      <p:sp>
        <p:nvSpPr>
          <p:cNvPr id="53" name="TextBox 52">
            <a:extLst>
              <a:ext uri="{FF2B5EF4-FFF2-40B4-BE49-F238E27FC236}">
                <a16:creationId xmlns:a16="http://schemas.microsoft.com/office/drawing/2014/main" id="{55A619C9-A3C4-4C20-884B-3ED366F80CE5}"/>
              </a:ext>
            </a:extLst>
          </p:cNvPr>
          <p:cNvSpPr txBox="1"/>
          <p:nvPr/>
        </p:nvSpPr>
        <p:spPr>
          <a:xfrm>
            <a:off x="14701669" y="3571538"/>
            <a:ext cx="28416744" cy="892552"/>
          </a:xfrm>
          <a:prstGeom prst="rect">
            <a:avLst/>
          </a:prstGeom>
          <a:solidFill>
            <a:srgbClr val="4670AF"/>
          </a:solidFill>
        </p:spPr>
        <p:txBody>
          <a:bodyPr wrap="square" lIns="205740" tIns="137160" rIns="137160" bIns="137160">
            <a:spAutoFit/>
          </a:bodyPr>
          <a:lstStyle>
            <a:defPPr>
              <a:defRPr lang="en-US"/>
            </a:defPPr>
            <a:lvl1pPr algn="ctr">
              <a:defRPr sz="4000" b="1" spc="-75">
                <a:solidFill>
                  <a:schemeClr val="bg1"/>
                </a:solidFill>
                <a:latin typeface="Arial" panose="020B0604020202020204" pitchFamily="34" charset="0"/>
                <a:cs typeface="Arial" panose="020B0604020202020204" pitchFamily="34" charset="0"/>
              </a:defRPr>
            </a:lvl1pPr>
          </a:lstStyle>
          <a:p>
            <a:r>
              <a:rPr lang="en-US" dirty="0"/>
              <a:t>RESULTS</a:t>
            </a:r>
          </a:p>
        </p:txBody>
      </p:sp>
      <p:sp>
        <p:nvSpPr>
          <p:cNvPr id="48" name="TextBox 47">
            <a:extLst>
              <a:ext uri="{FF2B5EF4-FFF2-40B4-BE49-F238E27FC236}">
                <a16:creationId xmlns:a16="http://schemas.microsoft.com/office/drawing/2014/main" id="{C7353827-31D1-478D-8934-192B7D25F17E}"/>
              </a:ext>
            </a:extLst>
          </p:cNvPr>
          <p:cNvSpPr txBox="1"/>
          <p:nvPr/>
        </p:nvSpPr>
        <p:spPr>
          <a:xfrm>
            <a:off x="14669853" y="23104119"/>
            <a:ext cx="24828431" cy="1100163"/>
          </a:xfrm>
          <a:prstGeom prst="rect">
            <a:avLst/>
          </a:prstGeom>
          <a:solidFill>
            <a:srgbClr val="4670AF"/>
          </a:solidFill>
        </p:spPr>
        <p:txBody>
          <a:bodyPr wrap="square" lIns="205740" tIns="137160" rIns="137160" bIns="137160">
            <a:noAutofit/>
          </a:bodyPr>
          <a:lstStyle/>
          <a:p>
            <a:pPr algn="ctr">
              <a:defRPr/>
            </a:pPr>
            <a:r>
              <a:rPr lang="en-US" sz="4000" b="1" spc="-75" dirty="0">
                <a:solidFill>
                  <a:schemeClr val="bg1"/>
                </a:solidFill>
                <a:latin typeface="Arial" panose="020B0604020202020204" pitchFamily="34" charset="0"/>
                <a:cs typeface="Arial" panose="020B0604020202020204" pitchFamily="34" charset="0"/>
              </a:rPr>
              <a:t>CONCLUSIONS</a:t>
            </a:r>
          </a:p>
        </p:txBody>
      </p:sp>
      <p:sp>
        <p:nvSpPr>
          <p:cNvPr id="49" name="Text Box 32">
            <a:extLst>
              <a:ext uri="{FF2B5EF4-FFF2-40B4-BE49-F238E27FC236}">
                <a16:creationId xmlns:a16="http://schemas.microsoft.com/office/drawing/2014/main" id="{A4A47233-D11B-4010-AF6E-E4F3ADF9114B}"/>
              </a:ext>
            </a:extLst>
          </p:cNvPr>
          <p:cNvSpPr txBox="1">
            <a:spLocks noChangeArrowheads="1"/>
          </p:cNvSpPr>
          <p:nvPr/>
        </p:nvSpPr>
        <p:spPr bwMode="auto">
          <a:xfrm>
            <a:off x="14701667" y="24219211"/>
            <a:ext cx="24796617" cy="7679025"/>
          </a:xfrm>
          <a:prstGeom prst="rect">
            <a:avLst/>
          </a:prstGeom>
          <a:noFill/>
          <a:ln w="19050">
            <a:solidFill>
              <a:schemeClr val="tx1"/>
            </a:solidFill>
          </a:ln>
        </p:spPr>
        <p:txBody>
          <a:bodyPr wrap="square" lIns="205740" tIns="205740" rIns="205740" bIns="205740">
            <a:spAutoFit/>
          </a:bodyPr>
          <a:lstStyle>
            <a:lvl1pPr defTabSz="3762375">
              <a:spcBef>
                <a:spcPct val="20000"/>
              </a:spcBef>
              <a:buChar char="•"/>
              <a:defRPr sz="16500">
                <a:solidFill>
                  <a:schemeClr val="tx1"/>
                </a:solidFill>
                <a:latin typeface="Arial" panose="020B0604020202020204" pitchFamily="34" charset="0"/>
              </a:defRPr>
            </a:lvl1pPr>
            <a:lvl2pPr marL="742950" indent="-285750" defTabSz="3762375">
              <a:spcBef>
                <a:spcPct val="20000"/>
              </a:spcBef>
              <a:buChar char="–"/>
              <a:defRPr sz="14400">
                <a:solidFill>
                  <a:schemeClr val="tx1"/>
                </a:solidFill>
                <a:latin typeface="Arial" panose="020B0604020202020204" pitchFamily="34" charset="0"/>
              </a:defRPr>
            </a:lvl2pPr>
            <a:lvl3pPr marL="1143000" indent="-228600" defTabSz="3762375">
              <a:spcBef>
                <a:spcPct val="20000"/>
              </a:spcBef>
              <a:buChar char="•"/>
              <a:defRPr sz="12400">
                <a:solidFill>
                  <a:schemeClr val="tx1"/>
                </a:solidFill>
                <a:latin typeface="Arial" panose="020B0604020202020204" pitchFamily="34" charset="0"/>
              </a:defRPr>
            </a:lvl3pPr>
            <a:lvl4pPr marL="1600200" indent="-228600" defTabSz="3762375">
              <a:spcBef>
                <a:spcPct val="20000"/>
              </a:spcBef>
              <a:buChar char="–"/>
              <a:defRPr sz="10300">
                <a:solidFill>
                  <a:schemeClr val="tx1"/>
                </a:solidFill>
                <a:latin typeface="Arial" panose="020B0604020202020204" pitchFamily="34" charset="0"/>
              </a:defRPr>
            </a:lvl4pPr>
            <a:lvl5pPr marL="2057400" indent="-228600" defTabSz="3762375">
              <a:spcBef>
                <a:spcPct val="20000"/>
              </a:spcBef>
              <a:buChar char="»"/>
              <a:defRPr sz="10300">
                <a:solidFill>
                  <a:schemeClr val="tx1"/>
                </a:solidFill>
                <a:latin typeface="Arial" panose="020B0604020202020204" pitchFamily="34" charset="0"/>
              </a:defRPr>
            </a:lvl5pPr>
            <a:lvl6pPr marL="25146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6pPr>
            <a:lvl7pPr marL="29718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7pPr>
            <a:lvl8pPr marL="34290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8pPr>
            <a:lvl9pPr marL="38862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9pPr>
          </a:lstStyle>
          <a:p>
            <a:pPr marL="457200" indent="-457200" algn="just">
              <a:spcAft>
                <a:spcPts val="1200"/>
              </a:spcAft>
            </a:pPr>
            <a:r>
              <a:rPr lang="en-US" sz="3200" b="1" kern="100" dirty="0">
                <a:solidFill>
                  <a:srgbClr val="000000"/>
                </a:solidFill>
                <a:effectLst/>
                <a:ea typeface="Calibri" panose="020F0502020204030204" pitchFamily="34" charset="0"/>
                <a:cs typeface="Arial" panose="020B0604020202020204" pitchFamily="34" charset="0"/>
              </a:rPr>
              <a:t>CYTOTOXICITY</a:t>
            </a:r>
            <a:r>
              <a:rPr lang="en-US" sz="3200" b="1" kern="100" dirty="0">
                <a:ea typeface="Calibri" panose="020F0502020204030204" pitchFamily="34" charset="0"/>
                <a:cs typeface="Arial" panose="020B0604020202020204" pitchFamily="34" charset="0"/>
              </a:rPr>
              <a:t>:  </a:t>
            </a:r>
            <a:r>
              <a:rPr lang="en-US" sz="3200" b="1" kern="100" dirty="0">
                <a:solidFill>
                  <a:srgbClr val="000000"/>
                </a:solidFill>
                <a:effectLst/>
                <a:ea typeface="Calibri" panose="020F0502020204030204" pitchFamily="34" charset="0"/>
                <a:cs typeface="Arial" panose="020B0604020202020204" pitchFamily="34" charset="0"/>
              </a:rPr>
              <a:t>The NEO 4 mg oral nicotine pouch product extract is considered non-cytotoxic under the test conditions.</a:t>
            </a:r>
            <a:endParaRPr lang="en-US" sz="3200" b="1" kern="100" dirty="0">
              <a:effectLst/>
              <a:ea typeface="Calibri" panose="020F0502020204030204" pitchFamily="34" charset="0"/>
              <a:cs typeface="Arial" panose="020B0604020202020204" pitchFamily="34" charset="0"/>
            </a:endParaRPr>
          </a:p>
          <a:p>
            <a:pPr marL="457200" indent="-457200" algn="just">
              <a:spcBef>
                <a:spcPts val="600"/>
              </a:spcBef>
              <a:spcAft>
                <a:spcPts val="1200"/>
              </a:spcAft>
            </a:pPr>
            <a:r>
              <a:rPr lang="en-US" sz="3200" b="1" kern="100" dirty="0">
                <a:solidFill>
                  <a:srgbClr val="000000"/>
                </a:solidFill>
                <a:effectLst/>
                <a:ea typeface="Calibri" panose="020F0502020204030204" pitchFamily="34" charset="0"/>
                <a:cs typeface="Arial" panose="020B0604020202020204" pitchFamily="34" charset="0"/>
              </a:rPr>
              <a:t>GUINEA PIG MAXIMIZATION SENSITIZATION TEST</a:t>
            </a:r>
            <a:r>
              <a:rPr lang="en-US" sz="3200" b="1" kern="100" dirty="0">
                <a:ea typeface="Calibri" panose="020F0502020204030204" pitchFamily="34" charset="0"/>
                <a:cs typeface="Arial" panose="020B0604020202020204" pitchFamily="34" charset="0"/>
              </a:rPr>
              <a:t>:  </a:t>
            </a:r>
            <a:r>
              <a:rPr lang="en-US" sz="3200" b="1" dirty="0">
                <a:solidFill>
                  <a:srgbClr val="000000"/>
                </a:solidFill>
                <a:effectLst/>
                <a:ea typeface="Calibri" panose="020F0502020204030204" pitchFamily="34" charset="0"/>
                <a:cs typeface="Arial" panose="020B0604020202020204" pitchFamily="34" charset="0"/>
              </a:rPr>
              <a:t>NEO 4 mg oral nicotine pouch product is not considered to be a contact sensitizer under the test conditions.</a:t>
            </a:r>
            <a:r>
              <a:rPr lang="en-US" sz="3200" b="1" dirty="0">
                <a:effectLst/>
                <a:cs typeface="Arial" panose="020B0604020202020204" pitchFamily="34" charset="0"/>
              </a:rPr>
              <a:t> </a:t>
            </a:r>
          </a:p>
          <a:p>
            <a:pPr marL="457200" indent="-457200" algn="just">
              <a:spcBef>
                <a:spcPts val="600"/>
              </a:spcBef>
              <a:spcAft>
                <a:spcPts val="1200"/>
              </a:spcAft>
            </a:pPr>
            <a:r>
              <a:rPr lang="en-US" sz="3200" b="1" kern="100" dirty="0">
                <a:solidFill>
                  <a:srgbClr val="000000"/>
                </a:solidFill>
                <a:ea typeface="Calibri" panose="020F0502020204030204" pitchFamily="34" charset="0"/>
                <a:cs typeface="Arial" panose="020B0604020202020204" pitchFamily="34" charset="0"/>
              </a:rPr>
              <a:t>BUCCAL MUCOSA IRRITATION</a:t>
            </a:r>
            <a:r>
              <a:rPr lang="en-US" sz="3200" b="1" kern="100" dirty="0">
                <a:ea typeface="Calibri" panose="020F0502020204030204" pitchFamily="34" charset="0"/>
                <a:cs typeface="Arial" panose="020B0604020202020204" pitchFamily="34" charset="0"/>
              </a:rPr>
              <a:t>:  </a:t>
            </a:r>
            <a:r>
              <a:rPr lang="en-US" sz="3200" b="1" kern="100" dirty="0">
                <a:solidFill>
                  <a:srgbClr val="000000"/>
                </a:solidFill>
                <a:ea typeface="Calibri" panose="020F0502020204030204" pitchFamily="34" charset="0"/>
                <a:cs typeface="Arial" panose="020B0604020202020204" pitchFamily="34" charset="0"/>
              </a:rPr>
              <a:t>The oral mucosal irritation test with polar and non-polar extracts of NEO 4 mg oral nicotine pouch product in male Golden Syrian Hamsters demonstrated an irritation index score of 3 (minimal) for the polar extract and 0 (none) for the non-polar extract under the test conditions. The findings indicate a low potential for oral mucosal irritation under the conditions of the study, with no evidence of mild, moderate, or severe irritation.</a:t>
            </a:r>
          </a:p>
          <a:p>
            <a:pPr algn="just">
              <a:buNone/>
            </a:pPr>
            <a:r>
              <a:rPr lang="en-US" sz="4000" b="1" kern="100" dirty="0">
                <a:cs typeface="Arial" panose="020B0604020202020204" pitchFamily="34" charset="0"/>
              </a:rPr>
              <a:t>In summary, Neo 4 mg oral nicotine pouch extract was non-cytotoxic in the MEM elution assay, produced minimal or no buccal mucosal irritation depending on extract type, and was not a dermal sensitizer under ISO 10993-based test conditions. These findings support the biological safety assessment of Neo </a:t>
            </a:r>
            <a:r>
              <a:rPr lang="en-US" sz="4000" b="1" kern="100" dirty="0">
                <a:solidFill>
                  <a:srgbClr val="000000"/>
                </a:solidFill>
                <a:ea typeface="Calibri" panose="020F0502020204030204" pitchFamily="34" charset="0"/>
                <a:cs typeface="Arial" panose="020B0604020202020204" pitchFamily="34" charset="0"/>
              </a:rPr>
              <a:t>4 mg oral nicotine pouch product </a:t>
            </a:r>
            <a:r>
              <a:rPr lang="en-US" sz="4000" b="1" kern="100" dirty="0">
                <a:cs typeface="Arial" panose="020B0604020202020204" pitchFamily="34" charset="0"/>
              </a:rPr>
              <a:t>for repeated buccal mucosal contact in support of the Canadian NHP product license application.</a:t>
            </a:r>
          </a:p>
        </p:txBody>
      </p:sp>
      <p:sp>
        <p:nvSpPr>
          <p:cNvPr id="50" name="Text Box 32">
            <a:extLst>
              <a:ext uri="{FF2B5EF4-FFF2-40B4-BE49-F238E27FC236}">
                <a16:creationId xmlns:a16="http://schemas.microsoft.com/office/drawing/2014/main" id="{98DB3B36-7B7A-4DFF-B565-053CF05747F7}"/>
              </a:ext>
            </a:extLst>
          </p:cNvPr>
          <p:cNvSpPr txBox="1">
            <a:spLocks noChangeArrowheads="1"/>
          </p:cNvSpPr>
          <p:nvPr/>
        </p:nvSpPr>
        <p:spPr bwMode="auto">
          <a:xfrm>
            <a:off x="563735" y="4431108"/>
            <a:ext cx="13812104" cy="9234630"/>
          </a:xfrm>
          <a:prstGeom prst="rect">
            <a:avLst/>
          </a:prstGeom>
          <a:noFill/>
          <a:ln w="19050">
            <a:solidFill>
              <a:schemeClr val="tx1"/>
            </a:solidFill>
          </a:ln>
        </p:spPr>
        <p:txBody>
          <a:bodyPr wrap="square" lIns="205740" tIns="205740" rIns="205740" bIns="205740">
            <a:spAutoFit/>
          </a:bodyPr>
          <a:lstStyle>
            <a:lvl1pPr defTabSz="3762375">
              <a:spcBef>
                <a:spcPct val="20000"/>
              </a:spcBef>
              <a:buChar char="•"/>
              <a:defRPr sz="16500">
                <a:solidFill>
                  <a:schemeClr val="tx1"/>
                </a:solidFill>
                <a:latin typeface="Arial" panose="020B0604020202020204" pitchFamily="34" charset="0"/>
              </a:defRPr>
            </a:lvl1pPr>
            <a:lvl2pPr marL="742950" indent="-285750" defTabSz="3762375">
              <a:spcBef>
                <a:spcPct val="20000"/>
              </a:spcBef>
              <a:buChar char="–"/>
              <a:defRPr sz="14400">
                <a:solidFill>
                  <a:schemeClr val="tx1"/>
                </a:solidFill>
                <a:latin typeface="Arial" panose="020B0604020202020204" pitchFamily="34" charset="0"/>
              </a:defRPr>
            </a:lvl2pPr>
            <a:lvl3pPr marL="1143000" indent="-228600" defTabSz="3762375">
              <a:spcBef>
                <a:spcPct val="20000"/>
              </a:spcBef>
              <a:buChar char="•"/>
              <a:defRPr sz="12400">
                <a:solidFill>
                  <a:schemeClr val="tx1"/>
                </a:solidFill>
                <a:latin typeface="Arial" panose="020B0604020202020204" pitchFamily="34" charset="0"/>
              </a:defRPr>
            </a:lvl3pPr>
            <a:lvl4pPr marL="1600200" indent="-228600" defTabSz="3762375">
              <a:spcBef>
                <a:spcPct val="20000"/>
              </a:spcBef>
              <a:buChar char="–"/>
              <a:defRPr sz="10300">
                <a:solidFill>
                  <a:schemeClr val="tx1"/>
                </a:solidFill>
                <a:latin typeface="Arial" panose="020B0604020202020204" pitchFamily="34" charset="0"/>
              </a:defRPr>
            </a:lvl4pPr>
            <a:lvl5pPr marL="2057400" indent="-228600" defTabSz="3762375">
              <a:spcBef>
                <a:spcPct val="20000"/>
              </a:spcBef>
              <a:buChar char="»"/>
              <a:defRPr sz="10300">
                <a:solidFill>
                  <a:schemeClr val="tx1"/>
                </a:solidFill>
                <a:latin typeface="Arial" panose="020B0604020202020204" pitchFamily="34" charset="0"/>
              </a:defRPr>
            </a:lvl5pPr>
            <a:lvl6pPr marL="25146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6pPr>
            <a:lvl7pPr marL="29718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7pPr>
            <a:lvl8pPr marL="34290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8pPr>
            <a:lvl9pPr marL="38862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9pPr>
          </a:lstStyle>
          <a:p>
            <a:pPr marL="0" marR="0" algn="just">
              <a:buNone/>
            </a:pPr>
            <a:r>
              <a:rPr lang="en-US" sz="2400" kern="100" dirty="0">
                <a:cs typeface="Arial" panose="020B0604020202020204" pitchFamily="34" charset="0"/>
              </a:rPr>
              <a:t>Biocompatibility testing was conducted to support the biological safety assessment of the NEO 4mg oral nicotine pouch for a Natural Health Product (NHP) product license application in Canada. Because the product is intended for repeated contact with buccal mucosal tissues, the assessment included cytotoxicity, oral mucosal irritation, and skin sensitization testing using ISO 10993-based methods.</a:t>
            </a:r>
          </a:p>
          <a:p>
            <a:pPr algn="just">
              <a:buNone/>
            </a:pPr>
            <a:r>
              <a:rPr lang="en-US" sz="2400" kern="100" dirty="0">
                <a:cs typeface="Arial" panose="020B0604020202020204" pitchFamily="34" charset="0"/>
              </a:rPr>
              <a:t>The NEO oral 4mg nicotine pouch, manufactured by Swedish Smokeless Solution AB, was tested for cytotoxicity, buccal mucosal irritation and sensitization in product extracts following ISO 10993-5, ISO 10993-23 and ISO 10993-10 guidelines, respectively. These studies were conducted in compliance with FDA GLP regulations and OECD Principles of GLP. </a:t>
            </a:r>
          </a:p>
          <a:p>
            <a:pPr marL="0" marR="0" algn="just">
              <a:buNone/>
            </a:pPr>
            <a:endParaRPr lang="en-US" sz="2400" kern="100" dirty="0">
              <a:cs typeface="Arial" panose="020B0604020202020204" pitchFamily="34" charset="0"/>
            </a:endParaRPr>
          </a:p>
          <a:p>
            <a:pPr algn="just">
              <a:buNone/>
            </a:pPr>
            <a:r>
              <a:rPr lang="en-US" sz="2400" kern="100" dirty="0">
                <a:cs typeface="Arial" panose="020B0604020202020204" pitchFamily="34" charset="0"/>
              </a:rPr>
              <a:t>The in vitro cytotoxicity study demonstrated that NEO 4mg pouch product extract was not cytotoxic in L929 mouse cell line under experimental conditions. In the oral mucosal irritation study in male Golden Syrian hamsters, the polar extract produced an irritation index score of 3, corresponding to minimal irritation, while the non-polar extract produced an irritation index score of 0, corresponding to no irritation. Under the conditions of the study, the NEO 4mg pouch was considered minimally irritating for the polar extract and non-irritating for the non-polar extract. A guinea pig maximization sensitization test was conducted to determine the potential for NEO 4mg pouch to induce skin sensitization. Based on the results of this study, the Neo pouch product was not considered to be a skin sensitizer under the conditions of the assay. </a:t>
            </a:r>
          </a:p>
          <a:p>
            <a:pPr marL="0" marR="0" algn="just">
              <a:buNone/>
            </a:pPr>
            <a:endParaRPr lang="en-US" sz="2400" kern="100" dirty="0">
              <a:cs typeface="Arial" panose="020B0604020202020204" pitchFamily="34" charset="0"/>
            </a:endParaRPr>
          </a:p>
          <a:p>
            <a:pPr algn="just">
              <a:buNone/>
            </a:pPr>
            <a:r>
              <a:rPr lang="en-US" sz="2400" kern="100" dirty="0">
                <a:cs typeface="Arial" panose="020B0604020202020204" pitchFamily="34" charset="0"/>
              </a:rPr>
              <a:t>Overall, NEO 4mg oral nicotine pouch product was not cytotoxic, not sensitizer and non- to minimal-irritant following ISO 10993-5, ISO 10993-10 and ISO 10993-23 guidelines for cytotoxicity, sensitization and buccal mucosal irritation, respectively.</a:t>
            </a:r>
          </a:p>
        </p:txBody>
      </p:sp>
      <p:sp>
        <p:nvSpPr>
          <p:cNvPr id="65" name="TextBox 64">
            <a:extLst>
              <a:ext uri="{FF2B5EF4-FFF2-40B4-BE49-F238E27FC236}">
                <a16:creationId xmlns:a16="http://schemas.microsoft.com/office/drawing/2014/main" id="{946F9E4B-F964-EEA4-783D-6A3D1F2CBF68}"/>
              </a:ext>
            </a:extLst>
          </p:cNvPr>
          <p:cNvSpPr txBox="1"/>
          <p:nvPr/>
        </p:nvSpPr>
        <p:spPr>
          <a:xfrm flipH="1">
            <a:off x="24639363" y="10618288"/>
            <a:ext cx="6828444" cy="584775"/>
          </a:xfrm>
          <a:prstGeom prst="rect">
            <a:avLst/>
          </a:prstGeom>
          <a:solidFill>
            <a:srgbClr val="4670AF"/>
          </a:solidFill>
        </p:spPr>
        <p:txBody>
          <a:bodyPr wrap="square" rtlCol="0">
            <a:spAutoFit/>
          </a:bodyPr>
          <a:lstStyle/>
          <a:p>
            <a:pPr algn="ctr">
              <a:spcBef>
                <a:spcPts val="1200"/>
              </a:spcBef>
              <a:tabLst>
                <a:tab pos="274320" algn="l"/>
              </a:tabLst>
            </a:pPr>
            <a:r>
              <a:rPr lang="en-US" sz="3200" b="1" kern="0" cap="all" dirty="0">
                <a:solidFill>
                  <a:schemeClr val="bg1"/>
                </a:solidFill>
                <a:latin typeface="Arial" panose="020B0604020202020204" pitchFamily="34" charset="0"/>
                <a:cs typeface="Times New Roman" panose="02020603050405020304" pitchFamily="18" charset="0"/>
              </a:rPr>
              <a:t>dermal sensitization </a:t>
            </a:r>
          </a:p>
        </p:txBody>
      </p:sp>
      <p:sp>
        <p:nvSpPr>
          <p:cNvPr id="5" name="TextBox 4">
            <a:extLst>
              <a:ext uri="{FF2B5EF4-FFF2-40B4-BE49-F238E27FC236}">
                <a16:creationId xmlns:a16="http://schemas.microsoft.com/office/drawing/2014/main" id="{4418CD8B-50B4-8F6C-CCA5-2EEA656742B7}"/>
              </a:ext>
            </a:extLst>
          </p:cNvPr>
          <p:cNvSpPr txBox="1"/>
          <p:nvPr/>
        </p:nvSpPr>
        <p:spPr>
          <a:xfrm>
            <a:off x="34864968" y="32077681"/>
            <a:ext cx="8300226" cy="523220"/>
          </a:xfrm>
          <a:prstGeom prst="rect">
            <a:avLst/>
          </a:prstGeom>
          <a:solidFill>
            <a:schemeClr val="bg1"/>
          </a:solidFill>
          <a:ln>
            <a:solidFill>
              <a:schemeClr val="tx1"/>
            </a:solidFill>
          </a:ln>
        </p:spPr>
        <p:txBody>
          <a:bodyPr wrap="square" rtlCol="0">
            <a:spAutoFit/>
          </a:bodyPr>
          <a:lstStyle/>
          <a:p>
            <a:r>
              <a:rPr lang="en-US" sz="2800" dirty="0">
                <a:latin typeface="Arial" panose="020B0604020202020204" pitchFamily="34" charset="0"/>
                <a:cs typeface="Arial" panose="020B0604020202020204" pitchFamily="34" charset="0"/>
              </a:rPr>
              <a:t>79</a:t>
            </a:r>
            <a:r>
              <a:rPr lang="en-US" sz="2800" baseline="30000" dirty="0">
                <a:latin typeface="Arial" panose="020B0604020202020204" pitchFamily="34" charset="0"/>
                <a:cs typeface="Arial" panose="020B0604020202020204" pitchFamily="34" charset="0"/>
              </a:rPr>
              <a:t>th</a:t>
            </a:r>
            <a:r>
              <a:rPr lang="en-US" sz="2800" dirty="0">
                <a:latin typeface="Arial" panose="020B0604020202020204" pitchFamily="34" charset="0"/>
                <a:cs typeface="Arial" panose="020B0604020202020204" pitchFamily="34" charset="0"/>
              </a:rPr>
              <a:t> TSRC Conference 2026, Charlotte, NC, USA  </a:t>
            </a:r>
          </a:p>
        </p:txBody>
      </p:sp>
      <p:sp>
        <p:nvSpPr>
          <p:cNvPr id="11" name="TextBox 10">
            <a:extLst>
              <a:ext uri="{FF2B5EF4-FFF2-40B4-BE49-F238E27FC236}">
                <a16:creationId xmlns:a16="http://schemas.microsoft.com/office/drawing/2014/main" id="{55CB04F0-5AC1-1DAA-21E2-24FFAFCFCE98}"/>
              </a:ext>
            </a:extLst>
          </p:cNvPr>
          <p:cNvSpPr txBox="1"/>
          <p:nvPr/>
        </p:nvSpPr>
        <p:spPr>
          <a:xfrm>
            <a:off x="863429" y="15143298"/>
            <a:ext cx="3951394" cy="584775"/>
          </a:xfrm>
          <a:prstGeom prst="rect">
            <a:avLst/>
          </a:prstGeom>
          <a:no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dirty="0"/>
              <a:t>NEO 4 </a:t>
            </a:r>
            <a:r>
              <a:rPr lang="en-US" sz="3200" cap="none" dirty="0"/>
              <a:t>mg</a:t>
            </a:r>
            <a:r>
              <a:rPr lang="en-US" sz="3200" dirty="0"/>
              <a:t> </a:t>
            </a:r>
            <a:r>
              <a:rPr lang="en-US" sz="3200" cap="none" dirty="0"/>
              <a:t>Product</a:t>
            </a:r>
            <a:endParaRPr lang="en-US" sz="3200" dirty="0"/>
          </a:p>
        </p:txBody>
      </p:sp>
      <p:sp>
        <p:nvSpPr>
          <p:cNvPr id="14" name="TextBox 13">
            <a:extLst>
              <a:ext uri="{FF2B5EF4-FFF2-40B4-BE49-F238E27FC236}">
                <a16:creationId xmlns:a16="http://schemas.microsoft.com/office/drawing/2014/main" id="{484B32A5-A111-17E8-7171-FDF1E163EEF4}"/>
              </a:ext>
            </a:extLst>
          </p:cNvPr>
          <p:cNvSpPr txBox="1"/>
          <p:nvPr/>
        </p:nvSpPr>
        <p:spPr>
          <a:xfrm>
            <a:off x="589111" y="18277639"/>
            <a:ext cx="4653449" cy="584775"/>
          </a:xfrm>
          <a:prstGeom prst="rect">
            <a:avLst/>
          </a:prstGeom>
          <a:no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cap="none" dirty="0"/>
              <a:t>Extract Preparation</a:t>
            </a:r>
          </a:p>
        </p:txBody>
      </p:sp>
      <p:sp>
        <p:nvSpPr>
          <p:cNvPr id="26" name="Rectangle 2">
            <a:extLst>
              <a:ext uri="{FF2B5EF4-FFF2-40B4-BE49-F238E27FC236}">
                <a16:creationId xmlns:a16="http://schemas.microsoft.com/office/drawing/2014/main" id="{1F974891-54FF-7B0F-F54B-B19D4FE9926F}"/>
              </a:ext>
            </a:extLst>
          </p:cNvPr>
          <p:cNvSpPr>
            <a:spLocks noChangeArrowheads="1"/>
          </p:cNvSpPr>
          <p:nvPr/>
        </p:nvSpPr>
        <p:spPr bwMode="auto">
          <a:xfrm>
            <a:off x="19583949" y="8070193"/>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9" name="Rectangle 4">
            <a:extLst>
              <a:ext uri="{FF2B5EF4-FFF2-40B4-BE49-F238E27FC236}">
                <a16:creationId xmlns:a16="http://schemas.microsoft.com/office/drawing/2014/main" id="{C750420A-77F5-3C57-1286-E8A51D6B62AA}"/>
              </a:ext>
            </a:extLst>
          </p:cNvPr>
          <p:cNvSpPr>
            <a:spLocks noChangeArrowheads="1"/>
          </p:cNvSpPr>
          <p:nvPr/>
        </p:nvSpPr>
        <p:spPr bwMode="auto">
          <a:xfrm>
            <a:off x="28780317" y="8406714"/>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2" name="Rectangle 6">
            <a:extLst>
              <a:ext uri="{FF2B5EF4-FFF2-40B4-BE49-F238E27FC236}">
                <a16:creationId xmlns:a16="http://schemas.microsoft.com/office/drawing/2014/main" id="{93AB3E81-1925-E785-30E5-83A8B68CE52E}"/>
              </a:ext>
            </a:extLst>
          </p:cNvPr>
          <p:cNvSpPr>
            <a:spLocks noChangeArrowheads="1"/>
          </p:cNvSpPr>
          <p:nvPr/>
        </p:nvSpPr>
        <p:spPr bwMode="auto">
          <a:xfrm>
            <a:off x="36042061" y="8433609"/>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E56525BD-68BE-BF7B-F2EC-95C38B9B08AC}"/>
              </a:ext>
            </a:extLst>
          </p:cNvPr>
          <p:cNvSpPr txBox="1"/>
          <p:nvPr/>
        </p:nvSpPr>
        <p:spPr>
          <a:xfrm>
            <a:off x="1048123" y="23729516"/>
            <a:ext cx="4743077" cy="584775"/>
          </a:xfrm>
          <a:prstGeom prst="rect">
            <a:avLst/>
          </a:prstGeom>
          <a:no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cap="none" dirty="0"/>
              <a:t>Biocompatibility Tests</a:t>
            </a:r>
          </a:p>
        </p:txBody>
      </p:sp>
      <p:sp>
        <p:nvSpPr>
          <p:cNvPr id="12" name="Text Box 32">
            <a:extLst>
              <a:ext uri="{FF2B5EF4-FFF2-40B4-BE49-F238E27FC236}">
                <a16:creationId xmlns:a16="http://schemas.microsoft.com/office/drawing/2014/main" id="{53DEFF94-1AD3-5B10-7EF8-B26FBFDB3861}"/>
              </a:ext>
            </a:extLst>
          </p:cNvPr>
          <p:cNvSpPr txBox="1">
            <a:spLocks noChangeArrowheads="1"/>
          </p:cNvSpPr>
          <p:nvPr/>
        </p:nvSpPr>
        <p:spPr bwMode="auto">
          <a:xfrm>
            <a:off x="863430" y="18867335"/>
            <a:ext cx="13130660" cy="4293483"/>
          </a:xfrm>
          <a:prstGeom prst="rect">
            <a:avLst/>
          </a:prstGeom>
          <a:noFill/>
          <a:ln w="19050">
            <a:solidFill>
              <a:schemeClr val="tx1"/>
            </a:solidFill>
          </a:ln>
        </p:spPr>
        <p:txBody>
          <a:bodyPr wrap="square" lIns="205740" tIns="205740" rIns="205740" bIns="205740">
            <a:spAutoFit/>
          </a:bodyPr>
          <a:lstStyle>
            <a:lvl1pPr defTabSz="3762375">
              <a:spcBef>
                <a:spcPct val="20000"/>
              </a:spcBef>
              <a:buChar char="•"/>
              <a:defRPr sz="16500">
                <a:solidFill>
                  <a:schemeClr val="tx1"/>
                </a:solidFill>
                <a:latin typeface="Arial" panose="020B0604020202020204" pitchFamily="34" charset="0"/>
              </a:defRPr>
            </a:lvl1pPr>
            <a:lvl2pPr marL="742950" indent="-285750" defTabSz="3762375">
              <a:spcBef>
                <a:spcPct val="20000"/>
              </a:spcBef>
              <a:buChar char="–"/>
              <a:defRPr sz="14400">
                <a:solidFill>
                  <a:schemeClr val="tx1"/>
                </a:solidFill>
                <a:latin typeface="Arial" panose="020B0604020202020204" pitchFamily="34" charset="0"/>
              </a:defRPr>
            </a:lvl2pPr>
            <a:lvl3pPr marL="1143000" indent="-228600" defTabSz="3762375">
              <a:spcBef>
                <a:spcPct val="20000"/>
              </a:spcBef>
              <a:buChar char="•"/>
              <a:defRPr sz="12400">
                <a:solidFill>
                  <a:schemeClr val="tx1"/>
                </a:solidFill>
                <a:latin typeface="Arial" panose="020B0604020202020204" pitchFamily="34" charset="0"/>
              </a:defRPr>
            </a:lvl3pPr>
            <a:lvl4pPr marL="1600200" indent="-228600" defTabSz="3762375">
              <a:spcBef>
                <a:spcPct val="20000"/>
              </a:spcBef>
              <a:buChar char="–"/>
              <a:defRPr sz="10300">
                <a:solidFill>
                  <a:schemeClr val="tx1"/>
                </a:solidFill>
                <a:latin typeface="Arial" panose="020B0604020202020204" pitchFamily="34" charset="0"/>
              </a:defRPr>
            </a:lvl4pPr>
            <a:lvl5pPr marL="2057400" indent="-228600" defTabSz="3762375">
              <a:spcBef>
                <a:spcPct val="20000"/>
              </a:spcBef>
              <a:buChar char="»"/>
              <a:defRPr sz="10300">
                <a:solidFill>
                  <a:schemeClr val="tx1"/>
                </a:solidFill>
                <a:latin typeface="Arial" panose="020B0604020202020204" pitchFamily="34" charset="0"/>
              </a:defRPr>
            </a:lvl5pPr>
            <a:lvl6pPr marL="25146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6pPr>
            <a:lvl7pPr marL="29718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7pPr>
            <a:lvl8pPr marL="34290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8pPr>
            <a:lvl9pPr marL="3886200" indent="-228600" defTabSz="3762375" eaLnBrk="0" fontAlgn="base" hangingPunct="0">
              <a:spcBef>
                <a:spcPct val="20000"/>
              </a:spcBef>
              <a:spcAft>
                <a:spcPct val="0"/>
              </a:spcAft>
              <a:buChar char="»"/>
              <a:defRPr sz="10300">
                <a:solidFill>
                  <a:schemeClr val="tx1"/>
                </a:solidFill>
                <a:latin typeface="Arial" panose="020B0604020202020204" pitchFamily="34" charset="0"/>
              </a:defRPr>
            </a:lvl9pPr>
          </a:lstStyle>
          <a:p>
            <a:pPr>
              <a:spcBef>
                <a:spcPts val="0"/>
              </a:spcBef>
              <a:buNone/>
            </a:pPr>
            <a:r>
              <a:rPr lang="en-US" sz="2800" b="1" dirty="0">
                <a:effectLst/>
                <a:ea typeface="Calibri" panose="020F0502020204030204" pitchFamily="34" charset="0"/>
                <a:cs typeface="Arial" panose="020B0604020202020204" pitchFamily="34" charset="0"/>
              </a:rPr>
              <a:t>CYTOTOXICITY TEST</a:t>
            </a:r>
            <a:r>
              <a:rPr lang="en-US" sz="2800" dirty="0">
                <a:effectLst/>
                <a:ea typeface="Calibri" panose="020F0502020204030204" pitchFamily="34" charset="0"/>
                <a:cs typeface="Arial" panose="020B0604020202020204" pitchFamily="34" charset="0"/>
              </a:rPr>
              <a:t> </a:t>
            </a:r>
          </a:p>
          <a:p>
            <a:pPr>
              <a:spcBef>
                <a:spcPts val="0"/>
              </a:spcBef>
              <a:buNone/>
            </a:pPr>
            <a:r>
              <a:rPr lang="en-US" sz="2800" dirty="0">
                <a:effectLst/>
                <a:ea typeface="Calibri" panose="020F0502020204030204" pitchFamily="34" charset="0"/>
                <a:cs typeface="Arial" panose="020B0604020202020204" pitchFamily="34" charset="0"/>
              </a:rPr>
              <a:t>Products were extracted with cell culture media at 0.2 g/mL</a:t>
            </a:r>
            <a:r>
              <a:rPr lang="en-US" sz="2800" dirty="0">
                <a:ea typeface="Calibri" panose="020F0502020204030204" pitchFamily="34" charset="0"/>
                <a:cs typeface="Arial" panose="020B0604020202020204" pitchFamily="34" charset="0"/>
              </a:rPr>
              <a:t> for 24±2 hours at 37±1°C.</a:t>
            </a:r>
          </a:p>
          <a:p>
            <a:pPr>
              <a:spcBef>
                <a:spcPts val="0"/>
              </a:spcBef>
              <a:buNone/>
            </a:pPr>
            <a:r>
              <a:rPr lang="en-US" sz="2800" b="1" dirty="0">
                <a:cs typeface="Arial" panose="020B0604020202020204" pitchFamily="34" charset="0"/>
              </a:rPr>
              <a:t>SENSITIZATION TEST</a:t>
            </a:r>
          </a:p>
          <a:p>
            <a:pPr>
              <a:spcBef>
                <a:spcPts val="0"/>
              </a:spcBef>
              <a:buNone/>
            </a:pPr>
            <a:r>
              <a:rPr lang="en-US" sz="2800" dirty="0">
                <a:ea typeface="Calibri" panose="020F0502020204030204" pitchFamily="34" charset="0"/>
                <a:cs typeface="Arial" panose="020B0604020202020204" pitchFamily="34" charset="0"/>
              </a:rPr>
              <a:t>Products were extracted with physiological saline and sesame oil at 0.2 g/mL for 72±2 hours at 37±1°C.</a:t>
            </a:r>
          </a:p>
          <a:p>
            <a:pPr>
              <a:spcBef>
                <a:spcPts val="0"/>
              </a:spcBef>
              <a:buNone/>
            </a:pPr>
            <a:r>
              <a:rPr lang="en-US" sz="2800" b="1" dirty="0">
                <a:cs typeface="Arial" panose="020B0604020202020204" pitchFamily="34" charset="0"/>
              </a:rPr>
              <a:t>BUCCAL MUCOSAL IRRITATION TEST</a:t>
            </a:r>
          </a:p>
          <a:p>
            <a:pPr>
              <a:spcBef>
                <a:spcPts val="0"/>
              </a:spcBef>
              <a:buNone/>
            </a:pPr>
            <a:r>
              <a:rPr lang="en-US" sz="2800" dirty="0">
                <a:ea typeface="Calibri" panose="020F0502020204030204" pitchFamily="34" charset="0"/>
                <a:cs typeface="Arial" panose="020B0604020202020204" pitchFamily="34" charset="0"/>
              </a:rPr>
              <a:t>Products were extracted with physiological saline and sesame oil at 0.2 g/mL for 72±2 hours at 37±1°C.</a:t>
            </a:r>
            <a:endParaRPr lang="en-US" sz="2800" b="1" dirty="0">
              <a:cs typeface="Arial" panose="020B0604020202020204" pitchFamily="34" charset="0"/>
            </a:endParaRPr>
          </a:p>
        </p:txBody>
      </p:sp>
      <p:sp>
        <p:nvSpPr>
          <p:cNvPr id="42" name="TextBox 41">
            <a:extLst>
              <a:ext uri="{FF2B5EF4-FFF2-40B4-BE49-F238E27FC236}">
                <a16:creationId xmlns:a16="http://schemas.microsoft.com/office/drawing/2014/main" id="{056A1ADE-A3CF-2D85-331D-510006D5F683}"/>
              </a:ext>
            </a:extLst>
          </p:cNvPr>
          <p:cNvSpPr txBox="1"/>
          <p:nvPr/>
        </p:nvSpPr>
        <p:spPr>
          <a:xfrm>
            <a:off x="589109" y="29712637"/>
            <a:ext cx="13786729" cy="2308324"/>
          </a:xfrm>
          <a:prstGeom prst="rect">
            <a:avLst/>
          </a:prstGeom>
          <a:noFill/>
          <a:ln w="19050">
            <a:solidFill>
              <a:schemeClr val="tx1"/>
            </a:solidFill>
          </a:ln>
        </p:spPr>
        <p:txBody>
          <a:bodyPr wrap="square">
            <a:spAutoFit/>
          </a:bodyPr>
          <a:lstStyle/>
          <a:p>
            <a:pPr marL="285750" lvl="0" indent="-285750">
              <a:buFont typeface="Arial" panose="020B0604020202020204" pitchFamily="34" charset="0"/>
              <a:buChar char="•"/>
              <a:defRPr/>
            </a:pPr>
            <a:r>
              <a:rPr lang="en-US" dirty="0">
                <a:solidFill>
                  <a:schemeClr val="dk1"/>
                </a:solidFill>
                <a:latin typeface="Arial" panose="020B0604020202020204" pitchFamily="34" charset="0"/>
                <a:cs typeface="Arial" panose="020B0604020202020204" pitchFamily="34" charset="0"/>
              </a:rPr>
              <a:t>Magnusson, B. and Kligman, A.M. (1970). Allergic contact dermatitis in the guinea pig, Identification of Contact Allergens, Thomas, Springfield, IL..</a:t>
            </a:r>
          </a:p>
          <a:p>
            <a:pPr marL="285750" lvl="0" indent="-285750">
              <a:buFont typeface="Arial" panose="020B0604020202020204" pitchFamily="34" charset="0"/>
              <a:buChar char="•"/>
              <a:defRPr/>
            </a:pPr>
            <a:r>
              <a:rPr lang="en-US" dirty="0">
                <a:solidFill>
                  <a:schemeClr val="dk1"/>
                </a:solidFill>
                <a:latin typeface="Arial" panose="020B0604020202020204" pitchFamily="34" charset="0"/>
                <a:cs typeface="Arial" panose="020B0604020202020204" pitchFamily="34" charset="0"/>
              </a:rPr>
              <a:t>ISO 10993-1, “</a:t>
            </a:r>
            <a:r>
              <a:rPr lang="en-US" i="1" dirty="0">
                <a:solidFill>
                  <a:schemeClr val="dk1"/>
                </a:solidFill>
                <a:latin typeface="Arial" panose="020B0604020202020204" pitchFamily="34" charset="0"/>
                <a:cs typeface="Arial" panose="020B0604020202020204" pitchFamily="34" charset="0"/>
              </a:rPr>
              <a:t>Biological evaluation of medical devices – Part 1: Evaluation and testing within a risk management process.</a:t>
            </a:r>
            <a:r>
              <a:rPr lang="en-US" dirty="0">
                <a:solidFill>
                  <a:schemeClr val="dk1"/>
                </a:solidFill>
                <a:latin typeface="Arial" panose="020B0604020202020204" pitchFamily="34" charset="0"/>
                <a:cs typeface="Arial" panose="020B0604020202020204" pitchFamily="34" charset="0"/>
              </a:rPr>
              <a:t>” (2023). US Department of Health and Human Services Food and Drug Administration.</a:t>
            </a:r>
            <a:endParaRPr lang="en-US"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US" dirty="0">
                <a:solidFill>
                  <a:schemeClr val="dk1"/>
                </a:solidFill>
                <a:latin typeface="Arial" panose="020B0604020202020204" pitchFamily="34" charset="0"/>
                <a:cs typeface="Arial" panose="020B0604020202020204" pitchFamily="34" charset="0"/>
              </a:rPr>
              <a:t>ISO 10993-10:2021(E) - Biological evaluation of medical devices –Part 10:  Tests for skin sensitization.</a:t>
            </a:r>
            <a:endParaRPr lang="en-US"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US" dirty="0">
                <a:solidFill>
                  <a:schemeClr val="dk1"/>
                </a:solidFill>
                <a:latin typeface="Arial" panose="020B0604020202020204" pitchFamily="34" charset="0"/>
                <a:cs typeface="Arial" panose="020B0604020202020204" pitchFamily="34" charset="0"/>
              </a:rPr>
              <a:t>ISO 10993-12:2021(E) - Biological evaluation of medical devices –Part 12:  Sample preparation and reference materials.</a:t>
            </a:r>
          </a:p>
          <a:p>
            <a:pPr marL="285750" indent="-285750">
              <a:buFont typeface="Arial" panose="020B0604020202020204" pitchFamily="34" charset="0"/>
              <a:buChar char="•"/>
            </a:pPr>
            <a:r>
              <a:rPr lang="en-US" dirty="0">
                <a:solidFill>
                  <a:schemeClr val="dk1"/>
                </a:solidFill>
                <a:latin typeface="Arial" panose="020B0604020202020204" pitchFamily="34" charset="0"/>
                <a:cs typeface="Arial" panose="020B0604020202020204" pitchFamily="34" charset="0"/>
              </a:rPr>
              <a:t>ISO 10993-23:2021(E) - Biological evaluation of medical devices – Part 23:  Tests for irritation.</a:t>
            </a:r>
          </a:p>
          <a:p>
            <a:pPr marL="285750" lvl="0" indent="-285750">
              <a:buFont typeface="Arial" panose="020B0604020202020204" pitchFamily="34" charset="0"/>
              <a:buChar char="•"/>
              <a:defRPr/>
            </a:pPr>
            <a:r>
              <a:rPr lang="en-US" dirty="0">
                <a:solidFill>
                  <a:schemeClr val="dk1"/>
                </a:solidFill>
                <a:latin typeface="Arial" panose="020B0604020202020204" pitchFamily="34" charset="0"/>
                <a:cs typeface="Arial" panose="020B0604020202020204" pitchFamily="34" charset="0"/>
              </a:rPr>
              <a:t>ISO 10993-5:2009/(R)2022 - Biological evaluation of medical devices – Part 5:  Tests for </a:t>
            </a:r>
            <a:r>
              <a:rPr lang="en-US" i="1" dirty="0">
                <a:solidFill>
                  <a:schemeClr val="dk1"/>
                </a:solidFill>
                <a:latin typeface="Arial" panose="020B0604020202020204" pitchFamily="34" charset="0"/>
                <a:cs typeface="Arial" panose="020B0604020202020204" pitchFamily="34" charset="0"/>
              </a:rPr>
              <a:t>in vitro</a:t>
            </a:r>
            <a:r>
              <a:rPr lang="en-US" dirty="0">
                <a:solidFill>
                  <a:schemeClr val="dk1"/>
                </a:solidFill>
                <a:latin typeface="Arial" panose="020B0604020202020204" pitchFamily="34" charset="0"/>
                <a:cs typeface="Arial" panose="020B0604020202020204" pitchFamily="34" charset="0"/>
              </a:rPr>
              <a:t> cytotoxicity.</a:t>
            </a:r>
          </a:p>
        </p:txBody>
      </p:sp>
      <p:sp>
        <p:nvSpPr>
          <p:cNvPr id="13" name="Rectangle 4">
            <a:extLst>
              <a:ext uri="{FF2B5EF4-FFF2-40B4-BE49-F238E27FC236}">
                <a16:creationId xmlns:a16="http://schemas.microsoft.com/office/drawing/2014/main" id="{59779F41-6496-9838-21AE-3C5F11AAB36E}"/>
              </a:ext>
            </a:extLst>
          </p:cNvPr>
          <p:cNvSpPr>
            <a:spLocks noChangeArrowheads="1"/>
          </p:cNvSpPr>
          <p:nvPr/>
        </p:nvSpPr>
        <p:spPr bwMode="auto">
          <a:xfrm>
            <a:off x="8772661" y="13751953"/>
            <a:ext cx="1226900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51" name="TextBox 50">
            <a:extLst>
              <a:ext uri="{FF2B5EF4-FFF2-40B4-BE49-F238E27FC236}">
                <a16:creationId xmlns:a16="http://schemas.microsoft.com/office/drawing/2014/main" id="{3CB79C25-08E2-4F99-8E83-335256053252}"/>
              </a:ext>
            </a:extLst>
          </p:cNvPr>
          <p:cNvSpPr txBox="1"/>
          <p:nvPr/>
        </p:nvSpPr>
        <p:spPr>
          <a:xfrm>
            <a:off x="21289108" y="22695877"/>
            <a:ext cx="184731" cy="369332"/>
          </a:xfrm>
          <a:prstGeom prst="rect">
            <a:avLst/>
          </a:prstGeom>
          <a:noFill/>
        </p:spPr>
        <p:txBody>
          <a:bodyPr wrap="none" rtlCol="0">
            <a:spAutoFit/>
          </a:bodyPr>
          <a:lstStyle/>
          <a:p>
            <a:endParaRPr lang="en-US"/>
          </a:p>
        </p:txBody>
      </p:sp>
      <p:sp>
        <p:nvSpPr>
          <p:cNvPr id="55" name="TextBox 54">
            <a:extLst>
              <a:ext uri="{FF2B5EF4-FFF2-40B4-BE49-F238E27FC236}">
                <a16:creationId xmlns:a16="http://schemas.microsoft.com/office/drawing/2014/main" id="{2D409BF5-4838-BF9C-DAEC-45AB7A942A59}"/>
              </a:ext>
            </a:extLst>
          </p:cNvPr>
          <p:cNvSpPr txBox="1"/>
          <p:nvPr/>
        </p:nvSpPr>
        <p:spPr>
          <a:xfrm flipH="1">
            <a:off x="24639362" y="4877221"/>
            <a:ext cx="6828444" cy="607442"/>
          </a:xfrm>
          <a:prstGeom prst="rect">
            <a:avLst/>
          </a:prstGeom>
          <a:solidFill>
            <a:srgbClr val="4670AF"/>
          </a:solidFill>
        </p:spPr>
        <p:txBody>
          <a:bodyPr wrap="square" rtlCol="0">
            <a:spAutoFit/>
          </a:bodyPr>
          <a:lstStyle/>
          <a:p>
            <a:pPr marL="0" marR="0" indent="0" algn="ctr">
              <a:spcBef>
                <a:spcPts val="1200"/>
              </a:spcBef>
              <a:spcAft>
                <a:spcPts val="0"/>
              </a:spcAft>
              <a:tabLst>
                <a:tab pos="274320" algn="l"/>
              </a:tabLst>
            </a:pPr>
            <a:r>
              <a:rPr lang="en-US" sz="3200" b="1" kern="0" cap="all"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CYTOTOXICITY</a:t>
            </a:r>
            <a:endParaRPr lang="en-US" sz="3200" b="1" kern="0" cap="all"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A8E0F8DA-886B-0C4C-4FFB-98DB7C8AC028}"/>
              </a:ext>
            </a:extLst>
          </p:cNvPr>
          <p:cNvSpPr txBox="1"/>
          <p:nvPr/>
        </p:nvSpPr>
        <p:spPr>
          <a:xfrm>
            <a:off x="18198452" y="5593560"/>
            <a:ext cx="5107597" cy="584775"/>
          </a:xfrm>
          <a:prstGeom prst="rect">
            <a:avLst/>
          </a:prstGeom>
          <a:solidFill>
            <a:srgbClr val="AFB2AE"/>
          </a:solid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cap="none" dirty="0"/>
              <a:t>Evaluation Criteria</a:t>
            </a:r>
          </a:p>
        </p:txBody>
      </p:sp>
      <p:sp>
        <p:nvSpPr>
          <p:cNvPr id="17" name="TextBox 16">
            <a:extLst>
              <a:ext uri="{FF2B5EF4-FFF2-40B4-BE49-F238E27FC236}">
                <a16:creationId xmlns:a16="http://schemas.microsoft.com/office/drawing/2014/main" id="{38A637D4-B162-3F6C-D1AE-2323C90F1CCB}"/>
              </a:ext>
            </a:extLst>
          </p:cNvPr>
          <p:cNvSpPr txBox="1"/>
          <p:nvPr/>
        </p:nvSpPr>
        <p:spPr>
          <a:xfrm flipH="1">
            <a:off x="24639363" y="17369828"/>
            <a:ext cx="6828443" cy="590420"/>
          </a:xfrm>
          <a:prstGeom prst="rect">
            <a:avLst/>
          </a:prstGeom>
          <a:solidFill>
            <a:srgbClr val="4670AF"/>
          </a:solidFill>
        </p:spPr>
        <p:txBody>
          <a:bodyPr wrap="square" rtlCol="0">
            <a:spAutoFit/>
          </a:bodyPr>
          <a:lstStyle/>
          <a:p>
            <a:pPr algn="ctr">
              <a:spcBef>
                <a:spcPts val="1200"/>
              </a:spcBef>
              <a:tabLst>
                <a:tab pos="274320" algn="l"/>
              </a:tabLst>
            </a:pPr>
            <a:r>
              <a:rPr lang="en-US" sz="3200" b="1" kern="0" cap="all" dirty="0">
                <a:solidFill>
                  <a:schemeClr val="bg1"/>
                </a:solidFill>
                <a:latin typeface="Arial" panose="020B0604020202020204" pitchFamily="34" charset="0"/>
                <a:cs typeface="Times New Roman" panose="02020603050405020304" pitchFamily="18" charset="0"/>
              </a:rPr>
              <a:t>oral irritation </a:t>
            </a:r>
          </a:p>
        </p:txBody>
      </p:sp>
      <p:sp>
        <p:nvSpPr>
          <p:cNvPr id="37" name="TextBox 36">
            <a:extLst>
              <a:ext uri="{FF2B5EF4-FFF2-40B4-BE49-F238E27FC236}">
                <a16:creationId xmlns:a16="http://schemas.microsoft.com/office/drawing/2014/main" id="{706CE98D-3EB7-C233-C1D8-9E77C4E579A1}"/>
              </a:ext>
            </a:extLst>
          </p:cNvPr>
          <p:cNvSpPr txBox="1"/>
          <p:nvPr/>
        </p:nvSpPr>
        <p:spPr>
          <a:xfrm>
            <a:off x="17801752" y="11811954"/>
            <a:ext cx="5504297" cy="584775"/>
          </a:xfrm>
          <a:prstGeom prst="rect">
            <a:avLst/>
          </a:prstGeom>
          <a:solidFill>
            <a:srgbClr val="AFB2AE"/>
          </a:solid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cap="none" dirty="0"/>
              <a:t>Evaluation Criteria</a:t>
            </a:r>
          </a:p>
        </p:txBody>
      </p:sp>
      <p:sp>
        <p:nvSpPr>
          <p:cNvPr id="41" name="TextBox 40">
            <a:extLst>
              <a:ext uri="{FF2B5EF4-FFF2-40B4-BE49-F238E27FC236}">
                <a16:creationId xmlns:a16="http://schemas.microsoft.com/office/drawing/2014/main" id="{2BD2B47D-B58A-BCA6-7CE4-BDCB4EBC872C}"/>
              </a:ext>
            </a:extLst>
          </p:cNvPr>
          <p:cNvSpPr txBox="1"/>
          <p:nvPr/>
        </p:nvSpPr>
        <p:spPr>
          <a:xfrm>
            <a:off x="18162399" y="18366945"/>
            <a:ext cx="5360241" cy="584775"/>
          </a:xfrm>
          <a:prstGeom prst="rect">
            <a:avLst/>
          </a:prstGeom>
          <a:solidFill>
            <a:srgbClr val="AFB2AE"/>
          </a:solid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cap="none" dirty="0"/>
              <a:t>Evaluation Criteria</a:t>
            </a:r>
          </a:p>
        </p:txBody>
      </p:sp>
      <p:sp>
        <p:nvSpPr>
          <p:cNvPr id="54" name="TextBox 53">
            <a:extLst>
              <a:ext uri="{FF2B5EF4-FFF2-40B4-BE49-F238E27FC236}">
                <a16:creationId xmlns:a16="http://schemas.microsoft.com/office/drawing/2014/main" id="{72A8C39D-1A69-30EF-9F9E-B0C921FCE363}"/>
              </a:ext>
            </a:extLst>
          </p:cNvPr>
          <p:cNvSpPr txBox="1"/>
          <p:nvPr/>
        </p:nvSpPr>
        <p:spPr>
          <a:xfrm>
            <a:off x="33035729" y="11757861"/>
            <a:ext cx="3006331" cy="584775"/>
          </a:xfrm>
          <a:prstGeom prst="rect">
            <a:avLst/>
          </a:prstGeom>
          <a:solidFill>
            <a:srgbClr val="AFB2AE"/>
          </a:solid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cap="none" dirty="0"/>
              <a:t>Result</a:t>
            </a:r>
          </a:p>
        </p:txBody>
      </p:sp>
      <p:graphicFrame>
        <p:nvGraphicFramePr>
          <p:cNvPr id="15" name="Table 14">
            <a:extLst>
              <a:ext uri="{FF2B5EF4-FFF2-40B4-BE49-F238E27FC236}">
                <a16:creationId xmlns:a16="http://schemas.microsoft.com/office/drawing/2014/main" id="{90A8C4BB-7804-CC53-82DD-184EB808EA60}"/>
              </a:ext>
            </a:extLst>
          </p:cNvPr>
          <p:cNvGraphicFramePr>
            <a:graphicFrameLocks noGrp="1"/>
          </p:cNvGraphicFramePr>
          <p:nvPr>
            <p:extLst>
              <p:ext uri="{D42A27DB-BD31-4B8C-83A1-F6EECF244321}">
                <p14:modId xmlns:p14="http://schemas.microsoft.com/office/powerpoint/2010/main" val="722175433"/>
              </p:ext>
            </p:extLst>
          </p:nvPr>
        </p:nvGraphicFramePr>
        <p:xfrm>
          <a:off x="863429" y="15947710"/>
          <a:ext cx="10742780" cy="2005641"/>
        </p:xfrm>
        <a:graphic>
          <a:graphicData uri="http://schemas.openxmlformats.org/drawingml/2006/table">
            <a:tbl>
              <a:tblPr>
                <a:tableStyleId>{5C22544A-7EE6-4342-B048-85BDC9FD1C3A}</a:tableStyleId>
              </a:tblPr>
              <a:tblGrid>
                <a:gridCol w="6020284">
                  <a:extLst>
                    <a:ext uri="{9D8B030D-6E8A-4147-A177-3AD203B41FA5}">
                      <a16:colId xmlns:a16="http://schemas.microsoft.com/office/drawing/2014/main" val="3371427935"/>
                    </a:ext>
                  </a:extLst>
                </a:gridCol>
                <a:gridCol w="4722496">
                  <a:extLst>
                    <a:ext uri="{9D8B030D-6E8A-4147-A177-3AD203B41FA5}">
                      <a16:colId xmlns:a16="http://schemas.microsoft.com/office/drawing/2014/main" val="1964023859"/>
                    </a:ext>
                  </a:extLst>
                </a:gridCol>
              </a:tblGrid>
              <a:tr h="1005840">
                <a:tc>
                  <a:txBody>
                    <a:bodyPr/>
                    <a:lstStyle/>
                    <a:p>
                      <a:pPr algn="ctr" rtl="0" fontAlgn="ctr">
                        <a:buNone/>
                      </a:pPr>
                      <a:r>
                        <a:rPr lang="en-US" sz="2800" b="1" u="none" strike="noStrike" dirty="0">
                          <a:solidFill>
                            <a:schemeClr val="bg1"/>
                          </a:solidFill>
                          <a:effectLst/>
                        </a:rPr>
                        <a:t>Product Description</a:t>
                      </a:r>
                      <a:endParaRPr lang="en-US" sz="2800" b="1" i="0" u="none" strike="noStrike" dirty="0">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rPr>
                        <a:t>Target Nicotine (mg)</a:t>
                      </a:r>
                      <a:endParaRPr lang="en-US" sz="2800" b="1" i="0" u="none" strike="noStrike" dirty="0">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extLst>
                  <a:ext uri="{0D108BD9-81ED-4DB2-BD59-A6C34878D82A}">
                    <a16:rowId xmlns:a16="http://schemas.microsoft.com/office/drawing/2014/main" val="3715662877"/>
                  </a:ext>
                </a:extLst>
              </a:tr>
              <a:tr h="999801">
                <a:tc>
                  <a:txBody>
                    <a:bodyPr/>
                    <a:lstStyle/>
                    <a:p>
                      <a:pPr algn="l" rtl="0" fontAlgn="ctr">
                        <a:buNone/>
                      </a:pPr>
                      <a:r>
                        <a:rPr lang="en-US" sz="2800" u="none" strike="noStrike" dirty="0">
                          <a:effectLst/>
                          <a:latin typeface="Arial" panose="020B0604020202020204" pitchFamily="34" charset="0"/>
                          <a:cs typeface="Arial" panose="020B0604020202020204" pitchFamily="34" charset="0"/>
                        </a:rPr>
                        <a:t>NEO Oral Nicotine Pouch</a:t>
                      </a:r>
                      <a:endParaRPr lang="en-US" sz="2800" b="1" i="0" u="none" strike="noStrike" dirty="0">
                        <a:solidFill>
                          <a:srgbClr val="000000"/>
                        </a:solidFill>
                        <a:effectLst/>
                        <a:latin typeface="Arial" panose="020B0604020202020204" pitchFamily="34" charset="0"/>
                        <a:cs typeface="Arial" panose="020B0604020202020204" pitchFamily="34" charset="0"/>
                      </a:endParaRPr>
                    </a:p>
                  </a:txBody>
                  <a:tcPr marL="17145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buNone/>
                      </a:pPr>
                      <a:r>
                        <a:rPr lang="en-US" sz="2800" u="none" strike="noStrike" dirty="0">
                          <a:effectLst/>
                          <a:latin typeface="Arial" panose="020B0604020202020204" pitchFamily="34" charset="0"/>
                          <a:cs typeface="Arial" panose="020B0604020202020204" pitchFamily="34" charset="0"/>
                        </a:rPr>
                        <a:t>4.0</a:t>
                      </a:r>
                      <a:endParaRPr lang="en-US" sz="2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6389804"/>
                  </a:ext>
                </a:extLst>
              </a:tr>
            </a:tbl>
          </a:graphicData>
        </a:graphic>
      </p:graphicFrame>
      <p:graphicFrame>
        <p:nvGraphicFramePr>
          <p:cNvPr id="19" name="Table 18">
            <a:extLst>
              <a:ext uri="{FF2B5EF4-FFF2-40B4-BE49-F238E27FC236}">
                <a16:creationId xmlns:a16="http://schemas.microsoft.com/office/drawing/2014/main" id="{5CA93E3D-F52E-78F4-EBF2-823DFE2C538C}"/>
              </a:ext>
            </a:extLst>
          </p:cNvPr>
          <p:cNvGraphicFramePr>
            <a:graphicFrameLocks noGrp="1"/>
          </p:cNvGraphicFramePr>
          <p:nvPr>
            <p:extLst>
              <p:ext uri="{D42A27DB-BD31-4B8C-83A1-F6EECF244321}">
                <p14:modId xmlns:p14="http://schemas.microsoft.com/office/powerpoint/2010/main" val="1808346519"/>
              </p:ext>
            </p:extLst>
          </p:nvPr>
        </p:nvGraphicFramePr>
        <p:xfrm>
          <a:off x="863429" y="24423365"/>
          <a:ext cx="13130660" cy="3891209"/>
        </p:xfrm>
        <a:graphic>
          <a:graphicData uri="http://schemas.openxmlformats.org/drawingml/2006/table">
            <a:tbl>
              <a:tblPr>
                <a:tableStyleId>{5C22544A-7EE6-4342-B048-85BDC9FD1C3A}</a:tableStyleId>
              </a:tblPr>
              <a:tblGrid>
                <a:gridCol w="3082394">
                  <a:extLst>
                    <a:ext uri="{9D8B030D-6E8A-4147-A177-3AD203B41FA5}">
                      <a16:colId xmlns:a16="http://schemas.microsoft.com/office/drawing/2014/main" val="166760944"/>
                    </a:ext>
                  </a:extLst>
                </a:gridCol>
                <a:gridCol w="2807201">
                  <a:extLst>
                    <a:ext uri="{9D8B030D-6E8A-4147-A177-3AD203B41FA5}">
                      <a16:colId xmlns:a16="http://schemas.microsoft.com/office/drawing/2014/main" val="3828989086"/>
                    </a:ext>
                  </a:extLst>
                </a:gridCol>
                <a:gridCol w="3690739">
                  <a:extLst>
                    <a:ext uri="{9D8B030D-6E8A-4147-A177-3AD203B41FA5}">
                      <a16:colId xmlns:a16="http://schemas.microsoft.com/office/drawing/2014/main" val="3938865020"/>
                    </a:ext>
                  </a:extLst>
                </a:gridCol>
                <a:gridCol w="3550326">
                  <a:extLst>
                    <a:ext uri="{9D8B030D-6E8A-4147-A177-3AD203B41FA5}">
                      <a16:colId xmlns:a16="http://schemas.microsoft.com/office/drawing/2014/main" val="2297270849"/>
                    </a:ext>
                  </a:extLst>
                </a:gridCol>
              </a:tblGrid>
              <a:tr h="623864">
                <a:tc>
                  <a:txBody>
                    <a:bodyPr/>
                    <a:lstStyle/>
                    <a:p>
                      <a:pPr algn="ctr" rtl="0" fontAlgn="ctr">
                        <a:buNone/>
                      </a:pPr>
                      <a:r>
                        <a:rPr lang="en-US" sz="2800" b="1" u="none" strike="noStrike" dirty="0">
                          <a:solidFill>
                            <a:schemeClr val="bg1"/>
                          </a:solidFill>
                          <a:effectLst/>
                        </a:rPr>
                        <a:t>Assay</a:t>
                      </a:r>
                      <a:endParaRPr lang="en-US" sz="2800" b="1" i="0" u="none" strike="noStrike" dirty="0">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rPr>
                        <a:t>Guideline</a:t>
                      </a:r>
                      <a:endParaRPr lang="en-US" sz="2800" b="1" i="0" u="none" strike="noStrike" dirty="0">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rPr>
                        <a:t>System</a:t>
                      </a:r>
                      <a:endParaRPr lang="en-US" sz="2800" b="1" i="0" u="none" strike="noStrike" dirty="0">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rPr>
                        <a:t>Compliance</a:t>
                      </a:r>
                      <a:endParaRPr lang="en-US" sz="2800" b="1" i="0" u="none" strike="noStrike" dirty="0">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extLst>
                  <a:ext uri="{0D108BD9-81ED-4DB2-BD59-A6C34878D82A}">
                    <a16:rowId xmlns:a16="http://schemas.microsoft.com/office/drawing/2014/main" val="541665647"/>
                  </a:ext>
                </a:extLst>
              </a:tr>
              <a:tr h="1234108">
                <a:tc>
                  <a:txBody>
                    <a:bodyPr/>
                    <a:lstStyle/>
                    <a:p>
                      <a:pPr algn="ctr" rtl="0" fontAlgn="ctr">
                        <a:buNone/>
                      </a:pPr>
                      <a:r>
                        <a:rPr lang="en-US" sz="2800" b="1" u="none" strike="noStrike" dirty="0">
                          <a:effectLst/>
                        </a:rPr>
                        <a:t>In Vitro Cytotoxicity</a:t>
                      </a:r>
                      <a:endParaRPr lang="en-US" sz="28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buNone/>
                      </a:pPr>
                      <a:r>
                        <a:rPr lang="en-US" sz="2800" b="1" u="none" strike="noStrike" dirty="0">
                          <a:effectLst/>
                        </a:rPr>
                        <a:t>ISO 10993-5</a:t>
                      </a:r>
                      <a:endParaRPr lang="en-US" sz="28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buNone/>
                      </a:pPr>
                      <a:r>
                        <a:rPr lang="en-US" sz="2800" b="1" u="none" strike="noStrike" dirty="0">
                          <a:effectLst/>
                        </a:rPr>
                        <a:t>Murine Fibroblast L929 Cell</a:t>
                      </a:r>
                      <a:endParaRPr lang="en-US" sz="28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296863" lvl="1" indent="0" algn="l" rtl="0" fontAlgn="ctr">
                        <a:buNone/>
                        <a:tabLst/>
                      </a:pPr>
                      <a:r>
                        <a:rPr lang="en-US" sz="2800" b="1" u="none" strike="noStrike" dirty="0">
                          <a:effectLst/>
                        </a:rPr>
                        <a:t>✦ U.S. FDA GLP:  21 CFR Part 58, 1978;  </a:t>
                      </a:r>
                    </a:p>
                    <a:p>
                      <a:pPr marL="296863" lvl="1" indent="0" algn="l" rtl="0" fontAlgn="ctr">
                        <a:buNone/>
                        <a:tabLst/>
                      </a:pPr>
                      <a:r>
                        <a:rPr lang="en-US" sz="2800" b="1" u="none" strike="noStrike" dirty="0">
                          <a:effectLst/>
                        </a:rPr>
                        <a:t>                                                                                        ✦ OECD GLP: ENV/MC/CHEM(98)17</a:t>
                      </a:r>
                      <a:endParaRPr lang="en-US" sz="28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1587682"/>
                  </a:ext>
                </a:extLst>
              </a:tr>
              <a:tr h="799129">
                <a:tc>
                  <a:txBody>
                    <a:bodyPr/>
                    <a:lstStyle/>
                    <a:p>
                      <a:pPr algn="ctr" rtl="0" fontAlgn="ctr">
                        <a:buNone/>
                      </a:pPr>
                      <a:r>
                        <a:rPr lang="en-US" sz="2800" b="1" u="none" strike="noStrike">
                          <a:effectLst/>
                        </a:rPr>
                        <a:t>Skin Sensitization</a:t>
                      </a:r>
                      <a:endParaRPr lang="en-US" sz="2800" b="1"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buNone/>
                      </a:pPr>
                      <a:r>
                        <a:rPr lang="en-US" sz="2800" b="1" u="none" strike="noStrike" dirty="0">
                          <a:effectLst/>
                        </a:rPr>
                        <a:t>ISO 10993-10</a:t>
                      </a:r>
                      <a:endParaRPr lang="en-US" sz="28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buNone/>
                      </a:pPr>
                      <a:r>
                        <a:rPr lang="en-US" sz="2800" b="1" u="none" strike="noStrike" dirty="0">
                          <a:effectLst/>
                        </a:rPr>
                        <a:t>Guinea pig </a:t>
                      </a:r>
                      <a:endParaRPr lang="en-US" sz="28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56736709"/>
                  </a:ext>
                </a:extLst>
              </a:tr>
              <a:tr h="1234108">
                <a:tc>
                  <a:txBody>
                    <a:bodyPr/>
                    <a:lstStyle/>
                    <a:p>
                      <a:pPr algn="ctr" rtl="0" fontAlgn="ctr">
                        <a:buNone/>
                      </a:pPr>
                      <a:r>
                        <a:rPr lang="en-US" sz="2800" b="1" u="none" strike="noStrike">
                          <a:effectLst/>
                        </a:rPr>
                        <a:t>Buccal Mucosa Irritation</a:t>
                      </a:r>
                      <a:endParaRPr lang="en-US" sz="2800" b="1" i="0" u="none" strike="noStrike">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buNone/>
                      </a:pPr>
                      <a:r>
                        <a:rPr lang="en-US" sz="2800" b="1" u="none" strike="noStrike" dirty="0">
                          <a:effectLst/>
                        </a:rPr>
                        <a:t>ISO 10993-23</a:t>
                      </a:r>
                      <a:endParaRPr lang="en-US" sz="28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buNone/>
                      </a:pPr>
                      <a:r>
                        <a:rPr lang="en-US" sz="2800" b="1" u="none" strike="noStrike" dirty="0">
                          <a:effectLst/>
                        </a:rPr>
                        <a:t>Hamster</a:t>
                      </a:r>
                      <a:endParaRPr lang="en-US" sz="28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461923073"/>
                  </a:ext>
                </a:extLst>
              </a:tr>
            </a:tbl>
          </a:graphicData>
        </a:graphic>
      </p:graphicFrame>
      <p:graphicFrame>
        <p:nvGraphicFramePr>
          <p:cNvPr id="22" name="Table 21">
            <a:extLst>
              <a:ext uri="{FF2B5EF4-FFF2-40B4-BE49-F238E27FC236}">
                <a16:creationId xmlns:a16="http://schemas.microsoft.com/office/drawing/2014/main" id="{385DF0B7-531C-A105-643D-60F3CD2E62DB}"/>
              </a:ext>
            </a:extLst>
          </p:cNvPr>
          <p:cNvGraphicFramePr>
            <a:graphicFrameLocks noGrp="1"/>
          </p:cNvGraphicFramePr>
          <p:nvPr>
            <p:extLst>
              <p:ext uri="{D42A27DB-BD31-4B8C-83A1-F6EECF244321}">
                <p14:modId xmlns:p14="http://schemas.microsoft.com/office/powerpoint/2010/main" val="5921676"/>
              </p:ext>
            </p:extLst>
          </p:nvPr>
        </p:nvGraphicFramePr>
        <p:xfrm>
          <a:off x="15285384" y="6277974"/>
          <a:ext cx="9448801" cy="3186532"/>
        </p:xfrm>
        <a:graphic>
          <a:graphicData uri="http://schemas.openxmlformats.org/drawingml/2006/table">
            <a:tbl>
              <a:tblPr>
                <a:tableStyleId>{5C22544A-7EE6-4342-B048-85BDC9FD1C3A}</a:tableStyleId>
              </a:tblPr>
              <a:tblGrid>
                <a:gridCol w="2739554">
                  <a:extLst>
                    <a:ext uri="{9D8B030D-6E8A-4147-A177-3AD203B41FA5}">
                      <a16:colId xmlns:a16="http://schemas.microsoft.com/office/drawing/2014/main" val="4112602015"/>
                    </a:ext>
                  </a:extLst>
                </a:gridCol>
                <a:gridCol w="3171765">
                  <a:extLst>
                    <a:ext uri="{9D8B030D-6E8A-4147-A177-3AD203B41FA5}">
                      <a16:colId xmlns:a16="http://schemas.microsoft.com/office/drawing/2014/main" val="1739501466"/>
                    </a:ext>
                  </a:extLst>
                </a:gridCol>
                <a:gridCol w="3537482">
                  <a:extLst>
                    <a:ext uri="{9D8B030D-6E8A-4147-A177-3AD203B41FA5}">
                      <a16:colId xmlns:a16="http://schemas.microsoft.com/office/drawing/2014/main" val="2607274386"/>
                    </a:ext>
                  </a:extLst>
                </a:gridCol>
              </a:tblGrid>
              <a:tr h="422407">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Grade</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Reactivity</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i="0" u="none" strike="noStrike" dirty="0">
                          <a:solidFill>
                            <a:schemeClr val="bg1"/>
                          </a:solidFill>
                          <a:effectLst/>
                          <a:latin typeface="Arial" panose="020B0604020202020204" pitchFamily="34" charset="0"/>
                          <a:cs typeface="Arial" panose="020B0604020202020204" pitchFamily="34" charset="0"/>
                        </a:rPr>
                        <a:t>Result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extLst>
                  <a:ext uri="{0D108BD9-81ED-4DB2-BD59-A6C34878D82A}">
                    <a16:rowId xmlns:a16="http://schemas.microsoft.com/office/drawing/2014/main" val="3368426380"/>
                  </a:ext>
                </a:extLst>
              </a:tr>
              <a:tr h="422407">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None</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Non-cytotoxic</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938956"/>
                  </a:ext>
                </a:extLst>
              </a:tr>
              <a:tr h="721737">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1</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Slight</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Non-cytotoxic</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2240806"/>
                  </a:ext>
                </a:extLst>
              </a:tr>
              <a:tr h="578030">
                <a:tc>
                  <a:txBody>
                    <a:bodyPr/>
                    <a:lstStyle/>
                    <a:p>
                      <a:pPr algn="ctr" fontAlgn="ctr">
                        <a:buNone/>
                      </a:pPr>
                      <a:r>
                        <a:rPr lang="en-US" sz="2800" u="none" strike="noStrike">
                          <a:effectLst/>
                          <a:latin typeface="Arial" panose="020B0604020202020204" pitchFamily="34" charset="0"/>
                          <a:cs typeface="Arial" panose="020B0604020202020204" pitchFamily="34" charset="0"/>
                        </a:rPr>
                        <a:t>2</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Mild</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Non-cytotoxic</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1815897"/>
                  </a:ext>
                </a:extLst>
              </a:tr>
              <a:tr h="578030">
                <a:tc>
                  <a:txBody>
                    <a:bodyPr/>
                    <a:lstStyle/>
                    <a:p>
                      <a:pPr algn="ctr" fontAlgn="ctr">
                        <a:buNone/>
                      </a:pPr>
                      <a:r>
                        <a:rPr lang="en-US" sz="2800" u="none" strike="noStrike">
                          <a:effectLst/>
                          <a:latin typeface="Arial" panose="020B0604020202020204" pitchFamily="34" charset="0"/>
                          <a:cs typeface="Arial" panose="020B0604020202020204" pitchFamily="34" charset="0"/>
                        </a:rPr>
                        <a:t>3</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Moderate</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Cytotoxic</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24540"/>
                  </a:ext>
                </a:extLst>
              </a:tr>
              <a:tr h="422407">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4</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Severe</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Cytotoxic</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7828217"/>
                  </a:ext>
                </a:extLst>
              </a:tr>
            </a:tbl>
          </a:graphicData>
        </a:graphic>
      </p:graphicFrame>
      <p:graphicFrame>
        <p:nvGraphicFramePr>
          <p:cNvPr id="38" name="Table 37">
            <a:extLst>
              <a:ext uri="{FF2B5EF4-FFF2-40B4-BE49-F238E27FC236}">
                <a16:creationId xmlns:a16="http://schemas.microsoft.com/office/drawing/2014/main" id="{5E926E9C-945D-3D17-517C-5A75F35ED872}"/>
              </a:ext>
            </a:extLst>
          </p:cNvPr>
          <p:cNvGraphicFramePr>
            <a:graphicFrameLocks noGrp="1"/>
          </p:cNvGraphicFramePr>
          <p:nvPr>
            <p:extLst>
              <p:ext uri="{D42A27DB-BD31-4B8C-83A1-F6EECF244321}">
                <p14:modId xmlns:p14="http://schemas.microsoft.com/office/powerpoint/2010/main" val="533602252"/>
              </p:ext>
            </p:extLst>
          </p:nvPr>
        </p:nvGraphicFramePr>
        <p:xfrm>
          <a:off x="25791701" y="6263613"/>
          <a:ext cx="16976804" cy="3159380"/>
        </p:xfrm>
        <a:graphic>
          <a:graphicData uri="http://schemas.openxmlformats.org/drawingml/2006/table">
            <a:tbl>
              <a:tblPr>
                <a:tableStyleId>{5C22544A-7EE6-4342-B048-85BDC9FD1C3A}</a:tableStyleId>
              </a:tblPr>
              <a:tblGrid>
                <a:gridCol w="7055786">
                  <a:extLst>
                    <a:ext uri="{9D8B030D-6E8A-4147-A177-3AD203B41FA5}">
                      <a16:colId xmlns:a16="http://schemas.microsoft.com/office/drawing/2014/main" val="3814022218"/>
                    </a:ext>
                  </a:extLst>
                </a:gridCol>
                <a:gridCol w="2537927">
                  <a:extLst>
                    <a:ext uri="{9D8B030D-6E8A-4147-A177-3AD203B41FA5}">
                      <a16:colId xmlns:a16="http://schemas.microsoft.com/office/drawing/2014/main" val="2254710228"/>
                    </a:ext>
                  </a:extLst>
                </a:gridCol>
                <a:gridCol w="3265714">
                  <a:extLst>
                    <a:ext uri="{9D8B030D-6E8A-4147-A177-3AD203B41FA5}">
                      <a16:colId xmlns:a16="http://schemas.microsoft.com/office/drawing/2014/main" val="825374384"/>
                    </a:ext>
                  </a:extLst>
                </a:gridCol>
                <a:gridCol w="4117377">
                  <a:extLst>
                    <a:ext uri="{9D8B030D-6E8A-4147-A177-3AD203B41FA5}">
                      <a16:colId xmlns:a16="http://schemas.microsoft.com/office/drawing/2014/main" val="2494017953"/>
                    </a:ext>
                  </a:extLst>
                </a:gridCol>
              </a:tblGrid>
              <a:tr h="631876">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Treatment</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Grade</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Reactivity</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Result</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extLst>
                  <a:ext uri="{0D108BD9-81ED-4DB2-BD59-A6C34878D82A}">
                    <a16:rowId xmlns:a16="http://schemas.microsoft.com/office/drawing/2014/main" val="1329531392"/>
                  </a:ext>
                </a:extLst>
              </a:tr>
              <a:tr h="631876">
                <a:tc>
                  <a:txBody>
                    <a:bodyPr/>
                    <a:lstStyle/>
                    <a:p>
                      <a:pPr lvl="0" algn="l" fontAlgn="ctr">
                        <a:buNone/>
                      </a:pPr>
                      <a:r>
                        <a:rPr lang="en-US" sz="2800" u="none" strike="noStrike" dirty="0">
                          <a:effectLst/>
                          <a:latin typeface="Arial" panose="020B0604020202020204" pitchFamily="34" charset="0"/>
                          <a:cs typeface="Arial" panose="020B0604020202020204" pitchFamily="34" charset="0"/>
                        </a:rPr>
                        <a:t>Negative control (HDPE)</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None</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Non-cytotoxic</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283016"/>
                  </a:ext>
                </a:extLst>
              </a:tr>
              <a:tr h="631876">
                <a:tc>
                  <a:txBody>
                    <a:bodyPr/>
                    <a:lstStyle/>
                    <a:p>
                      <a:pPr lvl="0" algn="l" fontAlgn="ctr">
                        <a:buNone/>
                      </a:pPr>
                      <a:r>
                        <a:rPr lang="en-US" sz="2800" u="none" strike="noStrike" dirty="0">
                          <a:effectLst/>
                          <a:latin typeface="Arial" panose="020B0604020202020204" pitchFamily="34" charset="0"/>
                          <a:cs typeface="Arial" panose="020B0604020202020204" pitchFamily="34" charset="0"/>
                        </a:rPr>
                        <a:t>Solvent control (Cell culture medium)</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b="0" i="0" u="none" strike="noStrike" dirty="0">
                          <a:solidFill>
                            <a:srgbClr val="000000"/>
                          </a:solidFill>
                          <a:effectLst/>
                          <a:latin typeface="Arial" panose="020B0604020202020204" pitchFamily="34" charset="0"/>
                          <a:cs typeface="Arial" panose="020B0604020202020204" pitchFamily="34" charset="0"/>
                        </a:rPr>
                        <a:t>None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Non-cytotoxic</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6442229"/>
                  </a:ext>
                </a:extLst>
              </a:tr>
              <a:tr h="631876">
                <a:tc>
                  <a:txBody>
                    <a:bodyPr/>
                    <a:lstStyle/>
                    <a:p>
                      <a:pPr lvl="0" algn="l" fontAlgn="ctr">
                        <a:buNone/>
                      </a:pPr>
                      <a:r>
                        <a:rPr lang="en-US" sz="2800" u="none" strike="noStrike" dirty="0">
                          <a:effectLst/>
                          <a:latin typeface="Arial" panose="020B0604020202020204" pitchFamily="34" charset="0"/>
                          <a:cs typeface="Arial" panose="020B0604020202020204" pitchFamily="34" charset="0"/>
                        </a:rPr>
                        <a:t>Positive control (Latex examination glove)</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4</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Severe</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Cytotoxic</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8311802"/>
                  </a:ext>
                </a:extLst>
              </a:tr>
              <a:tr h="631876">
                <a:tc>
                  <a:txBody>
                    <a:bodyPr/>
                    <a:lstStyle/>
                    <a:p>
                      <a:pPr lvl="0" algn="l" rtl="0" fontAlgn="ctr">
                        <a:buNone/>
                      </a:pPr>
                      <a:r>
                        <a:rPr lang="en-US" sz="2800" u="none" strike="noStrike" dirty="0">
                          <a:effectLst/>
                          <a:latin typeface="Arial" panose="020B0604020202020204" pitchFamily="34" charset="0"/>
                          <a:cs typeface="Arial" panose="020B0604020202020204" pitchFamily="34" charset="0"/>
                        </a:rPr>
                        <a:t>NEO 4 mg Oral Nicotine Pouch</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None</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Non-cytotoxic</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0438617"/>
                  </a:ext>
                </a:extLst>
              </a:tr>
            </a:tbl>
          </a:graphicData>
        </a:graphic>
      </p:graphicFrame>
      <p:graphicFrame>
        <p:nvGraphicFramePr>
          <p:cNvPr id="39" name="Table 38">
            <a:extLst>
              <a:ext uri="{FF2B5EF4-FFF2-40B4-BE49-F238E27FC236}">
                <a16:creationId xmlns:a16="http://schemas.microsoft.com/office/drawing/2014/main" id="{A4FD8E73-415A-A6ED-E309-B870AA9761F6}"/>
              </a:ext>
            </a:extLst>
          </p:cNvPr>
          <p:cNvGraphicFramePr>
            <a:graphicFrameLocks noGrp="1"/>
          </p:cNvGraphicFramePr>
          <p:nvPr>
            <p:extLst>
              <p:ext uri="{D42A27DB-BD31-4B8C-83A1-F6EECF244321}">
                <p14:modId xmlns:p14="http://schemas.microsoft.com/office/powerpoint/2010/main" val="1339885534"/>
              </p:ext>
            </p:extLst>
          </p:nvPr>
        </p:nvGraphicFramePr>
        <p:xfrm>
          <a:off x="25791700" y="12582701"/>
          <a:ext cx="16976804" cy="3886936"/>
        </p:xfrm>
        <a:graphic>
          <a:graphicData uri="http://schemas.openxmlformats.org/drawingml/2006/table">
            <a:tbl>
              <a:tblPr>
                <a:tableStyleId>{5C22544A-7EE6-4342-B048-85BDC9FD1C3A}</a:tableStyleId>
              </a:tblPr>
              <a:tblGrid>
                <a:gridCol w="5228643">
                  <a:extLst>
                    <a:ext uri="{9D8B030D-6E8A-4147-A177-3AD203B41FA5}">
                      <a16:colId xmlns:a16="http://schemas.microsoft.com/office/drawing/2014/main" val="1371050994"/>
                    </a:ext>
                  </a:extLst>
                </a:gridCol>
                <a:gridCol w="4554722">
                  <a:extLst>
                    <a:ext uri="{9D8B030D-6E8A-4147-A177-3AD203B41FA5}">
                      <a16:colId xmlns:a16="http://schemas.microsoft.com/office/drawing/2014/main" val="2122620329"/>
                    </a:ext>
                  </a:extLst>
                </a:gridCol>
                <a:gridCol w="1772245">
                  <a:extLst>
                    <a:ext uri="{9D8B030D-6E8A-4147-A177-3AD203B41FA5}">
                      <a16:colId xmlns:a16="http://schemas.microsoft.com/office/drawing/2014/main" val="3000215845"/>
                    </a:ext>
                  </a:extLst>
                </a:gridCol>
                <a:gridCol w="2708796">
                  <a:extLst>
                    <a:ext uri="{9D8B030D-6E8A-4147-A177-3AD203B41FA5}">
                      <a16:colId xmlns:a16="http://schemas.microsoft.com/office/drawing/2014/main" val="4030660944"/>
                    </a:ext>
                  </a:extLst>
                </a:gridCol>
                <a:gridCol w="2712398">
                  <a:extLst>
                    <a:ext uri="{9D8B030D-6E8A-4147-A177-3AD203B41FA5}">
                      <a16:colId xmlns:a16="http://schemas.microsoft.com/office/drawing/2014/main" val="2879979513"/>
                    </a:ext>
                  </a:extLst>
                </a:gridCol>
              </a:tblGrid>
              <a:tr h="573103">
                <a:tc rowSpan="2">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Treatment</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rowSpan="2">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Solvent</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gridSpan="2">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Sensitization Score</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hMerge="1">
                  <a:txBody>
                    <a:bodyPr/>
                    <a:lstStyle/>
                    <a:p>
                      <a:endParaRPr lang="en-US"/>
                    </a:p>
                  </a:txBody>
                  <a:tcPr/>
                </a:tc>
                <a:tc rowSpan="2">
                  <a:txBody>
                    <a:bodyPr/>
                    <a:lstStyle/>
                    <a:p>
                      <a:pPr algn="ctr" rtl="0" fontAlgn="ctr">
                        <a:buNone/>
                      </a:pPr>
                      <a:r>
                        <a:rPr lang="en-US" sz="2800" b="1" u="none" strike="noStrike">
                          <a:solidFill>
                            <a:schemeClr val="bg1"/>
                          </a:solidFill>
                          <a:effectLst/>
                          <a:latin typeface="Arial" panose="020B0604020202020204" pitchFamily="34" charset="0"/>
                          <a:cs typeface="Arial" panose="020B0604020202020204" pitchFamily="34" charset="0"/>
                        </a:rPr>
                        <a:t>Result</a:t>
                      </a:r>
                      <a:endParaRPr lang="en-US" sz="2800" b="1"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extLst>
                  <a:ext uri="{0D108BD9-81ED-4DB2-BD59-A6C34878D82A}">
                    <a16:rowId xmlns:a16="http://schemas.microsoft.com/office/drawing/2014/main" val="861906059"/>
                  </a:ext>
                </a:extLst>
              </a:tr>
              <a:tr h="584124">
                <a:tc vMerge="1">
                  <a:txBody>
                    <a:bodyPr/>
                    <a:lstStyle/>
                    <a:p>
                      <a:endParaRPr lang="en-US"/>
                    </a:p>
                  </a:txBody>
                  <a:tcPr/>
                </a:tc>
                <a:tc vMerge="1">
                  <a:txBody>
                    <a:bodyPr/>
                    <a:lstStyle/>
                    <a:p>
                      <a:endParaRPr lang="en-US"/>
                    </a:p>
                  </a:txBody>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Left Flank</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Right Flank</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vMerge="1">
                  <a:txBody>
                    <a:bodyPr/>
                    <a:lstStyle/>
                    <a:p>
                      <a:endParaRPr lang="en-US"/>
                    </a:p>
                  </a:txBody>
                  <a:tcPr/>
                </a:tc>
                <a:extLst>
                  <a:ext uri="{0D108BD9-81ED-4DB2-BD59-A6C34878D82A}">
                    <a16:rowId xmlns:a16="http://schemas.microsoft.com/office/drawing/2014/main" val="126179569"/>
                  </a:ext>
                </a:extLst>
              </a:tr>
              <a:tr h="619073">
                <a:tc rowSpan="2">
                  <a:txBody>
                    <a:bodyPr/>
                    <a:lstStyle/>
                    <a:p>
                      <a:pPr algn="l" fontAlgn="ctr">
                        <a:buNone/>
                      </a:pPr>
                      <a:r>
                        <a:rPr lang="en-US" sz="2800" u="none" strike="noStrike" dirty="0">
                          <a:effectLst/>
                          <a:latin typeface="Arial" panose="020B0604020202020204" pitchFamily="34" charset="0"/>
                          <a:cs typeface="Arial" panose="020B0604020202020204" pitchFamily="34" charset="0"/>
                        </a:rPr>
                        <a:t>Sham Control</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Physiological Saline</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Non-Sensitizer</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4392761"/>
                  </a:ext>
                </a:extLst>
              </a:tr>
              <a:tr h="412160">
                <a:tc vMerge="1">
                  <a:txBody>
                    <a:bodyPr/>
                    <a:lstStyle/>
                    <a:p>
                      <a:endParaRPr lang="en-US"/>
                    </a:p>
                  </a:txBody>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Sesame Oil</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Non-Sensitizer</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4300944"/>
                  </a:ext>
                </a:extLst>
              </a:tr>
              <a:tr h="619073">
                <a:tc>
                  <a:txBody>
                    <a:bodyPr/>
                    <a:lstStyle/>
                    <a:p>
                      <a:pPr algn="l" fontAlgn="ctr">
                        <a:buNone/>
                      </a:pPr>
                      <a:r>
                        <a:rPr lang="en-US" sz="2800" u="none" strike="noStrike" dirty="0">
                          <a:effectLst/>
                          <a:latin typeface="Arial" panose="020B0604020202020204" pitchFamily="34" charset="0"/>
                          <a:cs typeface="Arial" panose="020B0604020202020204" pitchFamily="34" charset="0"/>
                        </a:rPr>
                        <a:t>Positive Control:  DNCB</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Propylene glycol </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1</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1</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Sensitizer</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7480366"/>
                  </a:ext>
                </a:extLst>
              </a:tr>
              <a:tr h="619073">
                <a:tc rowSpan="2">
                  <a:txBody>
                    <a:bodyPr/>
                    <a:lstStyle/>
                    <a:p>
                      <a:pPr algn="l" fontAlgn="ctr">
                        <a:buNone/>
                      </a:pPr>
                      <a:r>
                        <a:rPr lang="en-US" sz="2800" u="none" strike="noStrike" dirty="0">
                          <a:effectLst/>
                          <a:latin typeface="Arial" panose="020B0604020202020204" pitchFamily="34" charset="0"/>
                          <a:cs typeface="Arial" panose="020B0604020202020204" pitchFamily="34" charset="0"/>
                        </a:rPr>
                        <a:t>NEO 4 mg Oral Nicotine Pouch</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Physiological Saline</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Non-Sensitizer</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6780519"/>
                  </a:ext>
                </a:extLst>
              </a:tr>
              <a:tr h="412160">
                <a:tc vMerge="1">
                  <a:txBody>
                    <a:bodyPr/>
                    <a:lstStyle/>
                    <a:p>
                      <a:endParaRPr lang="en-US"/>
                    </a:p>
                  </a:txBody>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Sesame Oil</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Non-Sensitizer</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0262740"/>
                  </a:ext>
                </a:extLst>
              </a:tr>
            </a:tbl>
          </a:graphicData>
        </a:graphic>
      </p:graphicFrame>
      <p:graphicFrame>
        <p:nvGraphicFramePr>
          <p:cNvPr id="40" name="Table 39">
            <a:extLst>
              <a:ext uri="{FF2B5EF4-FFF2-40B4-BE49-F238E27FC236}">
                <a16:creationId xmlns:a16="http://schemas.microsoft.com/office/drawing/2014/main" id="{983A5256-CEFF-C0F8-F362-686140F0650C}"/>
              </a:ext>
            </a:extLst>
          </p:cNvPr>
          <p:cNvGraphicFramePr>
            <a:graphicFrameLocks noGrp="1"/>
          </p:cNvGraphicFramePr>
          <p:nvPr>
            <p:extLst>
              <p:ext uri="{D42A27DB-BD31-4B8C-83A1-F6EECF244321}">
                <p14:modId xmlns:p14="http://schemas.microsoft.com/office/powerpoint/2010/main" val="706842701"/>
              </p:ext>
            </p:extLst>
          </p:nvPr>
        </p:nvGraphicFramePr>
        <p:xfrm>
          <a:off x="15285384" y="12582641"/>
          <a:ext cx="9448801" cy="3838825"/>
        </p:xfrm>
        <a:graphic>
          <a:graphicData uri="http://schemas.openxmlformats.org/drawingml/2006/table">
            <a:tbl>
              <a:tblPr>
                <a:tableStyleId>{5C22544A-7EE6-4342-B048-85BDC9FD1C3A}</a:tableStyleId>
              </a:tblPr>
              <a:tblGrid>
                <a:gridCol w="4700787">
                  <a:extLst>
                    <a:ext uri="{9D8B030D-6E8A-4147-A177-3AD203B41FA5}">
                      <a16:colId xmlns:a16="http://schemas.microsoft.com/office/drawing/2014/main" val="2760389538"/>
                    </a:ext>
                  </a:extLst>
                </a:gridCol>
                <a:gridCol w="1903445">
                  <a:extLst>
                    <a:ext uri="{9D8B030D-6E8A-4147-A177-3AD203B41FA5}">
                      <a16:colId xmlns:a16="http://schemas.microsoft.com/office/drawing/2014/main" val="3814253702"/>
                    </a:ext>
                  </a:extLst>
                </a:gridCol>
                <a:gridCol w="2844569">
                  <a:extLst>
                    <a:ext uri="{9D8B030D-6E8A-4147-A177-3AD203B41FA5}">
                      <a16:colId xmlns:a16="http://schemas.microsoft.com/office/drawing/2014/main" val="3659532329"/>
                    </a:ext>
                  </a:extLst>
                </a:gridCol>
              </a:tblGrid>
              <a:tr h="661908">
                <a:tc gridSpan="3">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Magnusson and Kligman Scale</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3307553"/>
                  </a:ext>
                </a:extLst>
              </a:tr>
              <a:tr h="578497">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Patch Test Reaction</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Score</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Result</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extLst>
                  <a:ext uri="{0D108BD9-81ED-4DB2-BD59-A6C34878D82A}">
                    <a16:rowId xmlns:a16="http://schemas.microsoft.com/office/drawing/2014/main" val="2625308031"/>
                  </a:ext>
                </a:extLst>
              </a:tr>
              <a:tr h="419100">
                <a:tc>
                  <a:txBody>
                    <a:bodyPr/>
                    <a:lstStyle/>
                    <a:p>
                      <a:pPr algn="l" fontAlgn="ctr">
                        <a:buNone/>
                      </a:pPr>
                      <a:r>
                        <a:rPr lang="en-US" sz="2800" u="none" strike="noStrike">
                          <a:effectLst/>
                          <a:latin typeface="Arial" panose="020B0604020202020204" pitchFamily="34" charset="0"/>
                          <a:cs typeface="Arial" panose="020B0604020202020204" pitchFamily="34" charset="0"/>
                        </a:rPr>
                        <a:t>No visible change</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0</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Non-Sensitizer</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5749641"/>
                  </a:ext>
                </a:extLst>
              </a:tr>
              <a:tr h="419100">
                <a:tc>
                  <a:txBody>
                    <a:bodyPr/>
                    <a:lstStyle/>
                    <a:p>
                      <a:pPr algn="l" fontAlgn="ctr">
                        <a:buNone/>
                      </a:pPr>
                      <a:r>
                        <a:rPr lang="en-US" sz="2800" u="none" strike="noStrike">
                          <a:effectLst/>
                          <a:latin typeface="Arial" panose="020B0604020202020204" pitchFamily="34" charset="0"/>
                          <a:cs typeface="Arial" panose="020B0604020202020204" pitchFamily="34" charset="0"/>
                        </a:rPr>
                        <a:t>Discrete or patchy erythema</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1</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Sensitizer</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0997508"/>
                  </a:ext>
                </a:extLst>
              </a:tr>
              <a:tr h="419100">
                <a:tc>
                  <a:txBody>
                    <a:bodyPr/>
                    <a:lstStyle/>
                    <a:p>
                      <a:pPr algn="l" fontAlgn="ctr">
                        <a:buNone/>
                      </a:pPr>
                      <a:r>
                        <a:rPr lang="en-US" sz="2800" u="none" strike="noStrike">
                          <a:effectLst/>
                          <a:latin typeface="Arial" panose="020B0604020202020204" pitchFamily="34" charset="0"/>
                          <a:cs typeface="Arial" panose="020B0604020202020204" pitchFamily="34" charset="0"/>
                        </a:rPr>
                        <a:t>Moderate and confluent erythema</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2</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Sensitizer</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6816608"/>
                  </a:ext>
                </a:extLst>
              </a:tr>
              <a:tr h="419100">
                <a:tc>
                  <a:txBody>
                    <a:bodyPr/>
                    <a:lstStyle/>
                    <a:p>
                      <a:pPr algn="l" fontAlgn="ctr">
                        <a:buNone/>
                      </a:pPr>
                      <a:r>
                        <a:rPr lang="en-US" sz="2800" u="none" strike="noStrike" dirty="0">
                          <a:effectLst/>
                          <a:latin typeface="Arial" panose="020B0604020202020204" pitchFamily="34" charset="0"/>
                          <a:cs typeface="Arial" panose="020B0604020202020204" pitchFamily="34" charset="0"/>
                        </a:rPr>
                        <a:t>Intense erythema and/or swelling</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3</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Sensitizer</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2266020"/>
                  </a:ext>
                </a:extLst>
              </a:tr>
            </a:tbl>
          </a:graphicData>
        </a:graphic>
      </p:graphicFrame>
      <p:sp>
        <p:nvSpPr>
          <p:cNvPr id="43" name="TextBox 42">
            <a:extLst>
              <a:ext uri="{FF2B5EF4-FFF2-40B4-BE49-F238E27FC236}">
                <a16:creationId xmlns:a16="http://schemas.microsoft.com/office/drawing/2014/main" id="{D0E6D441-A967-A808-3AEB-E2FE6D2929CA}"/>
              </a:ext>
            </a:extLst>
          </p:cNvPr>
          <p:cNvSpPr txBox="1"/>
          <p:nvPr/>
        </p:nvSpPr>
        <p:spPr>
          <a:xfrm>
            <a:off x="33035730" y="5564894"/>
            <a:ext cx="3009040" cy="584775"/>
          </a:xfrm>
          <a:prstGeom prst="rect">
            <a:avLst/>
          </a:prstGeom>
          <a:solidFill>
            <a:srgbClr val="AFB2AE"/>
          </a:solid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cap="none" dirty="0"/>
              <a:t>Result</a:t>
            </a:r>
          </a:p>
        </p:txBody>
      </p:sp>
      <p:sp>
        <p:nvSpPr>
          <p:cNvPr id="44" name="TextBox 43">
            <a:extLst>
              <a:ext uri="{FF2B5EF4-FFF2-40B4-BE49-F238E27FC236}">
                <a16:creationId xmlns:a16="http://schemas.microsoft.com/office/drawing/2014/main" id="{90181D2B-7FFC-D839-7A94-ABD52832A688}"/>
              </a:ext>
            </a:extLst>
          </p:cNvPr>
          <p:cNvSpPr txBox="1"/>
          <p:nvPr/>
        </p:nvSpPr>
        <p:spPr>
          <a:xfrm>
            <a:off x="33035730" y="18405499"/>
            <a:ext cx="3006330" cy="584775"/>
          </a:xfrm>
          <a:prstGeom prst="rect">
            <a:avLst/>
          </a:prstGeom>
          <a:solidFill>
            <a:srgbClr val="AFB2AE"/>
          </a:solidFill>
        </p:spPr>
        <p:txBody>
          <a:bodyPr wrap="square" rtlCol="0">
            <a:spAutoFit/>
          </a:bodyPr>
          <a:lstStyle>
            <a:defPPr>
              <a:defRPr lang="en-US"/>
            </a:defPPr>
            <a:lvl1pPr marR="0" indent="0" algn="ctr">
              <a:spcBef>
                <a:spcPts val="1200"/>
              </a:spcBef>
              <a:spcAft>
                <a:spcPts val="0"/>
              </a:spcAft>
              <a:tabLst>
                <a:tab pos="274320" algn="l"/>
              </a:tabLst>
              <a:defRPr sz="2000" b="1" kern="0" cap="all">
                <a:latin typeface="Arial" panose="020B0604020202020204" pitchFamily="34" charset="0"/>
                <a:ea typeface="Times New Roman" panose="02020603050405020304" pitchFamily="18" charset="0"/>
                <a:cs typeface="Times New Roman" panose="02020603050405020304" pitchFamily="18" charset="0"/>
              </a:defRPr>
            </a:lvl1pPr>
          </a:lstStyle>
          <a:p>
            <a:r>
              <a:rPr lang="en-US" sz="3200" cap="none" dirty="0"/>
              <a:t>Result</a:t>
            </a:r>
          </a:p>
        </p:txBody>
      </p:sp>
      <p:graphicFrame>
        <p:nvGraphicFramePr>
          <p:cNvPr id="45" name="Table 44">
            <a:extLst>
              <a:ext uri="{FF2B5EF4-FFF2-40B4-BE49-F238E27FC236}">
                <a16:creationId xmlns:a16="http://schemas.microsoft.com/office/drawing/2014/main" id="{65EE8858-F3C7-FDA3-684B-1620560E32DE}"/>
              </a:ext>
            </a:extLst>
          </p:cNvPr>
          <p:cNvGraphicFramePr>
            <a:graphicFrameLocks noGrp="1"/>
          </p:cNvGraphicFramePr>
          <p:nvPr>
            <p:extLst>
              <p:ext uri="{D42A27DB-BD31-4B8C-83A1-F6EECF244321}">
                <p14:modId xmlns:p14="http://schemas.microsoft.com/office/powerpoint/2010/main" val="3300075424"/>
              </p:ext>
            </p:extLst>
          </p:nvPr>
        </p:nvGraphicFramePr>
        <p:xfrm>
          <a:off x="15285384" y="19262397"/>
          <a:ext cx="9448801" cy="3112770"/>
        </p:xfrm>
        <a:graphic>
          <a:graphicData uri="http://schemas.openxmlformats.org/drawingml/2006/table">
            <a:tbl>
              <a:tblPr>
                <a:tableStyleId>{5C22544A-7EE6-4342-B048-85BDC9FD1C3A}</a:tableStyleId>
              </a:tblPr>
              <a:tblGrid>
                <a:gridCol w="4637449">
                  <a:extLst>
                    <a:ext uri="{9D8B030D-6E8A-4147-A177-3AD203B41FA5}">
                      <a16:colId xmlns:a16="http://schemas.microsoft.com/office/drawing/2014/main" val="935980074"/>
                    </a:ext>
                  </a:extLst>
                </a:gridCol>
                <a:gridCol w="4811352">
                  <a:extLst>
                    <a:ext uri="{9D8B030D-6E8A-4147-A177-3AD203B41FA5}">
                      <a16:colId xmlns:a16="http://schemas.microsoft.com/office/drawing/2014/main" val="2503126743"/>
                    </a:ext>
                  </a:extLst>
                </a:gridCol>
              </a:tblGrid>
              <a:tr h="381000">
                <a:tc gridSpan="2">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Irritation Index Criteria</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hMerge="1">
                  <a:txBody>
                    <a:bodyPr/>
                    <a:lstStyle/>
                    <a:p>
                      <a:endParaRPr lang="en-US"/>
                    </a:p>
                  </a:txBody>
                  <a:tcPr/>
                </a:tc>
                <a:extLst>
                  <a:ext uri="{0D108BD9-81ED-4DB2-BD59-A6C34878D82A}">
                    <a16:rowId xmlns:a16="http://schemas.microsoft.com/office/drawing/2014/main" val="1157494824"/>
                  </a:ext>
                </a:extLst>
              </a:tr>
              <a:tr h="495300">
                <a:tc>
                  <a:txBody>
                    <a:bodyPr/>
                    <a:lstStyle/>
                    <a:p>
                      <a:pPr algn="ctr" rtl="0" fontAlgn="ctr">
                        <a:buNone/>
                      </a:pPr>
                      <a:r>
                        <a:rPr lang="en-US" sz="2800" b="1" u="none" strike="noStrike">
                          <a:solidFill>
                            <a:schemeClr val="bg1"/>
                          </a:solidFill>
                          <a:effectLst/>
                          <a:latin typeface="Arial" panose="020B0604020202020204" pitchFamily="34" charset="0"/>
                          <a:cs typeface="Arial" panose="020B0604020202020204" pitchFamily="34" charset="0"/>
                        </a:rPr>
                        <a:t>Average Severity Grade</a:t>
                      </a:r>
                      <a:endParaRPr lang="en-US" sz="2800" b="1" i="0" u="none" strike="noStrike">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Description of Response</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extLst>
                  <a:ext uri="{0D108BD9-81ED-4DB2-BD59-A6C34878D82A}">
                    <a16:rowId xmlns:a16="http://schemas.microsoft.com/office/drawing/2014/main" val="3733938639"/>
                  </a:ext>
                </a:extLst>
              </a:tr>
              <a:tr h="330200">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None</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5910290"/>
                  </a:ext>
                </a:extLst>
              </a:tr>
              <a:tr h="330200">
                <a:tc>
                  <a:txBody>
                    <a:bodyPr/>
                    <a:lstStyle/>
                    <a:p>
                      <a:pPr algn="ctr" fontAlgn="ctr">
                        <a:buNone/>
                      </a:pPr>
                      <a:r>
                        <a:rPr lang="en-US" sz="2800" u="none" strike="noStrike">
                          <a:effectLst/>
                          <a:latin typeface="Arial" panose="020B0604020202020204" pitchFamily="34" charset="0"/>
                          <a:cs typeface="Arial" panose="020B0604020202020204" pitchFamily="34" charset="0"/>
                        </a:rPr>
                        <a:t>1 to 4</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Minimal</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5937423"/>
                  </a:ext>
                </a:extLst>
              </a:tr>
              <a:tr h="330200">
                <a:tc>
                  <a:txBody>
                    <a:bodyPr/>
                    <a:lstStyle/>
                    <a:p>
                      <a:pPr algn="ctr" fontAlgn="ctr">
                        <a:buNone/>
                      </a:pPr>
                      <a:r>
                        <a:rPr lang="en-US" sz="2800" u="none" strike="noStrike">
                          <a:effectLst/>
                          <a:latin typeface="Arial" panose="020B0604020202020204" pitchFamily="34" charset="0"/>
                          <a:cs typeface="Arial" panose="020B0604020202020204" pitchFamily="34" charset="0"/>
                        </a:rPr>
                        <a:t>5 to 8</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Mild</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148106"/>
                  </a:ext>
                </a:extLst>
              </a:tr>
              <a:tr h="330200">
                <a:tc>
                  <a:txBody>
                    <a:bodyPr/>
                    <a:lstStyle/>
                    <a:p>
                      <a:pPr algn="ctr" fontAlgn="ctr">
                        <a:buNone/>
                      </a:pPr>
                      <a:r>
                        <a:rPr lang="en-US" sz="2800" u="none" strike="noStrike">
                          <a:effectLst/>
                          <a:latin typeface="Arial" panose="020B0604020202020204" pitchFamily="34" charset="0"/>
                          <a:cs typeface="Arial" panose="020B0604020202020204" pitchFamily="34" charset="0"/>
                        </a:rPr>
                        <a:t>9 to 11</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Moderate</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7373506"/>
                  </a:ext>
                </a:extLst>
              </a:tr>
              <a:tr h="330200">
                <a:tc>
                  <a:txBody>
                    <a:bodyPr/>
                    <a:lstStyle/>
                    <a:p>
                      <a:pPr algn="ctr" fontAlgn="ctr">
                        <a:buNone/>
                      </a:pPr>
                      <a:r>
                        <a:rPr lang="en-US" sz="2800" u="none" strike="noStrike">
                          <a:effectLst/>
                          <a:latin typeface="Arial" panose="020B0604020202020204" pitchFamily="34" charset="0"/>
                          <a:cs typeface="Arial" panose="020B0604020202020204" pitchFamily="34" charset="0"/>
                        </a:rPr>
                        <a:t>12 to 16</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Severe</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9790418"/>
                  </a:ext>
                </a:extLst>
              </a:tr>
            </a:tbl>
          </a:graphicData>
        </a:graphic>
      </p:graphicFrame>
      <p:graphicFrame>
        <p:nvGraphicFramePr>
          <p:cNvPr id="52" name="Table 51">
            <a:extLst>
              <a:ext uri="{FF2B5EF4-FFF2-40B4-BE49-F238E27FC236}">
                <a16:creationId xmlns:a16="http://schemas.microsoft.com/office/drawing/2014/main" id="{085A511D-DB6A-6BF4-63F6-71F3728893BC}"/>
              </a:ext>
            </a:extLst>
          </p:cNvPr>
          <p:cNvGraphicFramePr>
            <a:graphicFrameLocks noGrp="1"/>
          </p:cNvGraphicFramePr>
          <p:nvPr>
            <p:extLst>
              <p:ext uri="{D42A27DB-BD31-4B8C-83A1-F6EECF244321}">
                <p14:modId xmlns:p14="http://schemas.microsoft.com/office/powerpoint/2010/main" val="2871874321"/>
              </p:ext>
            </p:extLst>
          </p:nvPr>
        </p:nvGraphicFramePr>
        <p:xfrm>
          <a:off x="25791700" y="19262393"/>
          <a:ext cx="16976803" cy="3112769"/>
        </p:xfrm>
        <a:graphic>
          <a:graphicData uri="http://schemas.openxmlformats.org/drawingml/2006/table">
            <a:tbl>
              <a:tblPr>
                <a:tableStyleId>{5C22544A-7EE6-4342-B048-85BDC9FD1C3A}</a:tableStyleId>
              </a:tblPr>
              <a:tblGrid>
                <a:gridCol w="4056541">
                  <a:extLst>
                    <a:ext uri="{9D8B030D-6E8A-4147-A177-3AD203B41FA5}">
                      <a16:colId xmlns:a16="http://schemas.microsoft.com/office/drawing/2014/main" val="3635476987"/>
                    </a:ext>
                  </a:extLst>
                </a:gridCol>
                <a:gridCol w="6030827">
                  <a:extLst>
                    <a:ext uri="{9D8B030D-6E8A-4147-A177-3AD203B41FA5}">
                      <a16:colId xmlns:a16="http://schemas.microsoft.com/office/drawing/2014/main" val="312162381"/>
                    </a:ext>
                  </a:extLst>
                </a:gridCol>
                <a:gridCol w="3475566">
                  <a:extLst>
                    <a:ext uri="{9D8B030D-6E8A-4147-A177-3AD203B41FA5}">
                      <a16:colId xmlns:a16="http://schemas.microsoft.com/office/drawing/2014/main" val="3159166279"/>
                    </a:ext>
                  </a:extLst>
                </a:gridCol>
                <a:gridCol w="3413869">
                  <a:extLst>
                    <a:ext uri="{9D8B030D-6E8A-4147-A177-3AD203B41FA5}">
                      <a16:colId xmlns:a16="http://schemas.microsoft.com/office/drawing/2014/main" val="1568627479"/>
                    </a:ext>
                  </a:extLst>
                </a:gridCol>
              </a:tblGrid>
              <a:tr h="1007203">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Extraction Type</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Treatment</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 Irritation Severity Index</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tc>
                  <a:txBody>
                    <a:bodyPr/>
                    <a:lstStyle/>
                    <a:p>
                      <a:pPr algn="ctr" rtl="0" fontAlgn="ctr">
                        <a:buNone/>
                      </a:pPr>
                      <a:r>
                        <a:rPr lang="en-US" sz="2800" b="1" u="none" strike="noStrike" dirty="0">
                          <a:solidFill>
                            <a:schemeClr val="bg1"/>
                          </a:solidFill>
                          <a:effectLst/>
                          <a:latin typeface="Arial" panose="020B0604020202020204" pitchFamily="34" charset="0"/>
                          <a:cs typeface="Arial" panose="020B0604020202020204" pitchFamily="34" charset="0"/>
                        </a:rPr>
                        <a:t>Result</a:t>
                      </a:r>
                      <a:endParaRPr lang="en-US" sz="2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70AF"/>
                    </a:solidFill>
                  </a:tcPr>
                </a:tc>
                <a:extLst>
                  <a:ext uri="{0D108BD9-81ED-4DB2-BD59-A6C34878D82A}">
                    <a16:rowId xmlns:a16="http://schemas.microsoft.com/office/drawing/2014/main" val="2354941151"/>
                  </a:ext>
                </a:extLst>
              </a:tr>
              <a:tr h="509160">
                <a:tc rowSpan="2">
                  <a:txBody>
                    <a:bodyPr/>
                    <a:lstStyle/>
                    <a:p>
                      <a:pPr algn="ctr" fontAlgn="ctr">
                        <a:buNone/>
                      </a:pPr>
                      <a:r>
                        <a:rPr lang="en-US" sz="2800" u="none" strike="noStrike" dirty="0">
                          <a:effectLst/>
                          <a:latin typeface="Arial" panose="020B0604020202020204" pitchFamily="34" charset="0"/>
                          <a:cs typeface="Arial" panose="020B0604020202020204" pitchFamily="34" charset="0"/>
                        </a:rPr>
                        <a:t>Polar Extraction</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Solvent Control</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Non-irritating</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9051079"/>
                  </a:ext>
                </a:extLst>
              </a:tr>
              <a:tr h="509160">
                <a:tc vMerge="1">
                  <a:txBody>
                    <a:bodyPr/>
                    <a:lstStyle/>
                    <a:p>
                      <a:endParaRPr lang="en-US"/>
                    </a:p>
                  </a:txBody>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NEO 4 mg Oral Nicotine Pouch</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3</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Minimal irritating</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4345925"/>
                  </a:ext>
                </a:extLst>
              </a:tr>
              <a:tr h="509160">
                <a:tc rowSpan="2">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Non-Polar Extraction</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Solvent Control </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Non-irritating</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1975509"/>
                  </a:ext>
                </a:extLst>
              </a:tr>
              <a:tr h="578086">
                <a:tc vMerge="1">
                  <a:txBody>
                    <a:bodyPr/>
                    <a:lstStyle/>
                    <a:p>
                      <a:endParaRPr lang="en-US"/>
                    </a:p>
                  </a:txBody>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NEO 4 mg Oral Nicotine Pouch</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a:effectLst/>
                          <a:latin typeface="Arial" panose="020B0604020202020204" pitchFamily="34" charset="0"/>
                          <a:cs typeface="Arial" panose="020B0604020202020204" pitchFamily="34" charset="0"/>
                        </a:rPr>
                        <a:t>0</a:t>
                      </a:r>
                      <a:endParaRPr lang="en-US" sz="2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800" u="none" strike="noStrike" dirty="0">
                          <a:effectLst/>
                          <a:latin typeface="Arial" panose="020B0604020202020204" pitchFamily="34" charset="0"/>
                          <a:cs typeface="Arial" panose="020B0604020202020204" pitchFamily="34" charset="0"/>
                        </a:rPr>
                        <a:t>Non-irritating</a:t>
                      </a:r>
                      <a:endParaRPr lang="en-US" sz="2800" b="0" i="0" u="none" strike="noStrike" dirty="0">
                        <a:solidFill>
                          <a:srgbClr val="000000"/>
                        </a:solidFill>
                        <a:effectLst/>
                        <a:latin typeface="Arial" panose="020B0604020202020204" pitchFamily="34" charset="0"/>
                        <a:cs typeface="Arial" panose="020B0604020202020204" pitchFamily="34" charset="0"/>
                      </a:endParaRPr>
                    </a:p>
                  </a:txBody>
                  <a:tcPr marL="857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9330876"/>
                  </a:ext>
                </a:extLst>
              </a:tr>
            </a:tbl>
          </a:graphicData>
        </a:graphic>
      </p:graphicFrame>
      <p:sp>
        <p:nvSpPr>
          <p:cNvPr id="16" name="Rectangle 15">
            <a:extLst>
              <a:ext uri="{FF2B5EF4-FFF2-40B4-BE49-F238E27FC236}">
                <a16:creationId xmlns:a16="http://schemas.microsoft.com/office/drawing/2014/main" id="{F868BEE5-24F1-639D-7D40-674EF478391E}"/>
              </a:ext>
            </a:extLst>
          </p:cNvPr>
          <p:cNvSpPr/>
          <p:nvPr/>
        </p:nvSpPr>
        <p:spPr>
          <a:xfrm rot="934226">
            <a:off x="42288163" y="465321"/>
            <a:ext cx="993755" cy="808661"/>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5400" b="1" dirty="0">
                <a:solidFill>
                  <a:schemeClr val="tx1"/>
                </a:solidFill>
                <a:latin typeface="Arial" panose="020B0604020202020204" pitchFamily="34" charset="0"/>
                <a:cs typeface="Arial" panose="020B0604020202020204" pitchFamily="34" charset="0"/>
              </a:rPr>
              <a:t>69</a:t>
            </a:r>
          </a:p>
        </p:txBody>
      </p:sp>
      <p:pic>
        <p:nvPicPr>
          <p:cNvPr id="23" name="Picture 22">
            <a:extLst>
              <a:ext uri="{FF2B5EF4-FFF2-40B4-BE49-F238E27FC236}">
                <a16:creationId xmlns:a16="http://schemas.microsoft.com/office/drawing/2014/main" id="{B5BC004A-A13C-1E87-05A1-0FFB2887F2D8}"/>
              </a:ext>
            </a:extLst>
          </p:cNvPr>
          <p:cNvPicPr>
            <a:picLocks noChangeAspect="1"/>
          </p:cNvPicPr>
          <p:nvPr/>
        </p:nvPicPr>
        <p:blipFill>
          <a:blip r:embed="rId3"/>
          <a:stretch>
            <a:fillRect/>
          </a:stretch>
        </p:blipFill>
        <p:spPr>
          <a:xfrm>
            <a:off x="36947718" y="1966332"/>
            <a:ext cx="6000630" cy="1162622"/>
          </a:xfrm>
          <a:prstGeom prst="rect">
            <a:avLst/>
          </a:prstGeom>
          <a:solidFill>
            <a:schemeClr val="bg1"/>
          </a:solidFill>
          <a:ln>
            <a:solidFill>
              <a:schemeClr val="tx1"/>
            </a:solidFill>
          </a:ln>
        </p:spPr>
      </p:pic>
      <p:sp>
        <p:nvSpPr>
          <p:cNvPr id="56" name="TextBox 55">
            <a:extLst>
              <a:ext uri="{FF2B5EF4-FFF2-40B4-BE49-F238E27FC236}">
                <a16:creationId xmlns:a16="http://schemas.microsoft.com/office/drawing/2014/main" id="{D31ED0E2-4158-751F-D466-27847A49D4F8}"/>
              </a:ext>
            </a:extLst>
          </p:cNvPr>
          <p:cNvSpPr txBox="1"/>
          <p:nvPr/>
        </p:nvSpPr>
        <p:spPr>
          <a:xfrm>
            <a:off x="39824112" y="26961599"/>
            <a:ext cx="3294301" cy="4401205"/>
          </a:xfrm>
          <a:prstGeom prst="rect">
            <a:avLst/>
          </a:prstGeom>
          <a:noFill/>
          <a:ln w="19050">
            <a:solidFill>
              <a:schemeClr val="tx1"/>
            </a:solidFill>
          </a:ln>
        </p:spPr>
        <p:txBody>
          <a:bodyPr wrap="square" rtlCol="0">
            <a:spAutoFit/>
          </a:bodyPr>
          <a:lstStyle/>
          <a:p>
            <a:pPr algn="ctr"/>
            <a:r>
              <a:rPr lang="en-US" sz="2800" dirty="0">
                <a:latin typeface="Arial" panose="020B0604020202020204" pitchFamily="34" charset="0"/>
                <a:cs typeface="Arial" panose="020B0604020202020204" pitchFamily="34" charset="0"/>
              </a:rPr>
              <a:t>Scan here for a copy of the poster or more information</a:t>
            </a:r>
          </a:p>
          <a:p>
            <a:pPr algn="ctr"/>
            <a:endParaRPr lang="en-US" sz="2800" dirty="0">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a:p>
            <a:pPr algn="ctr"/>
            <a:endParaRPr lang="en-US" sz="2800" dirty="0">
              <a:latin typeface="Arial" panose="020B0604020202020204" pitchFamily="34" charset="0"/>
              <a:cs typeface="Arial" panose="020B0604020202020204" pitchFamily="34" charset="0"/>
            </a:endParaRPr>
          </a:p>
        </p:txBody>
      </p:sp>
      <p:pic>
        <p:nvPicPr>
          <p:cNvPr id="57" name="Picture 56">
            <a:extLst>
              <a:ext uri="{FF2B5EF4-FFF2-40B4-BE49-F238E27FC236}">
                <a16:creationId xmlns:a16="http://schemas.microsoft.com/office/drawing/2014/main" id="{7F982250-26A3-89F6-4011-DFE0A80E7C34}"/>
              </a:ext>
            </a:extLst>
          </p:cNvPr>
          <p:cNvPicPr>
            <a:picLocks noChangeAspect="1"/>
          </p:cNvPicPr>
          <p:nvPr/>
        </p:nvPicPr>
        <p:blipFill>
          <a:blip r:embed="rId4"/>
          <a:stretch>
            <a:fillRect/>
          </a:stretch>
        </p:blipFill>
        <p:spPr>
          <a:xfrm>
            <a:off x="40270035" y="28437101"/>
            <a:ext cx="2522551" cy="2522551"/>
          </a:xfrm>
          <a:prstGeom prst="rect">
            <a:avLst/>
          </a:prstGeom>
        </p:spPr>
      </p:pic>
      <p:pic>
        <p:nvPicPr>
          <p:cNvPr id="18" name="Picture 17">
            <a:extLst>
              <a:ext uri="{FF2B5EF4-FFF2-40B4-BE49-F238E27FC236}">
                <a16:creationId xmlns:a16="http://schemas.microsoft.com/office/drawing/2014/main" id="{6EEACA75-678B-158D-3092-013862CF5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88376" y="15895785"/>
            <a:ext cx="2070100" cy="2057400"/>
          </a:xfrm>
          <a:prstGeom prst="rect">
            <a:avLst/>
          </a:prstGeom>
        </p:spPr>
      </p:pic>
    </p:spTree>
    <p:extLst>
      <p:ext uri="{BB962C8B-B14F-4D97-AF65-F5344CB8AC3E}">
        <p14:creationId xmlns:p14="http://schemas.microsoft.com/office/powerpoint/2010/main" val="2984344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8060</TotalTime>
  <Words>1085</Words>
  <Application>Microsoft Macintosh PowerPoint</Application>
  <PresentationFormat>Custom</PresentationFormat>
  <Paragraphs>184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Bonnie Coffa</dc:creator>
  <cp:lastModifiedBy>Manoj Misra</cp:lastModifiedBy>
  <cp:revision>430</cp:revision>
  <cp:lastPrinted>2019-09-10T13:04:04Z</cp:lastPrinted>
  <dcterms:created xsi:type="dcterms:W3CDTF">2019-08-08T00:51:37Z</dcterms:created>
  <dcterms:modified xsi:type="dcterms:W3CDTF">2026-08-29T16:06:16Z</dcterms:modified>
</cp:coreProperties>
</file>