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8288000" cy="10287000"/>
  <p:notesSz cx="6858000" cy="9144000"/>
  <p:embeddedFontLst>
    <p:embeddedFont>
      <p:font typeface="Montserrat Bold" charset="1" panose="00000800000000000000"/>
      <p:regular r:id="rId36"/>
    </p:embeddedFont>
    <p:embeddedFont>
      <p:font typeface="Montserrat" charset="1" panose="00000500000000000000"/>
      <p:regular r:id="rId37"/>
    </p:embeddedFont>
    <p:embeddedFont>
      <p:font typeface="Montserrat Italics" charset="1" panose="0000050000000000000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notesMasters/notesMaster1.xml" Type="http://schemas.openxmlformats.org/officeDocument/2006/relationships/notesMaster"/><Relationship Id="rId39" Target="theme/theme2.xml" Type="http://schemas.openxmlformats.org/officeDocument/2006/relationships/theme"/><Relationship Id="rId4" Target="theme/theme1.xml" Type="http://schemas.openxmlformats.org/officeDocument/2006/relationships/theme"/><Relationship Id="rId40" Target="notesSlides/notesSlide1.xml" Type="http://schemas.openxmlformats.org/officeDocument/2006/relationships/notesSlide"/><Relationship Id="rId41" Target="notesSlides/notesSlide2.xml" Type="http://schemas.openxmlformats.org/officeDocument/2006/relationships/notesSlide"/><Relationship Id="rId42" Target="notesSlides/notesSlide3.xml" Type="http://schemas.openxmlformats.org/officeDocument/2006/relationships/notesSlide"/><Relationship Id="rId43" Target="notesSlides/notesSlide4.xml" Type="http://schemas.openxmlformats.org/officeDocument/2006/relationships/notesSlide"/><Relationship Id="rId44" Target="notesSlides/notesSlide5.xml" Type="http://schemas.openxmlformats.org/officeDocument/2006/relationships/notesSlide"/><Relationship Id="rId45" Target="notesSlides/notesSlide6.xml" Type="http://schemas.openxmlformats.org/officeDocument/2006/relationships/notesSlide"/><Relationship Id="rId46" Target="notesSlides/notesSlide7.xml" Type="http://schemas.openxmlformats.org/officeDocument/2006/relationships/notesSlide"/><Relationship Id="rId47" Target="fonts/font47.fntdata" Type="http://schemas.openxmlformats.org/officeDocument/2006/relationships/font"/><Relationship Id="rId48" Target="notesSlides/notesSlide8.xml" Type="http://schemas.openxmlformats.org/officeDocument/2006/relationships/notesSlide"/><Relationship Id="rId49" Target="notesSlides/notesSlide9.xml" Type="http://schemas.openxmlformats.org/officeDocument/2006/relationships/notesSlide"/><Relationship Id="rId5" Target="tableStyles.xml" Type="http://schemas.openxmlformats.org/officeDocument/2006/relationships/tableStyles"/><Relationship Id="rId50" Target="notesSlides/notesSlide10.xml" Type="http://schemas.openxmlformats.org/officeDocument/2006/relationships/notesSlide"/><Relationship Id="rId51" Target="notesSlides/notesSlide11.xml" Type="http://schemas.openxmlformats.org/officeDocument/2006/relationships/notesSlide"/><Relationship Id="rId52" Target="notesSlides/notesSlide12.xml" Type="http://schemas.openxmlformats.org/officeDocument/2006/relationships/notesSlide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Exhaled Carbon Monoxide Levels</a:t>
            </a:r>
          </a:p>
          <a:p>
            <a:r>
              <a:rPr lang="en-US"/>
              <a:t>Cigarette Dependence </a:t>
            </a:r>
          </a:p>
          <a:p>
            <a:r>
              <a:rPr lang="en-US"/>
              <a:t>Past 30-Day CPD Over Time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Quick reference to Study Phases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Quick reference to Study Phases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Quick reference to Study Phases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Our three-month longitudinal randomized experimental switching study explored how adult smokers reduce or switch their cigarette use when given a study product.</a:t>
            </a:r>
          </a:p>
          <a:p>
            <a:r>
              <a:rPr lang="en-US"/>
              <a:t/>
            </a:r>
          </a:p>
          <a:p>
            <a:r>
              <a:rPr lang="en-US"/>
              <a:t>We recruited 400 participants across the U.S., who were randomly assigned to one of four groups, each receiving a different study product.</a:t>
            </a:r>
          </a:p>
          <a:p>
            <a:r>
              <a:rPr lang="en-US"/>
              <a:t>(reference slide image)</a:t>
            </a:r>
          </a:p>
          <a:p>
            <a:r>
              <a:rPr lang="en-US"/>
              <a:t/>
            </a:r>
          </a:p>
          <a:p>
            <a:r>
              <a:rPr lang="en-US"/>
              <a:t>To collect data, we used a hybrid approach: self-reported cigarettes per day, combined with exhaled carbon monoxide readings, giving us both behavioral and clinical insights.</a:t>
            </a:r>
          </a:p>
          <a:p>
            <a:r>
              <a:rPr lang="en-US"/>
              <a:t/>
            </a:r>
          </a:p>
          <a:p>
            <a:r>
              <a:rPr lang="en-US"/>
              <a:t>Throughout the study, our clinical research team was on site at every visit, ensuring protocol compliance and accurately collecting ECO measurements.</a:t>
            </a:r>
          </a:p>
          <a:p>
            <a:r>
              <a:rPr lang="en-US"/>
              <a:t/>
            </a:r>
          </a:p>
          <a:p>
            <a:r>
              <a:rPr lang="en-US"/>
              <a:t>----------------</a:t>
            </a:r>
          </a:p>
          <a:p>
            <a:r>
              <a:rPr lang="en-US"/>
              <a:t>As part of Glas’ youth prevention efforts, all new devices are locked and cannot be used until the users’ age is verified. Glas’ fully connected ENDS device is equipped with age-gating, anti-counterfeit, and authentication features. The G2 age-gated device has a proprietary firmware and software library integrated into the device and pod components. This requires continuous communication and control from the Glas mobile app.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Quick reference to Study Phases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Quick reference to Study Phases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Quick reference to Study Phases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Quick reference to Study Phases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Quick reference to Study Phases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Quick reference to Study Phases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Quick reference to Study Phases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4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4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4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4.pn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4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pn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png" Type="http://schemas.openxmlformats.org/officeDocument/2006/relationships/image"/><Relationship Id="rId11" Target="../media/image43.png" Type="http://schemas.openxmlformats.org/officeDocument/2006/relationships/image"/><Relationship Id="rId12" Target="../media/image44.svg" Type="http://schemas.openxmlformats.org/officeDocument/2006/relationships/image"/><Relationship Id="rId13" Target="../media/image45.png" Type="http://schemas.openxmlformats.org/officeDocument/2006/relationships/image"/><Relationship Id="rId14" Target="../media/image46.png" Type="http://schemas.openxmlformats.org/officeDocument/2006/relationships/image"/><Relationship Id="rId15" Target="../media/image47.svg" Type="http://schemas.openxmlformats.org/officeDocument/2006/relationships/image"/><Relationship Id="rId16" Target="../media/image48.png" Type="http://schemas.openxmlformats.org/officeDocument/2006/relationships/image"/><Relationship Id="rId17" Target="../media/image49.svg" Type="http://schemas.openxmlformats.org/officeDocument/2006/relationships/image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Relationship Id="rId8" Target="../media/image40.png" Type="http://schemas.openxmlformats.org/officeDocument/2006/relationships/image"/><Relationship Id="rId9" Target="../media/image4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0.png" Type="http://schemas.openxmlformats.org/officeDocument/2006/relationships/image"/><Relationship Id="rId4" Target="../embeddings/oleObject1.bin" Type="http://schemas.openxmlformats.org/officeDocument/2006/relationships/oleObject"/><Relationship Id="rId5" Target="../media/image51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2.png" Type="http://schemas.openxmlformats.org/officeDocument/2006/relationships/image"/><Relationship Id="rId4" Target="../embeddings/oleObject2.bin" Type="http://schemas.openxmlformats.org/officeDocument/2006/relationships/oleObject"/><Relationship Id="rId5" Target="../media/image51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3.png" Type="http://schemas.openxmlformats.org/officeDocument/2006/relationships/image"/><Relationship Id="rId4" Target="../embeddings/oleObject3.bin" Type="http://schemas.openxmlformats.org/officeDocument/2006/relationships/oleObject"/><Relationship Id="rId5" Target="../media/image24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4.png" Type="http://schemas.openxmlformats.org/officeDocument/2006/relationships/image"/><Relationship Id="rId4" Target="../embeddings/oleObject4.bin" Type="http://schemas.openxmlformats.org/officeDocument/2006/relationships/oleObject"/><Relationship Id="rId5" Target="../media/image24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5.png" Type="http://schemas.openxmlformats.org/officeDocument/2006/relationships/image"/><Relationship Id="rId4" Target="../embeddings/oleObject5.bin" Type="http://schemas.openxmlformats.org/officeDocument/2006/relationships/oleObject"/><Relationship Id="rId5" Target="../media/image5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7.png" Type="http://schemas.openxmlformats.org/officeDocument/2006/relationships/image"/><Relationship Id="rId4" Target="../embeddings/oleObject6.bin" Type="http://schemas.openxmlformats.org/officeDocument/2006/relationships/oleObject"/><Relationship Id="rId5" Target="../media/image5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51756" y="0"/>
            <a:ext cx="6336244" cy="10287000"/>
            <a:chOff x="0" y="0"/>
            <a:chExt cx="8448325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1791" t="0" r="43253" b="0"/>
            <a:stretch>
              <a:fillRect/>
            </a:stretch>
          </p:blipFill>
          <p:spPr>
            <a:xfrm flipH="false" flipV="false">
              <a:off x="0" y="0"/>
              <a:ext cx="8448325" cy="137160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1290362">
            <a:off x="10620089" y="-555859"/>
            <a:ext cx="3086100" cy="7006637"/>
            <a:chOff x="0" y="0"/>
            <a:chExt cx="812800" cy="18453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1845369"/>
            </a:xfrm>
            <a:custGeom>
              <a:avLst/>
              <a:gdLst/>
              <a:ahLst/>
              <a:cxnLst/>
              <a:rect r="r" b="b" t="t" l="l"/>
              <a:pathLst>
                <a:path h="1845369" w="812800">
                  <a:moveTo>
                    <a:pt x="406400" y="0"/>
                  </a:moveTo>
                  <a:lnTo>
                    <a:pt x="812800" y="1845369"/>
                  </a:lnTo>
                  <a:lnTo>
                    <a:pt x="0" y="1845369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696969">
                    <a:alpha val="72000"/>
                  </a:srgbClr>
                </a:gs>
                <a:gs pos="33333">
                  <a:srgbClr val="B4B4B4">
                    <a:alpha val="82500"/>
                  </a:srgbClr>
                </a:gs>
                <a:gs pos="66667">
                  <a:srgbClr val="EEEEEE">
                    <a:alpha val="70500"/>
                  </a:srgbClr>
                </a:gs>
                <a:gs pos="100000">
                  <a:srgbClr val="FBFBFB">
                    <a:alpha val="22000"/>
                  </a:srgbClr>
                </a:gs>
              </a:gsLst>
              <a:lin ang="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127000" y="790104"/>
              <a:ext cx="558800" cy="9234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5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9512038">
            <a:off x="11419617" y="-480008"/>
            <a:ext cx="1601343" cy="3635667"/>
            <a:chOff x="0" y="0"/>
            <a:chExt cx="812800" cy="184536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1845369"/>
            </a:xfrm>
            <a:custGeom>
              <a:avLst/>
              <a:gdLst/>
              <a:ahLst/>
              <a:cxnLst/>
              <a:rect r="r" b="b" t="t" l="l"/>
              <a:pathLst>
                <a:path h="1845369" w="812800">
                  <a:moveTo>
                    <a:pt x="406400" y="0"/>
                  </a:moveTo>
                  <a:lnTo>
                    <a:pt x="812800" y="1845369"/>
                  </a:lnTo>
                  <a:lnTo>
                    <a:pt x="0" y="184536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F4E6A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27000" y="790104"/>
              <a:ext cx="558800" cy="9234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5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3345774">
            <a:off x="12401579" y="3815264"/>
            <a:ext cx="3479985" cy="9076179"/>
            <a:chOff x="0" y="0"/>
            <a:chExt cx="812800" cy="211987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2119870"/>
            </a:xfrm>
            <a:custGeom>
              <a:avLst/>
              <a:gdLst/>
              <a:ahLst/>
              <a:cxnLst/>
              <a:rect r="r" b="b" t="t" l="l"/>
              <a:pathLst>
                <a:path h="2119870" w="812800">
                  <a:moveTo>
                    <a:pt x="406400" y="0"/>
                  </a:moveTo>
                  <a:lnTo>
                    <a:pt x="812800" y="2119870"/>
                  </a:lnTo>
                  <a:lnTo>
                    <a:pt x="0" y="211987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F4E6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27000" y="917551"/>
              <a:ext cx="558800" cy="10509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5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10623380">
            <a:off x="10643607" y="-480008"/>
            <a:ext cx="1601343" cy="3635667"/>
            <a:chOff x="0" y="0"/>
            <a:chExt cx="812800" cy="184536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1845369"/>
            </a:xfrm>
            <a:custGeom>
              <a:avLst/>
              <a:gdLst/>
              <a:ahLst/>
              <a:cxnLst/>
              <a:rect r="r" b="b" t="t" l="l"/>
              <a:pathLst>
                <a:path h="1845369" w="812800">
                  <a:moveTo>
                    <a:pt x="406400" y="0"/>
                  </a:moveTo>
                  <a:lnTo>
                    <a:pt x="812800" y="1845369"/>
                  </a:lnTo>
                  <a:lnTo>
                    <a:pt x="0" y="1845369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696969">
                    <a:alpha val="72000"/>
                  </a:srgbClr>
                </a:gs>
                <a:gs pos="33333">
                  <a:srgbClr val="B4B4B4">
                    <a:alpha val="82500"/>
                  </a:srgbClr>
                </a:gs>
                <a:gs pos="66667">
                  <a:srgbClr val="EEEEEE">
                    <a:alpha val="70500"/>
                  </a:srgbClr>
                </a:gs>
                <a:gs pos="100000">
                  <a:srgbClr val="FBFBFB">
                    <a:alpha val="22000"/>
                  </a:srgbClr>
                </a:gs>
              </a:gsLst>
              <a:lin ang="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127000" y="790104"/>
              <a:ext cx="558800" cy="9234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5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9741001">
            <a:off x="10293506" y="5327332"/>
            <a:ext cx="1542192" cy="3593522"/>
            <a:chOff x="0" y="0"/>
            <a:chExt cx="812800" cy="189393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1893937"/>
            </a:xfrm>
            <a:custGeom>
              <a:avLst/>
              <a:gdLst/>
              <a:ahLst/>
              <a:cxnLst/>
              <a:rect r="r" b="b" t="t" l="l"/>
              <a:pathLst>
                <a:path h="1893937" w="812800">
                  <a:moveTo>
                    <a:pt x="406400" y="0"/>
                  </a:moveTo>
                  <a:lnTo>
                    <a:pt x="812800" y="1893937"/>
                  </a:lnTo>
                  <a:lnTo>
                    <a:pt x="0" y="189393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F4E6A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27000" y="812653"/>
              <a:ext cx="558800" cy="9460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5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-2199627">
            <a:off x="12251748" y="5421256"/>
            <a:ext cx="1542192" cy="6058717"/>
            <a:chOff x="0" y="0"/>
            <a:chExt cx="812800" cy="319319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3193199"/>
            </a:xfrm>
            <a:custGeom>
              <a:avLst/>
              <a:gdLst/>
              <a:ahLst/>
              <a:cxnLst/>
              <a:rect r="r" b="b" t="t" l="l"/>
              <a:pathLst>
                <a:path h="3193199" w="812800">
                  <a:moveTo>
                    <a:pt x="406400" y="0"/>
                  </a:moveTo>
                  <a:lnTo>
                    <a:pt x="812800" y="3193199"/>
                  </a:lnTo>
                  <a:lnTo>
                    <a:pt x="0" y="3193199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696969">
                    <a:alpha val="72000"/>
                  </a:srgbClr>
                </a:gs>
                <a:gs pos="33333">
                  <a:srgbClr val="B4B4B4">
                    <a:alpha val="82500"/>
                  </a:srgbClr>
                </a:gs>
                <a:gs pos="66667">
                  <a:srgbClr val="EEEEEE">
                    <a:alpha val="70500"/>
                  </a:srgbClr>
                </a:gs>
                <a:gs pos="100000">
                  <a:srgbClr val="FBFBFB">
                    <a:alpha val="22000"/>
                  </a:srgbClr>
                </a:gs>
              </a:gsLst>
              <a:lin ang="0"/>
            </a:gradFill>
          </p:spPr>
        </p:sp>
        <p:sp>
          <p:nvSpPr>
            <p:cNvPr name="TextBox 21" id="21"/>
            <p:cNvSpPr txBox="true"/>
            <p:nvPr/>
          </p:nvSpPr>
          <p:spPr>
            <a:xfrm>
              <a:off x="127000" y="1415882"/>
              <a:ext cx="558800" cy="15492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5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-1010553">
            <a:off x="10937245" y="6033209"/>
            <a:ext cx="2396240" cy="5465006"/>
            <a:chOff x="0" y="0"/>
            <a:chExt cx="812800" cy="185372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1853720"/>
            </a:xfrm>
            <a:custGeom>
              <a:avLst/>
              <a:gdLst/>
              <a:ahLst/>
              <a:cxnLst/>
              <a:rect r="r" b="b" t="t" l="l"/>
              <a:pathLst>
                <a:path h="1853720" w="812800">
                  <a:moveTo>
                    <a:pt x="406400" y="0"/>
                  </a:moveTo>
                  <a:lnTo>
                    <a:pt x="812800" y="1853720"/>
                  </a:lnTo>
                  <a:lnTo>
                    <a:pt x="0" y="185372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696969">
                    <a:alpha val="72000"/>
                  </a:srgbClr>
                </a:gs>
                <a:gs pos="33333">
                  <a:srgbClr val="B4B4B4">
                    <a:alpha val="82500"/>
                  </a:srgbClr>
                </a:gs>
                <a:gs pos="66667">
                  <a:srgbClr val="EEEEEE">
                    <a:alpha val="70500"/>
                  </a:srgbClr>
                </a:gs>
                <a:gs pos="100000">
                  <a:srgbClr val="FBFBFB">
                    <a:alpha val="22000"/>
                  </a:srgbClr>
                </a:gs>
              </a:gsLst>
              <a:lin ang="0"/>
            </a:gradFill>
          </p:spPr>
        </p:sp>
        <p:sp>
          <p:nvSpPr>
            <p:cNvPr name="TextBox 24" id="24"/>
            <p:cNvSpPr txBox="true"/>
            <p:nvPr/>
          </p:nvSpPr>
          <p:spPr>
            <a:xfrm>
              <a:off x="127000" y="793981"/>
              <a:ext cx="558800" cy="927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5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1302472">
            <a:off x="10422092" y="2257420"/>
            <a:ext cx="1690458" cy="3837992"/>
            <a:chOff x="0" y="0"/>
            <a:chExt cx="812800" cy="184536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1845369"/>
            </a:xfrm>
            <a:custGeom>
              <a:avLst/>
              <a:gdLst/>
              <a:ahLst/>
              <a:cxnLst/>
              <a:rect r="r" b="b" t="t" l="l"/>
              <a:pathLst>
                <a:path h="1845369" w="812800">
                  <a:moveTo>
                    <a:pt x="406400" y="0"/>
                  </a:moveTo>
                  <a:lnTo>
                    <a:pt x="812800" y="1845369"/>
                  </a:lnTo>
                  <a:lnTo>
                    <a:pt x="0" y="184536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F4E6A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127000" y="790104"/>
              <a:ext cx="558800" cy="9234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5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-972052">
            <a:off x="10846128" y="7943704"/>
            <a:ext cx="599158" cy="1883036"/>
            <a:chOff x="0" y="0"/>
            <a:chExt cx="812800" cy="255447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2554472"/>
            </a:xfrm>
            <a:custGeom>
              <a:avLst/>
              <a:gdLst/>
              <a:ahLst/>
              <a:cxnLst/>
              <a:rect r="r" b="b" t="t" l="l"/>
              <a:pathLst>
                <a:path h="2554472" w="812800">
                  <a:moveTo>
                    <a:pt x="406400" y="0"/>
                  </a:moveTo>
                  <a:lnTo>
                    <a:pt x="812800" y="1277236"/>
                  </a:lnTo>
                  <a:lnTo>
                    <a:pt x="406400" y="2554472"/>
                  </a:lnTo>
                  <a:lnTo>
                    <a:pt x="0" y="127723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F4E6A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139700" y="372375"/>
              <a:ext cx="533400" cy="17430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5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-767831">
            <a:off x="9899148" y="6325458"/>
            <a:ext cx="878031" cy="2759480"/>
            <a:chOff x="0" y="0"/>
            <a:chExt cx="812800" cy="255447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2554472"/>
            </a:xfrm>
            <a:custGeom>
              <a:avLst/>
              <a:gdLst/>
              <a:ahLst/>
              <a:cxnLst/>
              <a:rect r="r" b="b" t="t" l="l"/>
              <a:pathLst>
                <a:path h="2554472" w="812800">
                  <a:moveTo>
                    <a:pt x="406400" y="0"/>
                  </a:moveTo>
                  <a:lnTo>
                    <a:pt x="812800" y="1277236"/>
                  </a:lnTo>
                  <a:lnTo>
                    <a:pt x="406400" y="2554472"/>
                  </a:lnTo>
                  <a:lnTo>
                    <a:pt x="0" y="127723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F4E6A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139700" y="372375"/>
              <a:ext cx="533400" cy="17430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5"/>
                </a:lnSpc>
              </a:pPr>
            </a:p>
          </p:txBody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811737" y="6550255"/>
            <a:ext cx="2759347" cy="2759336"/>
            <a:chOff x="0" y="0"/>
            <a:chExt cx="6350000" cy="6349975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-5365" r="0" b="-44447"/>
              </a:stretch>
            </a:blipFill>
          </p:spPr>
        </p:sp>
      </p:grpSp>
      <p:sp>
        <p:nvSpPr>
          <p:cNvPr name="Freeform 36" id="36"/>
          <p:cNvSpPr/>
          <p:nvPr/>
        </p:nvSpPr>
        <p:spPr>
          <a:xfrm flipH="false" flipV="false" rot="0">
            <a:off x="5556391" y="5155306"/>
            <a:ext cx="3053838" cy="1850267"/>
          </a:xfrm>
          <a:custGeom>
            <a:avLst/>
            <a:gdLst/>
            <a:ahLst/>
            <a:cxnLst/>
            <a:rect r="r" b="b" t="t" l="l"/>
            <a:pathLst>
              <a:path h="1850267" w="3053838">
                <a:moveTo>
                  <a:pt x="0" y="0"/>
                </a:moveTo>
                <a:lnTo>
                  <a:pt x="3053838" y="0"/>
                </a:lnTo>
                <a:lnTo>
                  <a:pt x="3053838" y="1850267"/>
                </a:lnTo>
                <a:lnTo>
                  <a:pt x="0" y="18502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361936" y="447340"/>
            <a:ext cx="10447984" cy="4092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23"/>
              </a:lnSpc>
            </a:pPr>
            <a:r>
              <a:rPr lang="en-US" sz="3874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WHERE POPULATION-LEVEL HEALTH BENEFIT IS OFTEN FORGOTTEN:</a:t>
            </a:r>
          </a:p>
          <a:p>
            <a:pPr algn="l">
              <a:lnSpc>
                <a:spcPts val="5423"/>
              </a:lnSpc>
            </a:pPr>
            <a:r>
              <a:rPr lang="en-US" sz="3874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INDIVIDUAL JOURNEYS OF HEAVY, EXCLUSIVE SMOKERS SWITCHING TO GLAS AGE-GATED ENDS DEVICE IN A</a:t>
            </a:r>
          </a:p>
          <a:p>
            <a:pPr algn="l">
              <a:lnSpc>
                <a:spcPts val="5423"/>
              </a:lnSpc>
            </a:pPr>
            <a:r>
              <a:rPr lang="en-US" sz="3874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3-MONTH SWITCHING STUDY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75624" y="5702285"/>
            <a:ext cx="10134297" cy="680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63"/>
              </a:lnSpc>
            </a:pPr>
            <a:r>
              <a:rPr lang="en-US" sz="3974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PRESENTED BY: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65328" y="9330001"/>
            <a:ext cx="3522889" cy="374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2"/>
              </a:lnSpc>
            </a:pPr>
            <a:r>
              <a:rPr lang="en-US" b="true" sz="214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DR. JESSICA ZDINAK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754046" y="9742253"/>
            <a:ext cx="2945452" cy="414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b="true" sz="171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CEO &amp; Chief Research Officer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528" r="-27511" b="-2400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800112" y="2449252"/>
            <a:ext cx="11156121" cy="6526331"/>
          </a:xfrm>
          <a:custGeom>
            <a:avLst/>
            <a:gdLst/>
            <a:ahLst/>
            <a:cxnLst/>
            <a:rect r="r" b="b" t="t" l="l"/>
            <a:pathLst>
              <a:path h="6526331" w="11156121">
                <a:moveTo>
                  <a:pt x="0" y="0"/>
                </a:moveTo>
                <a:lnTo>
                  <a:pt x="11156121" y="0"/>
                </a:lnTo>
                <a:lnTo>
                  <a:pt x="11156121" y="6526331"/>
                </a:lnTo>
                <a:lnTo>
                  <a:pt x="0" y="652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63675" y="432435"/>
            <a:ext cx="17392558" cy="136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50"/>
              </a:lnSpc>
            </a:pPr>
            <a:r>
              <a:rPr lang="en-US" b="true" sz="5000" spc="15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AGGREGATE POPULATION SAMPLE RESULTS: </a:t>
            </a:r>
          </a:p>
          <a:p>
            <a:pPr algn="l">
              <a:lnSpc>
                <a:spcPts val="5350"/>
              </a:lnSpc>
            </a:pPr>
            <a:r>
              <a:rPr lang="en-US" b="true" sz="5000" spc="15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P30D CPD AVERAGE DATA CONSIDERATIONS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19960" y="2069206"/>
            <a:ext cx="6380152" cy="7901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21" indent="-302261" lvl="1">
              <a:lnSpc>
                <a:spcPts val="3920"/>
              </a:lnSpc>
              <a:buFont typeface="Arial"/>
              <a:buChar char="•"/>
            </a:pPr>
            <a:r>
              <a:rPr lang="en-US" sz="2800" spc="84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Bonferroni alpha corrections were conducted for the main tests to account for the four separate tests being conducted (α = .05/4 = .013, rounded).</a:t>
            </a:r>
          </a:p>
          <a:p>
            <a:pPr algn="l" marL="604521" indent="-302261" lvl="1">
              <a:lnSpc>
                <a:spcPts val="3920"/>
              </a:lnSpc>
              <a:buFont typeface="Arial"/>
              <a:buChar char="•"/>
            </a:pPr>
            <a:r>
              <a:rPr lang="en-US" sz="2800" spc="84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Pairwise comparisons: additional alpha corrections were conducted to account for the six pairwise comparisons per condition (α= .013/6 = .002). </a:t>
            </a:r>
          </a:p>
          <a:p>
            <a:pPr algn="l" marL="604521" indent="-302261" lvl="1">
              <a:lnSpc>
                <a:spcPts val="3920"/>
              </a:lnSpc>
              <a:buFont typeface="Arial"/>
              <a:buChar char="•"/>
            </a:pPr>
            <a:r>
              <a:rPr lang="en-US" sz="2800" spc="84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All four conditions demonstrated a significant reduction in the mean P30CPD ranks, </a:t>
            </a:r>
            <a:r>
              <a:rPr lang="en-US" sz="2800" i="true" spc="84">
                <a:solidFill>
                  <a:srgbClr val="19191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 </a:t>
            </a:r>
            <a:r>
              <a:rPr lang="en-US" sz="2800" spc="84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&lt;.001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528" r="-27511" b="-2400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21607" y="2367685"/>
            <a:ext cx="10520023" cy="6890615"/>
          </a:xfrm>
          <a:custGeom>
            <a:avLst/>
            <a:gdLst/>
            <a:ahLst/>
            <a:cxnLst/>
            <a:rect r="r" b="b" t="t" l="l"/>
            <a:pathLst>
              <a:path h="6890615" w="10520023">
                <a:moveTo>
                  <a:pt x="0" y="0"/>
                </a:moveTo>
                <a:lnTo>
                  <a:pt x="10520024" y="0"/>
                </a:lnTo>
                <a:lnTo>
                  <a:pt x="10520024" y="6890615"/>
                </a:lnTo>
                <a:lnTo>
                  <a:pt x="0" y="68906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63675" y="2099262"/>
            <a:ext cx="6667583" cy="7423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7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Menthol-Flavored Glas pod users were estimated to be 1.42 times more likely to demonstrate a benefit (i.e., met pre-defined APPH criteria) compared to the population of Tobacco-Flavored NJOY ACE users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7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Tobacco-Flavored Glas pods users were estimated to be 1.33 times more likely to demonstrate a benefit compared to the population of Tobacco-Flavored NJOY ACE users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7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Flavored Glas pod users were estimated to be as likely (OR = 0.95) to demonstrate a benefit compared to the NJOY ACE pod condition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3675" y="575310"/>
            <a:ext cx="17392558" cy="116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50"/>
              </a:lnSpc>
            </a:pPr>
            <a:r>
              <a:rPr lang="en-US" b="true" sz="5000" spc="15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AGGREGATE POPULATION SAMPLE RESULTS: CPD ODDS RATIOS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528" r="-27511" b="-2400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43058" y="2950513"/>
            <a:ext cx="11844942" cy="6425881"/>
          </a:xfrm>
          <a:custGeom>
            <a:avLst/>
            <a:gdLst/>
            <a:ahLst/>
            <a:cxnLst/>
            <a:rect r="r" b="b" t="t" l="l"/>
            <a:pathLst>
              <a:path h="6425881" w="11844942">
                <a:moveTo>
                  <a:pt x="0" y="0"/>
                </a:moveTo>
                <a:lnTo>
                  <a:pt x="11844942" y="0"/>
                </a:lnTo>
                <a:lnTo>
                  <a:pt x="11844942" y="6425881"/>
                </a:lnTo>
                <a:lnTo>
                  <a:pt x="0" y="64258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45798" y="3088138"/>
            <a:ext cx="5492194" cy="5033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From Month 1 to Month 3, reductions in cigarette dependence showed similar levels across Glas Flavored &amp; Tobacco conditions, with less of a reduction in Glas Menthol &amp; NJOY Tobacco conditions.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47721" y="520700"/>
            <a:ext cx="17392558" cy="116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50"/>
              </a:lnSpc>
            </a:pPr>
            <a:r>
              <a:rPr lang="en-US" b="true" sz="5000" spc="15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AGGREGATE POPULATION SAMPLE RESULTS: CIGARETTE DEPENDENCE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528" r="-27511" b="-2400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150200" y="2089228"/>
            <a:ext cx="10524580" cy="7985525"/>
          </a:xfrm>
          <a:custGeom>
            <a:avLst/>
            <a:gdLst/>
            <a:ahLst/>
            <a:cxnLst/>
            <a:rect r="r" b="b" t="t" l="l"/>
            <a:pathLst>
              <a:path h="7985525" w="10524580">
                <a:moveTo>
                  <a:pt x="0" y="0"/>
                </a:moveTo>
                <a:lnTo>
                  <a:pt x="10524580" y="0"/>
                </a:lnTo>
                <a:lnTo>
                  <a:pt x="10524580" y="7985525"/>
                </a:lnTo>
                <a:lnTo>
                  <a:pt x="0" y="79855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28492" y="2558460"/>
            <a:ext cx="6559794" cy="671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From Baseline to Month 3, aggregate ECO analyses showed the following products, in order, to have had the most impact on reducing carbon monoxide intake derived from combustible cigarette smoke:​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Flavored Glas: 5.66 ​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Tobacco Glas: 5.08​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Menthol Glas: 2.84​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Tobacco NJOY: 2.46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328492" y="648999"/>
            <a:ext cx="17392558" cy="116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50"/>
              </a:lnSpc>
            </a:pPr>
            <a:r>
              <a:rPr lang="en-US" b="true" sz="5000" spc="15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AGGREGATE POPULATION SAMPLE RESULTS: ECO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528" r="-27511" b="-2400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86000" y="2057400"/>
            <a:ext cx="13716000" cy="8229600"/>
          </a:xfrm>
          <a:custGeom>
            <a:avLst/>
            <a:gdLst/>
            <a:ahLst/>
            <a:cxnLst/>
            <a:rect r="r" b="b" t="t" l="l"/>
            <a:pathLst>
              <a:path h="8229600" w="13716000">
                <a:moveTo>
                  <a:pt x="0" y="0"/>
                </a:moveTo>
                <a:lnTo>
                  <a:pt x="13716000" y="0"/>
                </a:lnTo>
                <a:lnTo>
                  <a:pt x="13716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47721" y="901094"/>
            <a:ext cx="17392558" cy="673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4"/>
              </a:lnSpc>
            </a:pPr>
            <a:r>
              <a:rPr lang="en-US" b="true" sz="5499" spc="164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BUT WAIT - THERE’S MORE TO THE STORY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528" r="-27511" b="-2400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78760" y="2515100"/>
            <a:ext cx="12608301" cy="7154225"/>
          </a:xfrm>
          <a:custGeom>
            <a:avLst/>
            <a:gdLst/>
            <a:ahLst/>
            <a:cxnLst/>
            <a:rect r="r" b="b" t="t" l="l"/>
            <a:pathLst>
              <a:path h="7154225" w="12608301">
                <a:moveTo>
                  <a:pt x="0" y="0"/>
                </a:moveTo>
                <a:lnTo>
                  <a:pt x="12608301" y="0"/>
                </a:lnTo>
                <a:lnTo>
                  <a:pt x="12608301" y="7154224"/>
                </a:lnTo>
                <a:lnTo>
                  <a:pt x="0" y="71542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85677" y="3032664"/>
            <a:ext cx="5093083" cy="5123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35"/>
              </a:lnSpc>
              <a:spcBef>
                <a:spcPct val="0"/>
              </a:spcBef>
            </a:pPr>
            <a:r>
              <a:rPr lang="en-US" sz="266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266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Pearson’s chi-square test of association was conducted between the Month 3 CPD Outcomes and the assigned experimental condition. No statistically significant relationship between Month 3 CPD outcomes and condition assignment at month 3, χ</a:t>
            </a:r>
            <a:r>
              <a:rPr lang="en-US" sz="266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266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(12, N = 288) = 13.78, Cramer’s V = .13, p = .32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85677" y="591047"/>
            <a:ext cx="17392558" cy="1430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29"/>
              </a:lnSpc>
            </a:pPr>
            <a:r>
              <a:rPr lang="en-US" b="true" sz="6100" spc="183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INDIVIDUAL-LEVEL RESULTS: </a:t>
            </a:r>
          </a:p>
          <a:p>
            <a:pPr algn="l">
              <a:lnSpc>
                <a:spcPts val="5429"/>
              </a:lnSpc>
            </a:pPr>
            <a:r>
              <a:rPr lang="en-US" b="true" sz="6100" spc="183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P30D CPD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528" r="-27511" b="-2400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19910" y="2184894"/>
            <a:ext cx="12461099" cy="7445507"/>
          </a:xfrm>
          <a:custGeom>
            <a:avLst/>
            <a:gdLst/>
            <a:ahLst/>
            <a:cxnLst/>
            <a:rect r="r" b="b" t="t" l="l"/>
            <a:pathLst>
              <a:path h="7445507" w="12461099">
                <a:moveTo>
                  <a:pt x="0" y="0"/>
                </a:moveTo>
                <a:lnTo>
                  <a:pt x="12461098" y="0"/>
                </a:lnTo>
                <a:lnTo>
                  <a:pt x="12461098" y="7445507"/>
                </a:lnTo>
                <a:lnTo>
                  <a:pt x="0" y="74455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2607" y="415290"/>
            <a:ext cx="16503275" cy="1407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39"/>
              </a:lnSpc>
            </a:pPr>
            <a:r>
              <a:rPr lang="en-US" b="true" sz="5999" spc="17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 LEVEL RESULTS: </a:t>
            </a:r>
          </a:p>
          <a:p>
            <a:pPr algn="l">
              <a:lnSpc>
                <a:spcPts val="5339"/>
              </a:lnSpc>
            </a:pPr>
            <a:r>
              <a:rPr lang="en-US" b="true" sz="5999" spc="17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P30D CPD - INCREASED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528" r="-27511" b="-2400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451211" y="2275115"/>
            <a:ext cx="12677146" cy="7828138"/>
          </a:xfrm>
          <a:custGeom>
            <a:avLst/>
            <a:gdLst/>
            <a:ahLst/>
            <a:cxnLst/>
            <a:rect r="r" b="b" t="t" l="l"/>
            <a:pathLst>
              <a:path h="7828138" w="12677146">
                <a:moveTo>
                  <a:pt x="0" y="0"/>
                </a:moveTo>
                <a:lnTo>
                  <a:pt x="12677146" y="0"/>
                </a:lnTo>
                <a:lnTo>
                  <a:pt x="12677146" y="7828138"/>
                </a:lnTo>
                <a:lnTo>
                  <a:pt x="0" y="782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2607" y="415290"/>
            <a:ext cx="16503275" cy="1407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39"/>
              </a:lnSpc>
            </a:pPr>
            <a:r>
              <a:rPr lang="en-US" b="true" sz="5999" spc="17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 LEVEL RESULTS: </a:t>
            </a:r>
          </a:p>
          <a:p>
            <a:pPr algn="l">
              <a:lnSpc>
                <a:spcPts val="5339"/>
              </a:lnSpc>
            </a:pPr>
            <a:r>
              <a:rPr lang="en-US" b="true" sz="5999" spc="17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P30D CPD - NO CHANGE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528" r="-27511" b="-2400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564523" y="2229270"/>
            <a:ext cx="14380874" cy="7693768"/>
          </a:xfrm>
          <a:custGeom>
            <a:avLst/>
            <a:gdLst/>
            <a:ahLst/>
            <a:cxnLst/>
            <a:rect r="r" b="b" t="t" l="l"/>
            <a:pathLst>
              <a:path h="7693768" w="14380874">
                <a:moveTo>
                  <a:pt x="0" y="0"/>
                </a:moveTo>
                <a:lnTo>
                  <a:pt x="14380874" y="0"/>
                </a:lnTo>
                <a:lnTo>
                  <a:pt x="14380874" y="7693768"/>
                </a:lnTo>
                <a:lnTo>
                  <a:pt x="0" y="76937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2607" y="415290"/>
            <a:ext cx="16503275" cy="1407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39"/>
              </a:lnSpc>
            </a:pPr>
            <a:r>
              <a:rPr lang="en-US" b="true" sz="5999" spc="17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 LEVEL RESULTS: </a:t>
            </a:r>
          </a:p>
          <a:p>
            <a:pPr algn="l">
              <a:lnSpc>
                <a:spcPts val="5339"/>
              </a:lnSpc>
            </a:pPr>
            <a:r>
              <a:rPr lang="en-US" b="true" sz="5999" spc="17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P30D CPD - 1 TO 49% REDUCTION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528" r="-27511" b="-2400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309743" y="2236452"/>
            <a:ext cx="13536139" cy="7597158"/>
          </a:xfrm>
          <a:custGeom>
            <a:avLst/>
            <a:gdLst/>
            <a:ahLst/>
            <a:cxnLst/>
            <a:rect r="r" b="b" t="t" l="l"/>
            <a:pathLst>
              <a:path h="7597158" w="13536139">
                <a:moveTo>
                  <a:pt x="0" y="0"/>
                </a:moveTo>
                <a:lnTo>
                  <a:pt x="13536139" y="0"/>
                </a:lnTo>
                <a:lnTo>
                  <a:pt x="13536139" y="7597158"/>
                </a:lnTo>
                <a:lnTo>
                  <a:pt x="0" y="75971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2607" y="415290"/>
            <a:ext cx="16503275" cy="1407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39"/>
              </a:lnSpc>
            </a:pPr>
            <a:r>
              <a:rPr lang="en-US" b="true" sz="5999" spc="17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 LEVEL RESULTS: </a:t>
            </a:r>
          </a:p>
          <a:p>
            <a:pPr algn="l">
              <a:lnSpc>
                <a:spcPts val="5339"/>
              </a:lnSpc>
            </a:pPr>
            <a:r>
              <a:rPr lang="en-US" b="true" sz="5999" spc="17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P30D CPD - 50% TO 99% REDUCTION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528" r="-27511" b="-2400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3675" y="746315"/>
            <a:ext cx="12300926" cy="883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08"/>
              </a:lnSpc>
            </a:pPr>
            <a:r>
              <a:rPr lang="en-US" b="true" sz="7200" spc="215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AGENDA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2736" y="2754594"/>
            <a:ext cx="15919407" cy="5863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45525" indent="-372763" lvl="1">
              <a:lnSpc>
                <a:spcPts val="4247"/>
              </a:lnSpc>
              <a:buFont typeface="Arial"/>
              <a:buChar char="•"/>
            </a:pPr>
            <a:r>
              <a:rPr lang="en-US" sz="3453" spc="-3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Purpose of Research</a:t>
            </a:r>
          </a:p>
          <a:p>
            <a:pPr algn="just" marL="1491051" indent="-497017" lvl="2">
              <a:lnSpc>
                <a:spcPts val="4247"/>
              </a:lnSpc>
              <a:buFont typeface="Arial"/>
              <a:buChar char="⚬"/>
            </a:pPr>
            <a:r>
              <a:rPr lang="en-US" sz="3453" spc="-3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FDA CTP deficiency response</a:t>
            </a:r>
          </a:p>
          <a:p>
            <a:pPr algn="just" marL="1491051" indent="-497017" lvl="2">
              <a:lnSpc>
                <a:spcPts val="4247"/>
              </a:lnSpc>
              <a:buFont typeface="Arial"/>
              <a:buChar char="⚬"/>
            </a:pPr>
            <a:r>
              <a:rPr lang="en-US" sz="3453" spc="-3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Candidate product benefit &amp; APPH standard</a:t>
            </a:r>
          </a:p>
          <a:p>
            <a:pPr algn="just" marL="1491051" indent="-497017" lvl="2">
              <a:lnSpc>
                <a:spcPts val="4247"/>
              </a:lnSpc>
              <a:buFont typeface="Arial"/>
              <a:buChar char="⚬"/>
            </a:pPr>
            <a:r>
              <a:rPr lang="en-US" sz="3453" spc="-3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Going beyond the APPH standard &amp; regulatory requirements</a:t>
            </a:r>
          </a:p>
          <a:p>
            <a:pPr algn="just" marL="2236576" indent="-559144" lvl="3">
              <a:lnSpc>
                <a:spcPts val="4247"/>
              </a:lnSpc>
              <a:buFont typeface="Arial"/>
              <a:buChar char="￭"/>
            </a:pPr>
            <a:r>
              <a:rPr lang="en-US" sz="3453" spc="-3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individual vs. the population</a:t>
            </a:r>
          </a:p>
          <a:p>
            <a:pPr algn="just">
              <a:lnSpc>
                <a:spcPts val="4247"/>
              </a:lnSpc>
            </a:pPr>
          </a:p>
          <a:p>
            <a:pPr algn="just" marL="745525" indent="-372763" lvl="1">
              <a:lnSpc>
                <a:spcPts val="4247"/>
              </a:lnSpc>
              <a:buFont typeface="Arial"/>
              <a:buChar char="•"/>
            </a:pPr>
            <a:r>
              <a:rPr lang="en-US" sz="3453" spc="-3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Research Objectives, Methods, &amp; Design</a:t>
            </a:r>
          </a:p>
          <a:p>
            <a:pPr algn="just">
              <a:lnSpc>
                <a:spcPts val="4247"/>
              </a:lnSpc>
            </a:pPr>
          </a:p>
          <a:p>
            <a:pPr algn="just" marL="745525" indent="-372763" lvl="1">
              <a:lnSpc>
                <a:spcPts val="4247"/>
              </a:lnSpc>
              <a:buFont typeface="Arial"/>
              <a:buChar char="•"/>
            </a:pPr>
            <a:r>
              <a:rPr lang="en-US" sz="3453" spc="-3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Aggregate Population/Study Sample-Level Results</a:t>
            </a:r>
          </a:p>
          <a:p>
            <a:pPr algn="just">
              <a:lnSpc>
                <a:spcPts val="4247"/>
              </a:lnSpc>
            </a:pPr>
          </a:p>
          <a:p>
            <a:pPr algn="just" marL="745525" indent="-372763" lvl="1">
              <a:lnSpc>
                <a:spcPts val="4247"/>
              </a:lnSpc>
              <a:buFont typeface="Arial"/>
              <a:buChar char="•"/>
            </a:pPr>
            <a:r>
              <a:rPr lang="en-US" sz="3453" spc="-3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Considering the Individual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5458349" y="7999724"/>
            <a:ext cx="1800951" cy="1800951"/>
          </a:xfrm>
          <a:custGeom>
            <a:avLst/>
            <a:gdLst/>
            <a:ahLst/>
            <a:cxnLst/>
            <a:rect r="r" b="b" t="t" l="l"/>
            <a:pathLst>
              <a:path h="1800951" w="1800951">
                <a:moveTo>
                  <a:pt x="0" y="0"/>
                </a:moveTo>
                <a:lnTo>
                  <a:pt x="1800951" y="0"/>
                </a:lnTo>
                <a:lnTo>
                  <a:pt x="1800951" y="1800951"/>
                </a:lnTo>
                <a:lnTo>
                  <a:pt x="0" y="18009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528" r="-27511" b="-2400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97901" y="2222266"/>
            <a:ext cx="13132084" cy="7222646"/>
          </a:xfrm>
          <a:custGeom>
            <a:avLst/>
            <a:gdLst/>
            <a:ahLst/>
            <a:cxnLst/>
            <a:rect r="r" b="b" t="t" l="l"/>
            <a:pathLst>
              <a:path h="7222646" w="13132084">
                <a:moveTo>
                  <a:pt x="0" y="0"/>
                </a:moveTo>
                <a:lnTo>
                  <a:pt x="13132084" y="0"/>
                </a:lnTo>
                <a:lnTo>
                  <a:pt x="13132084" y="7222646"/>
                </a:lnTo>
                <a:lnTo>
                  <a:pt x="0" y="72226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2607" y="415290"/>
            <a:ext cx="16503275" cy="1407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39"/>
              </a:lnSpc>
            </a:pPr>
            <a:r>
              <a:rPr lang="en-US" b="true" sz="5999" spc="17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 LEVEL RESULTS: </a:t>
            </a:r>
          </a:p>
          <a:p>
            <a:pPr algn="l">
              <a:lnSpc>
                <a:spcPts val="5339"/>
              </a:lnSpc>
            </a:pPr>
            <a:r>
              <a:rPr lang="en-US" b="true" sz="5999" spc="17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P30D CPD - CESSATION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528" r="-27511" b="-2400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41671" y="3701035"/>
            <a:ext cx="5374237" cy="4415304"/>
          </a:xfrm>
          <a:custGeom>
            <a:avLst/>
            <a:gdLst/>
            <a:ahLst/>
            <a:cxnLst/>
            <a:rect r="r" b="b" t="t" l="l"/>
            <a:pathLst>
              <a:path h="4415304" w="5374237">
                <a:moveTo>
                  <a:pt x="0" y="0"/>
                </a:moveTo>
                <a:lnTo>
                  <a:pt x="5374237" y="0"/>
                </a:lnTo>
                <a:lnTo>
                  <a:pt x="5374237" y="4415304"/>
                </a:lnTo>
                <a:lnTo>
                  <a:pt x="0" y="44153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151662" y="2646182"/>
            <a:ext cx="12691700" cy="6758330"/>
          </a:xfrm>
          <a:custGeom>
            <a:avLst/>
            <a:gdLst/>
            <a:ahLst/>
            <a:cxnLst/>
            <a:rect r="r" b="b" t="t" l="l"/>
            <a:pathLst>
              <a:path h="6758330" w="12691700">
                <a:moveTo>
                  <a:pt x="0" y="0"/>
                </a:moveTo>
                <a:lnTo>
                  <a:pt x="12691700" y="0"/>
                </a:lnTo>
                <a:lnTo>
                  <a:pt x="12691700" y="6758330"/>
                </a:lnTo>
                <a:lnTo>
                  <a:pt x="0" y="67583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63675" y="412432"/>
            <a:ext cx="16994920" cy="1532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85"/>
              </a:lnSpc>
            </a:pPr>
            <a:r>
              <a:rPr lang="en-US" b="true" sz="6500" spc="195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INDIVIDUAL-LEVEL RESULTS: CIGARETTE DEPENDENCE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1074" y="5649892"/>
            <a:ext cx="5550813" cy="4399019"/>
          </a:xfrm>
          <a:custGeom>
            <a:avLst/>
            <a:gdLst/>
            <a:ahLst/>
            <a:cxnLst/>
            <a:rect r="r" b="b" t="t" l="l"/>
            <a:pathLst>
              <a:path h="4399019" w="5550813">
                <a:moveTo>
                  <a:pt x="0" y="0"/>
                </a:moveTo>
                <a:lnTo>
                  <a:pt x="5550813" y="0"/>
                </a:lnTo>
                <a:lnTo>
                  <a:pt x="5550813" y="4399019"/>
                </a:lnTo>
                <a:lnTo>
                  <a:pt x="0" y="4399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3164177" y="5850161"/>
            <a:ext cx="4974310" cy="4706940"/>
          </a:xfrm>
          <a:custGeom>
            <a:avLst/>
            <a:gdLst/>
            <a:ahLst/>
            <a:cxnLst/>
            <a:rect r="r" b="b" t="t" l="l"/>
            <a:pathLst>
              <a:path h="4706940" w="4974310">
                <a:moveTo>
                  <a:pt x="4974309" y="0"/>
                </a:moveTo>
                <a:lnTo>
                  <a:pt x="0" y="0"/>
                </a:lnTo>
                <a:lnTo>
                  <a:pt x="0" y="4706941"/>
                </a:lnTo>
                <a:lnTo>
                  <a:pt x="4974309" y="4706941"/>
                </a:lnTo>
                <a:lnTo>
                  <a:pt x="497430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802064" y="2057251"/>
            <a:ext cx="5347494" cy="4859535"/>
          </a:xfrm>
          <a:custGeom>
            <a:avLst/>
            <a:gdLst/>
            <a:ahLst/>
            <a:cxnLst/>
            <a:rect r="r" b="b" t="t" l="l"/>
            <a:pathLst>
              <a:path h="4859535" w="5347494">
                <a:moveTo>
                  <a:pt x="0" y="0"/>
                </a:moveTo>
                <a:lnTo>
                  <a:pt x="5347494" y="0"/>
                </a:lnTo>
                <a:lnTo>
                  <a:pt x="5347494" y="4859536"/>
                </a:lnTo>
                <a:lnTo>
                  <a:pt x="0" y="4859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816916" y="2381468"/>
            <a:ext cx="6846755" cy="5426053"/>
          </a:xfrm>
          <a:custGeom>
            <a:avLst/>
            <a:gdLst/>
            <a:ahLst/>
            <a:cxnLst/>
            <a:rect r="r" b="b" t="t" l="l"/>
            <a:pathLst>
              <a:path h="5426053" w="6846755">
                <a:moveTo>
                  <a:pt x="0" y="0"/>
                </a:moveTo>
                <a:lnTo>
                  <a:pt x="6846754" y="0"/>
                </a:lnTo>
                <a:lnTo>
                  <a:pt x="6846754" y="5426053"/>
                </a:lnTo>
                <a:lnTo>
                  <a:pt x="0" y="54260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00837" y="6862183"/>
            <a:ext cx="3970271" cy="1682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</a:pPr>
            <a:r>
              <a:rPr lang="en-US" b="true" sz="1964">
                <a:solidFill>
                  <a:srgbClr val="EF4E6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“I LIKE THAT YOU HAVE FLAVORS OTHER THAN MENTHOL. THE ONLY TH</a:t>
            </a:r>
            <a:r>
              <a:rPr lang="en-US" b="true" sz="1964">
                <a:solidFill>
                  <a:srgbClr val="EF4E6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ING ON THE MARKET THAT IS FLAVORED IS MENTHOL.”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47076" y="3614985"/>
            <a:ext cx="4094648" cy="2571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0"/>
              </a:lnSpc>
            </a:pPr>
            <a:r>
              <a:rPr lang="en-US" b="true" sz="1321">
                <a:solidFill>
                  <a:srgbClr val="EF4E6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“WHEN I FIRST STARTED THIS STUDY, I HAD NO INTENTION OF QUITTING SMOKING. I THOUGHT I WOULD ACTUALLY BE PICKING UP ANOTHER BAD HABIT AND DOING BOTH- LIKE DOUBLE TIME. AFTER LEARNING IN YOUR PAPERWORK THAT VAP</a:t>
            </a:r>
            <a:r>
              <a:rPr lang="en-US" b="true" sz="1321">
                <a:solidFill>
                  <a:srgbClr val="EF4E6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ING COULD BE A FORM OF NICOTINE REPLACEMENT, I DECIDED TO HAVE AN OPEN MIND. I NOW AM ACTIVELY TRYING TO QUIT SMOKING AND ONE DAY I HOPE TO BE CIGARETTE-FREE.”</a:t>
            </a:r>
          </a:p>
          <a:p>
            <a:pPr algn="ctr">
              <a:lnSpc>
                <a:spcPts val="1850"/>
              </a:lnSpc>
            </a:pPr>
            <a:r>
              <a:rPr lang="en-US" b="true" sz="1321">
                <a:solidFill>
                  <a:srgbClr val="EF4E6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(40 YEARS SMOKER)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410648" y="3045777"/>
            <a:ext cx="4130327" cy="2048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b="true" sz="1466">
                <a:solidFill>
                  <a:srgbClr val="EF4E6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“THANK YOU SO MUCH FOR CHANGING MY LIFE. I AM SMOKING</a:t>
            </a:r>
            <a:r>
              <a:rPr lang="en-US" b="true" sz="1466">
                <a:solidFill>
                  <a:srgbClr val="EF4E6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SO MUCH LESS. I DON’T EVEN CARRY CIGARETTES ON ME ANYMORE. I HAVEN’T BOUGHT A PACK IN 5 DAYS. MY LAST PACK LASTED ME 31 DAYS. I HAVE HAD A ROUGH LIFE AND NEVER THOUGHT I COULD GIVE THIS UP AND I AM DOING IT.”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768022" y="7069187"/>
            <a:ext cx="3766620" cy="1367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2"/>
              </a:lnSpc>
            </a:pPr>
            <a:r>
              <a:rPr lang="en-US" b="true" sz="1301">
                <a:solidFill>
                  <a:srgbClr val="EF4E6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01" b="true">
                <a:solidFill>
                  <a:srgbClr val="EF4E6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</a:t>
            </a:r>
            <a:r>
              <a:rPr lang="en-US" b="true" sz="1301">
                <a:solidFill>
                  <a:srgbClr val="EF4E6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AM SMOKING CIGARETTES LESS. I AM GLAD FOR THE OPPORTUNITY TO BE IN THIS STUDY TO TRY TO STOP CIGARETTES. I’VE BEEN SMOKING SINCE</a:t>
            </a:r>
            <a:r>
              <a:rPr lang="en-US" b="true" sz="1301">
                <a:solidFill>
                  <a:srgbClr val="EF4E6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I WAS SIXTEEN YEARS OLD.” </a:t>
            </a:r>
            <a:r>
              <a:rPr lang="en-US" sz="1301">
                <a:solidFill>
                  <a:srgbClr val="EF4E6A"/>
                </a:solidFill>
                <a:latin typeface="Montserrat"/>
                <a:ea typeface="Montserrat"/>
                <a:cs typeface="Montserrat"/>
                <a:sym typeface="Montserrat"/>
              </a:rPr>
              <a:t>(THIS PARTICIPANT ECO</a:t>
            </a:r>
          </a:p>
          <a:p>
            <a:pPr algn="ctr">
              <a:lnSpc>
                <a:spcPts val="1822"/>
              </a:lnSpc>
            </a:pPr>
            <a:r>
              <a:rPr lang="en-US" sz="1301">
                <a:solidFill>
                  <a:srgbClr val="EF4E6A"/>
                </a:solidFill>
                <a:latin typeface="Montserrat"/>
                <a:ea typeface="Montserrat"/>
                <a:cs typeface="Montserrat"/>
                <a:sym typeface="Montserrat"/>
              </a:rPr>
              <a:t>WENT FROM </a:t>
            </a:r>
            <a:r>
              <a:rPr lang="en-US" sz="1301" u="sng">
                <a:solidFill>
                  <a:srgbClr val="EF4E6A"/>
                </a:solidFill>
                <a:latin typeface="Montserrat"/>
                <a:ea typeface="Montserrat"/>
                <a:cs typeface="Montserrat"/>
                <a:sym typeface="Montserrat"/>
              </a:rPr>
              <a:t>60 AT BASELINE TO 20.</a:t>
            </a:r>
            <a:r>
              <a:rPr lang="en-US" sz="1301">
                <a:solidFill>
                  <a:srgbClr val="EF4E6A"/>
                </a:solidFill>
                <a:latin typeface="Montserrat"/>
                <a:ea typeface="Montserrat"/>
                <a:cs typeface="Montserrat"/>
                <a:sym typeface="Montserrat"/>
              </a:rPr>
              <a:t> )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6528" r="-27511" b="-24003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57437" y="507238"/>
            <a:ext cx="16901863" cy="120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8"/>
              </a:lnSpc>
            </a:pPr>
            <a:r>
              <a:rPr lang="en-US" b="true" sz="5200" spc="156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DEFINING BENEFIT: POPULATION-LEVEL STATISTICS MISS THE INDIVIDUAL’S JOURNEY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760217" y="5813623"/>
            <a:ext cx="5527783" cy="5587436"/>
            <a:chOff x="0" y="0"/>
            <a:chExt cx="812800" cy="8215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21571"/>
            </a:xfrm>
            <a:custGeom>
              <a:avLst/>
              <a:gdLst/>
              <a:ahLst/>
              <a:cxnLst/>
              <a:rect r="r" b="b" t="t" l="l"/>
              <a:pathLst>
                <a:path h="821571" w="812800">
                  <a:moveTo>
                    <a:pt x="406400" y="0"/>
                  </a:moveTo>
                  <a:cubicBezTo>
                    <a:pt x="181951" y="0"/>
                    <a:pt x="0" y="183915"/>
                    <a:pt x="0" y="410786"/>
                  </a:cubicBezTo>
                  <a:cubicBezTo>
                    <a:pt x="0" y="637656"/>
                    <a:pt x="181951" y="821571"/>
                    <a:pt x="406400" y="821571"/>
                  </a:cubicBezTo>
                  <a:cubicBezTo>
                    <a:pt x="630849" y="821571"/>
                    <a:pt x="812800" y="637656"/>
                    <a:pt x="812800" y="410786"/>
                  </a:cubicBezTo>
                  <a:cubicBezTo>
                    <a:pt x="812800" y="18391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6A6A6">
                <a:alpha val="19608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67497"/>
              <a:ext cx="660400" cy="6770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297948" y="8112164"/>
            <a:ext cx="295611" cy="295611"/>
          </a:xfrm>
          <a:custGeom>
            <a:avLst/>
            <a:gdLst/>
            <a:ahLst/>
            <a:cxnLst/>
            <a:rect r="r" b="b" t="t" l="l"/>
            <a:pathLst>
              <a:path h="295611" w="295611">
                <a:moveTo>
                  <a:pt x="0" y="0"/>
                </a:moveTo>
                <a:lnTo>
                  <a:pt x="295611" y="0"/>
                </a:lnTo>
                <a:lnTo>
                  <a:pt x="295611" y="295611"/>
                </a:lnTo>
                <a:lnTo>
                  <a:pt x="0" y="2956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297948" y="8995795"/>
            <a:ext cx="295611" cy="295611"/>
          </a:xfrm>
          <a:custGeom>
            <a:avLst/>
            <a:gdLst/>
            <a:ahLst/>
            <a:cxnLst/>
            <a:rect r="r" b="b" t="t" l="l"/>
            <a:pathLst>
              <a:path h="295611" w="295611">
                <a:moveTo>
                  <a:pt x="0" y="0"/>
                </a:moveTo>
                <a:lnTo>
                  <a:pt x="295611" y="0"/>
                </a:lnTo>
                <a:lnTo>
                  <a:pt x="295611" y="295610"/>
                </a:lnTo>
                <a:lnTo>
                  <a:pt x="0" y="2956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297948" y="8532194"/>
            <a:ext cx="295611" cy="295611"/>
          </a:xfrm>
          <a:custGeom>
            <a:avLst/>
            <a:gdLst/>
            <a:ahLst/>
            <a:cxnLst/>
            <a:rect r="r" b="b" t="t" l="l"/>
            <a:pathLst>
              <a:path h="295611" w="295611">
                <a:moveTo>
                  <a:pt x="0" y="0"/>
                </a:moveTo>
                <a:lnTo>
                  <a:pt x="295611" y="0"/>
                </a:lnTo>
                <a:lnTo>
                  <a:pt x="295611" y="295611"/>
                </a:lnTo>
                <a:lnTo>
                  <a:pt x="0" y="2956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297948" y="9434857"/>
            <a:ext cx="295611" cy="295611"/>
          </a:xfrm>
          <a:custGeom>
            <a:avLst/>
            <a:gdLst/>
            <a:ahLst/>
            <a:cxnLst/>
            <a:rect r="r" b="b" t="t" l="l"/>
            <a:pathLst>
              <a:path h="295611" w="295611">
                <a:moveTo>
                  <a:pt x="0" y="0"/>
                </a:moveTo>
                <a:lnTo>
                  <a:pt x="295611" y="0"/>
                </a:lnTo>
                <a:lnTo>
                  <a:pt x="295611" y="295610"/>
                </a:lnTo>
                <a:lnTo>
                  <a:pt x="0" y="2956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904761" y="6876584"/>
            <a:ext cx="3466220" cy="1110453"/>
          </a:xfrm>
          <a:custGeom>
            <a:avLst/>
            <a:gdLst/>
            <a:ahLst/>
            <a:cxnLst/>
            <a:rect r="r" b="b" t="t" l="l"/>
            <a:pathLst>
              <a:path h="1110453" w="3466220">
                <a:moveTo>
                  <a:pt x="0" y="0"/>
                </a:moveTo>
                <a:lnTo>
                  <a:pt x="3466220" y="0"/>
                </a:lnTo>
                <a:lnTo>
                  <a:pt x="3466220" y="1110453"/>
                </a:lnTo>
                <a:lnTo>
                  <a:pt x="0" y="11104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-8910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189931" y="6698243"/>
            <a:ext cx="1844350" cy="1652999"/>
          </a:xfrm>
          <a:custGeom>
            <a:avLst/>
            <a:gdLst/>
            <a:ahLst/>
            <a:cxnLst/>
            <a:rect r="r" b="b" t="t" l="l"/>
            <a:pathLst>
              <a:path h="1652999" w="1844350">
                <a:moveTo>
                  <a:pt x="0" y="0"/>
                </a:moveTo>
                <a:lnTo>
                  <a:pt x="1844350" y="0"/>
                </a:lnTo>
                <a:lnTo>
                  <a:pt x="1844350" y="1652998"/>
                </a:lnTo>
                <a:lnTo>
                  <a:pt x="0" y="16529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39446" y="-15112"/>
            <a:ext cx="18327446" cy="3310083"/>
          </a:xfrm>
          <a:custGeom>
            <a:avLst/>
            <a:gdLst/>
            <a:ahLst/>
            <a:cxnLst/>
            <a:rect r="r" b="b" t="t" l="l"/>
            <a:pathLst>
              <a:path h="3310083" w="18327446">
                <a:moveTo>
                  <a:pt x="0" y="0"/>
                </a:moveTo>
                <a:lnTo>
                  <a:pt x="18327446" y="0"/>
                </a:lnTo>
                <a:lnTo>
                  <a:pt x="18327446" y="3310082"/>
                </a:lnTo>
                <a:lnTo>
                  <a:pt x="0" y="3310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957" r="0" b="-8779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676695" y="380642"/>
            <a:ext cx="2214157" cy="2390453"/>
          </a:xfrm>
          <a:custGeom>
            <a:avLst/>
            <a:gdLst/>
            <a:ahLst/>
            <a:cxnLst/>
            <a:rect r="r" b="b" t="t" l="l"/>
            <a:pathLst>
              <a:path h="2390453" w="2214157">
                <a:moveTo>
                  <a:pt x="0" y="0"/>
                </a:moveTo>
                <a:lnTo>
                  <a:pt x="2214157" y="0"/>
                </a:lnTo>
                <a:lnTo>
                  <a:pt x="2214157" y="2390453"/>
                </a:lnTo>
                <a:lnTo>
                  <a:pt x="0" y="2390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930036" y="534303"/>
            <a:ext cx="1707476" cy="1751483"/>
          </a:xfrm>
          <a:custGeom>
            <a:avLst/>
            <a:gdLst/>
            <a:ahLst/>
            <a:cxnLst/>
            <a:rect r="r" b="b" t="t" l="l"/>
            <a:pathLst>
              <a:path h="1751483" w="1707476">
                <a:moveTo>
                  <a:pt x="0" y="0"/>
                </a:moveTo>
                <a:lnTo>
                  <a:pt x="1707475" y="0"/>
                </a:lnTo>
                <a:lnTo>
                  <a:pt x="1707475" y="1751483"/>
                </a:lnTo>
                <a:lnTo>
                  <a:pt x="0" y="175148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3684981" y="8102506"/>
            <a:ext cx="3098792" cy="328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027" spc="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+1 804 323 4905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684981" y="8522536"/>
            <a:ext cx="3895874" cy="328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027" spc="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ARACscience.com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684981" y="8986136"/>
            <a:ext cx="4143038" cy="328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027" spc="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contact@ARACscience.com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684981" y="9425198"/>
            <a:ext cx="3895874" cy="328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027" spc="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poplme.co/ARAC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7256681" y="6164860"/>
            <a:ext cx="3774638" cy="2849852"/>
          </a:xfrm>
          <a:custGeom>
            <a:avLst/>
            <a:gdLst/>
            <a:ahLst/>
            <a:cxnLst/>
            <a:rect r="r" b="b" t="t" l="l"/>
            <a:pathLst>
              <a:path h="2849852" w="3774638">
                <a:moveTo>
                  <a:pt x="0" y="0"/>
                </a:moveTo>
                <a:lnTo>
                  <a:pt x="3774638" y="0"/>
                </a:lnTo>
                <a:lnTo>
                  <a:pt x="3774638" y="2849851"/>
                </a:lnTo>
                <a:lnTo>
                  <a:pt x="0" y="28498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28700" y="3917291"/>
            <a:ext cx="3082372" cy="3309930"/>
          </a:xfrm>
          <a:custGeom>
            <a:avLst/>
            <a:gdLst/>
            <a:ahLst/>
            <a:cxnLst/>
            <a:rect r="r" b="b" t="t" l="l"/>
            <a:pathLst>
              <a:path h="3309930" w="3082372">
                <a:moveTo>
                  <a:pt x="0" y="0"/>
                </a:moveTo>
                <a:lnTo>
                  <a:pt x="3082372" y="0"/>
                </a:lnTo>
                <a:lnTo>
                  <a:pt x="3082372" y="3309930"/>
                </a:lnTo>
                <a:lnTo>
                  <a:pt x="0" y="33099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60194" y="4586287"/>
            <a:ext cx="6767612" cy="100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b="true" sz="5999" spc="17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BACKUP SLIDES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528" r="-27511" b="-24003"/>
            </a:stretch>
          </a:blipFill>
        </p:spPr>
      </p:sp>
      <p:graphicFrame>
        <p:nvGraphicFramePr>
          <p:cNvPr name="Object 3" id="3"/>
          <p:cNvGraphicFramePr/>
          <p:nvPr/>
        </p:nvGraphicFramePr>
        <p:xfrm>
          <a:off x="7053730" y="2471691"/>
          <a:ext cx="10467975" cy="5436013"/>
        </p:xfrm>
        <a:graphic>
          <a:graphicData uri="http://schemas.openxmlformats.org/presentationml/2006/ole">
            <p:oleObj imgW="12560300" imgH="7531100" r:id="rId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Freeform 4" id="4"/>
          <p:cNvSpPr/>
          <p:nvPr/>
        </p:nvSpPr>
        <p:spPr>
          <a:xfrm flipH="false" flipV="false" rot="0">
            <a:off x="422003" y="2740125"/>
            <a:ext cx="6754570" cy="6608310"/>
          </a:xfrm>
          <a:custGeom>
            <a:avLst/>
            <a:gdLst/>
            <a:ahLst/>
            <a:cxnLst/>
            <a:rect r="r" b="b" t="t" l="l"/>
            <a:pathLst>
              <a:path h="6608310" w="6754570">
                <a:moveTo>
                  <a:pt x="0" y="0"/>
                </a:moveTo>
                <a:lnTo>
                  <a:pt x="6754571" y="0"/>
                </a:lnTo>
                <a:lnTo>
                  <a:pt x="6754571" y="6608310"/>
                </a:lnTo>
                <a:lnTo>
                  <a:pt x="0" y="66083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42607" y="415290"/>
            <a:ext cx="16503275" cy="1407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39"/>
              </a:lnSpc>
            </a:pPr>
            <a:r>
              <a:rPr lang="en-US" b="true" sz="5999" spc="17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 LEVEL RESULTS: </a:t>
            </a:r>
          </a:p>
          <a:p>
            <a:pPr algn="l">
              <a:lnSpc>
                <a:spcPts val="5339"/>
              </a:lnSpc>
            </a:pPr>
            <a:r>
              <a:rPr lang="en-US" b="true" sz="5999" spc="17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P30D CPD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528" r="-27511" b="-24003"/>
            </a:stretch>
          </a:blipFill>
        </p:spPr>
      </p:sp>
      <p:graphicFrame>
        <p:nvGraphicFramePr>
          <p:cNvPr name="Object 3" id="3"/>
          <p:cNvGraphicFramePr/>
          <p:nvPr/>
        </p:nvGraphicFramePr>
        <p:xfrm>
          <a:off x="7053730" y="2471691"/>
          <a:ext cx="10467975" cy="5436013"/>
        </p:xfrm>
        <a:graphic>
          <a:graphicData uri="http://schemas.openxmlformats.org/presentationml/2006/ole">
            <p:oleObj imgW="12560300" imgH="7531100" r:id="rId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Freeform 4" id="4"/>
          <p:cNvSpPr/>
          <p:nvPr/>
        </p:nvSpPr>
        <p:spPr>
          <a:xfrm flipH="false" flipV="false" rot="0">
            <a:off x="422003" y="2740125"/>
            <a:ext cx="6754570" cy="6608310"/>
          </a:xfrm>
          <a:custGeom>
            <a:avLst/>
            <a:gdLst/>
            <a:ahLst/>
            <a:cxnLst/>
            <a:rect r="r" b="b" t="t" l="l"/>
            <a:pathLst>
              <a:path h="6608310" w="6754570">
                <a:moveTo>
                  <a:pt x="0" y="0"/>
                </a:moveTo>
                <a:lnTo>
                  <a:pt x="6754571" y="0"/>
                </a:lnTo>
                <a:lnTo>
                  <a:pt x="6754571" y="6608310"/>
                </a:lnTo>
                <a:lnTo>
                  <a:pt x="0" y="66083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42607" y="415290"/>
            <a:ext cx="16503275" cy="1407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39"/>
              </a:lnSpc>
            </a:pPr>
            <a:r>
              <a:rPr lang="en-US" b="true" sz="5999" spc="17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 LEVEL RESULTS: </a:t>
            </a:r>
          </a:p>
          <a:p>
            <a:pPr algn="l">
              <a:lnSpc>
                <a:spcPts val="5339"/>
              </a:lnSpc>
            </a:pPr>
            <a:r>
              <a:rPr lang="en-US" b="true" sz="5999" spc="17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P30D CPD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528" r="-27511" b="-2400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2082" y="410827"/>
            <a:ext cx="15589877" cy="1532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85"/>
              </a:lnSpc>
            </a:pPr>
            <a:r>
              <a:rPr lang="en-US" b="true" sz="6500" spc="195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INDIVIDUAL-LEVEL RESULTS: CIGARETTE DEPENDENCE</a:t>
            </a:r>
          </a:p>
        </p:txBody>
      </p:sp>
      <p:graphicFrame>
        <p:nvGraphicFramePr>
          <p:cNvPr name="Object 4" id="4"/>
          <p:cNvGraphicFramePr/>
          <p:nvPr/>
        </p:nvGraphicFramePr>
        <p:xfrm>
          <a:off x="7039241" y="2351058"/>
          <a:ext cx="10467975" cy="5436013"/>
        </p:xfrm>
        <a:graphic>
          <a:graphicData uri="http://schemas.openxmlformats.org/presentationml/2006/ole">
            <p:oleObj imgW="12560300" imgH="7531100" r:id="rId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Freeform 5" id="5"/>
          <p:cNvSpPr/>
          <p:nvPr/>
        </p:nvSpPr>
        <p:spPr>
          <a:xfrm flipH="false" flipV="false" rot="0">
            <a:off x="167257" y="3145015"/>
            <a:ext cx="6764213" cy="5557265"/>
          </a:xfrm>
          <a:custGeom>
            <a:avLst/>
            <a:gdLst/>
            <a:ahLst/>
            <a:cxnLst/>
            <a:rect r="r" b="b" t="t" l="l"/>
            <a:pathLst>
              <a:path h="5557265" w="6764213">
                <a:moveTo>
                  <a:pt x="0" y="0"/>
                </a:moveTo>
                <a:lnTo>
                  <a:pt x="6764213" y="0"/>
                </a:lnTo>
                <a:lnTo>
                  <a:pt x="6764213" y="5557265"/>
                </a:lnTo>
                <a:lnTo>
                  <a:pt x="0" y="55572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528" r="-27511" b="-2400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3655" y="410827"/>
            <a:ext cx="16362187" cy="1532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85"/>
              </a:lnSpc>
            </a:pPr>
            <a:r>
              <a:rPr lang="en-US" b="true" sz="6500" spc="195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INDIVIDUAL-LEVEL RESULTS: CIGARETTE DEPENDENCE</a:t>
            </a:r>
          </a:p>
        </p:txBody>
      </p:sp>
      <p:graphicFrame>
        <p:nvGraphicFramePr>
          <p:cNvPr name="Object 4" id="4"/>
          <p:cNvGraphicFramePr/>
          <p:nvPr/>
        </p:nvGraphicFramePr>
        <p:xfrm>
          <a:off x="6931470" y="2351058"/>
          <a:ext cx="10467975" cy="5436013"/>
        </p:xfrm>
        <a:graphic>
          <a:graphicData uri="http://schemas.openxmlformats.org/presentationml/2006/ole">
            <p:oleObj imgW="12560300" imgH="7531100" r:id="rId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Freeform 5" id="5"/>
          <p:cNvSpPr/>
          <p:nvPr/>
        </p:nvSpPr>
        <p:spPr>
          <a:xfrm flipH="false" flipV="false" rot="0">
            <a:off x="167257" y="3145015"/>
            <a:ext cx="6764213" cy="5557265"/>
          </a:xfrm>
          <a:custGeom>
            <a:avLst/>
            <a:gdLst/>
            <a:ahLst/>
            <a:cxnLst/>
            <a:rect r="r" b="b" t="t" l="l"/>
            <a:pathLst>
              <a:path h="5557265" w="6764213">
                <a:moveTo>
                  <a:pt x="0" y="0"/>
                </a:moveTo>
                <a:lnTo>
                  <a:pt x="6764213" y="0"/>
                </a:lnTo>
                <a:lnTo>
                  <a:pt x="6764213" y="5557265"/>
                </a:lnTo>
                <a:lnTo>
                  <a:pt x="0" y="55572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528" r="-27511" b="-24003"/>
            </a:stretch>
          </a:blipFill>
        </p:spPr>
      </p:sp>
      <p:graphicFrame>
        <p:nvGraphicFramePr>
          <p:cNvPr name="Object 3" id="3"/>
          <p:cNvGraphicFramePr/>
          <p:nvPr/>
        </p:nvGraphicFramePr>
        <p:xfrm>
          <a:off x="7053730" y="2351058"/>
          <a:ext cx="10467975" cy="5436013"/>
        </p:xfrm>
        <a:graphic>
          <a:graphicData uri="http://schemas.openxmlformats.org/presentationml/2006/ole">
            <p:oleObj imgW="12560300" imgH="7531100" r:id="rId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Freeform 4" id="4"/>
          <p:cNvSpPr/>
          <p:nvPr/>
        </p:nvSpPr>
        <p:spPr>
          <a:xfrm flipH="false" flipV="false" rot="0">
            <a:off x="167257" y="3145015"/>
            <a:ext cx="6764213" cy="5557265"/>
          </a:xfrm>
          <a:custGeom>
            <a:avLst/>
            <a:gdLst/>
            <a:ahLst/>
            <a:cxnLst/>
            <a:rect r="r" b="b" t="t" l="l"/>
            <a:pathLst>
              <a:path h="5557265" w="6764213">
                <a:moveTo>
                  <a:pt x="0" y="0"/>
                </a:moveTo>
                <a:lnTo>
                  <a:pt x="6764213" y="0"/>
                </a:lnTo>
                <a:lnTo>
                  <a:pt x="6764213" y="5557265"/>
                </a:lnTo>
                <a:lnTo>
                  <a:pt x="0" y="55572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63675" y="412432"/>
            <a:ext cx="15786333" cy="1532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85"/>
              </a:lnSpc>
            </a:pPr>
            <a:r>
              <a:rPr lang="en-US" b="true" sz="6500" spc="195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INDIVIDUAL-LEVEL RESULTS: </a:t>
            </a:r>
          </a:p>
          <a:p>
            <a:pPr algn="l">
              <a:lnSpc>
                <a:spcPts val="5785"/>
              </a:lnSpc>
            </a:pPr>
            <a:r>
              <a:rPr lang="en-US" b="true" sz="6500" spc="195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ECO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528" r="-27511" b="-2400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3675" y="2322541"/>
            <a:ext cx="12677070" cy="7617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5"/>
              </a:lnSpc>
            </a:pPr>
            <a:r>
              <a:rPr lang="en-US" sz="3053" spc="-33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Background</a:t>
            </a:r>
          </a:p>
          <a:p>
            <a:pPr algn="l" marL="659168" indent="-329584" lvl="1">
              <a:lnSpc>
                <a:spcPts val="3755"/>
              </a:lnSpc>
              <a:buFont typeface="Arial"/>
              <a:buChar char="•"/>
            </a:pP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Response to unprecedented 2</a:t>
            </a: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nd</a:t>
            </a: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deficiency letter</a:t>
            </a:r>
          </a:p>
          <a:p>
            <a:pPr algn="l" marL="659168" indent="-329584" lvl="1">
              <a:lnSpc>
                <a:spcPts val="3755"/>
              </a:lnSpc>
              <a:buFont typeface="Arial"/>
              <a:buChar char="•"/>
            </a:pP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Complex clinical-behavioral study conducted within X months</a:t>
            </a:r>
          </a:p>
          <a:p>
            <a:pPr algn="l">
              <a:lnSpc>
                <a:spcPts val="3755"/>
              </a:lnSpc>
            </a:pPr>
          </a:p>
          <a:p>
            <a:pPr algn="l">
              <a:lnSpc>
                <a:spcPts val="3755"/>
              </a:lnSpc>
            </a:pPr>
            <a:r>
              <a:rPr lang="en-US" sz="3053" spc="-33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Purpose</a:t>
            </a:r>
          </a:p>
          <a:p>
            <a:pPr algn="l" marL="659168" indent="-329584" lvl="1">
              <a:lnSpc>
                <a:spcPts val="3755"/>
              </a:lnSpc>
              <a:buFont typeface="Arial"/>
              <a:buChar char="•"/>
            </a:pP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provide the FDA with longitudinal experimental data assessing whether Glas age-gated devices and e-liquid products are APPH, by successfully switching adult smokers or reducing CPD by &gt; 50% </a:t>
            </a:r>
          </a:p>
          <a:p>
            <a:pPr algn="l">
              <a:lnSpc>
                <a:spcPts val="3755"/>
              </a:lnSpc>
            </a:pPr>
          </a:p>
          <a:p>
            <a:pPr algn="l">
              <a:lnSpc>
                <a:spcPts val="3755"/>
              </a:lnSpc>
            </a:pPr>
            <a:r>
              <a:rPr lang="en-US" sz="3053" spc="-33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</a:t>
            </a:r>
            <a:r>
              <a:rPr lang="en-US" sz="3053" spc="-33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ective</a:t>
            </a:r>
          </a:p>
          <a:p>
            <a:pPr algn="l" marL="659168" indent="-329584" lvl="1">
              <a:lnSpc>
                <a:spcPts val="3755"/>
              </a:lnSpc>
              <a:buFont typeface="Arial"/>
              <a:buChar char="•"/>
            </a:pP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assess the APPH Benefit of Flavored Glas pods, Menthol-Flavored Glas pods, Tobacco-Flavored Glas pods in relation to an authorized comparator product</a:t>
            </a:r>
          </a:p>
          <a:p>
            <a:pPr algn="l" marL="1318335" indent="-439445" lvl="2">
              <a:lnSpc>
                <a:spcPts val="3755"/>
              </a:lnSpc>
              <a:buFont typeface="Arial"/>
              <a:buChar char="⚬"/>
            </a:pP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APPH Benefit assessed by cessation and CPD reduction of 50% or greater using P30D CPD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177368" y="3811490"/>
            <a:ext cx="3719615" cy="4649519"/>
          </a:xfrm>
          <a:custGeom>
            <a:avLst/>
            <a:gdLst/>
            <a:ahLst/>
            <a:cxnLst/>
            <a:rect r="r" b="b" t="t" l="l"/>
            <a:pathLst>
              <a:path h="4649519" w="3719615">
                <a:moveTo>
                  <a:pt x="0" y="0"/>
                </a:moveTo>
                <a:lnTo>
                  <a:pt x="3719616" y="0"/>
                </a:lnTo>
                <a:lnTo>
                  <a:pt x="3719616" y="4649519"/>
                </a:lnTo>
                <a:lnTo>
                  <a:pt x="0" y="46495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63675" y="412432"/>
            <a:ext cx="16077166" cy="1532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85"/>
              </a:lnSpc>
            </a:pPr>
            <a:r>
              <a:rPr lang="en-US" b="true" sz="6500" spc="195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STUDY BACKGROUND, PURPOSE,</a:t>
            </a:r>
          </a:p>
          <a:p>
            <a:pPr algn="l">
              <a:lnSpc>
                <a:spcPts val="5785"/>
              </a:lnSpc>
            </a:pPr>
            <a:r>
              <a:rPr lang="en-US" b="true" sz="6500" spc="195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&amp; OBJECTIVE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528" r="-27511" b="-24003"/>
            </a:stretch>
          </a:blipFill>
        </p:spPr>
      </p:sp>
      <p:graphicFrame>
        <p:nvGraphicFramePr>
          <p:cNvPr name="Object 3" id="3"/>
          <p:cNvGraphicFramePr/>
          <p:nvPr/>
        </p:nvGraphicFramePr>
        <p:xfrm>
          <a:off x="6931470" y="2351058"/>
          <a:ext cx="10467975" cy="5436013"/>
        </p:xfrm>
        <a:graphic>
          <a:graphicData uri="http://schemas.openxmlformats.org/presentationml/2006/ole">
            <p:oleObj imgW="12560300" imgH="7531100" r:id="rId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Freeform 4" id="4"/>
          <p:cNvSpPr/>
          <p:nvPr/>
        </p:nvSpPr>
        <p:spPr>
          <a:xfrm flipH="false" flipV="false" rot="0">
            <a:off x="167257" y="3145015"/>
            <a:ext cx="6764213" cy="5557265"/>
          </a:xfrm>
          <a:custGeom>
            <a:avLst/>
            <a:gdLst/>
            <a:ahLst/>
            <a:cxnLst/>
            <a:rect r="r" b="b" t="t" l="l"/>
            <a:pathLst>
              <a:path h="5557265" w="6764213">
                <a:moveTo>
                  <a:pt x="0" y="0"/>
                </a:moveTo>
                <a:lnTo>
                  <a:pt x="6764213" y="0"/>
                </a:lnTo>
                <a:lnTo>
                  <a:pt x="6764213" y="5557265"/>
                </a:lnTo>
                <a:lnTo>
                  <a:pt x="0" y="55572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63675" y="412432"/>
            <a:ext cx="15786333" cy="1532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85"/>
              </a:lnSpc>
            </a:pPr>
            <a:r>
              <a:rPr lang="en-US" b="true" sz="6500" spc="195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INDIVIDUAL-LEVEL RESULTS: </a:t>
            </a:r>
          </a:p>
          <a:p>
            <a:pPr algn="l">
              <a:lnSpc>
                <a:spcPts val="5785"/>
              </a:lnSpc>
            </a:pPr>
            <a:r>
              <a:rPr lang="en-US" b="true" sz="6500" spc="195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ECO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528" r="-27511" b="-2400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3675" y="2773017"/>
            <a:ext cx="13531868" cy="5712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5"/>
              </a:lnSpc>
            </a:pPr>
            <a:r>
              <a:rPr lang="en-US" sz="3053" spc="-33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Secondary Objectives</a:t>
            </a:r>
          </a:p>
          <a:p>
            <a:pPr algn="l" marL="659168" indent="-329584" lvl="1">
              <a:lnSpc>
                <a:spcPts val="3755"/>
              </a:lnSpc>
              <a:buFont typeface="Arial"/>
              <a:buChar char="•"/>
            </a:pP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Quantity of quitters (i.e., cessation) versus non-quitters (i.e., no cessation) from baseline to each follow-up survey   </a:t>
            </a:r>
          </a:p>
          <a:p>
            <a:pPr algn="l" marL="659168" indent="-329584" lvl="1">
              <a:lnSpc>
                <a:spcPts val="3755"/>
              </a:lnSpc>
              <a:buFont typeface="Arial"/>
              <a:buChar char="•"/>
            </a:pP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Quantity of reducers (50% to 99% reduction) versus non-reducers (less than 50% r</a:t>
            </a: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eduction) at each timepoint  </a:t>
            </a:r>
          </a:p>
          <a:p>
            <a:pPr algn="l" marL="659168" indent="-329584" lvl="1">
              <a:lnSpc>
                <a:spcPts val="3755"/>
              </a:lnSpc>
              <a:buFont typeface="Arial"/>
              <a:buChar char="•"/>
            </a:pP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Exhaled Carbon Monoxide Levels </a:t>
            </a:r>
          </a:p>
          <a:p>
            <a:pPr algn="l" marL="659168" indent="-329584" lvl="1">
              <a:lnSpc>
                <a:spcPts val="3755"/>
              </a:lnSpc>
              <a:buFont typeface="Arial"/>
              <a:buChar char="•"/>
            </a:pP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Average P30CPD over time  </a:t>
            </a:r>
          </a:p>
          <a:p>
            <a:pPr algn="l" marL="659168" indent="-329584" lvl="1">
              <a:lnSpc>
                <a:spcPts val="3755"/>
              </a:lnSpc>
              <a:buFont typeface="Arial"/>
              <a:buChar char="•"/>
            </a:pP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Cigarette and Study Product Dependence </a:t>
            </a:r>
          </a:p>
          <a:p>
            <a:pPr algn="l" marL="659168" indent="-329584" lvl="1">
              <a:lnSpc>
                <a:spcPts val="3755"/>
              </a:lnSpc>
              <a:buFont typeface="Arial"/>
              <a:buChar char="•"/>
            </a:pP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Intention to treat analyses of the primary objectives  </a:t>
            </a:r>
          </a:p>
          <a:p>
            <a:pPr algn="l" marL="659168" indent="-329584" lvl="1">
              <a:lnSpc>
                <a:spcPts val="3755"/>
              </a:lnSpc>
              <a:buFont typeface="Arial"/>
              <a:buChar char="•"/>
            </a:pP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Baseline cigarette preference effects on Primary Objective #1 </a:t>
            </a:r>
          </a:p>
          <a:p>
            <a:pPr algn="l" marL="659168" indent="-329584" lvl="1">
              <a:lnSpc>
                <a:spcPts val="3755"/>
              </a:lnSpc>
              <a:buFont typeface="Arial"/>
              <a:buChar char="•"/>
            </a:pP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Flavors most often used among those who demonstrated a benefit </a:t>
            </a:r>
          </a:p>
          <a:p>
            <a:pPr algn="l">
              <a:lnSpc>
                <a:spcPts val="3755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337251" y="5358128"/>
            <a:ext cx="3350078" cy="4236671"/>
          </a:xfrm>
          <a:custGeom>
            <a:avLst/>
            <a:gdLst/>
            <a:ahLst/>
            <a:cxnLst/>
            <a:rect r="r" b="b" t="t" l="l"/>
            <a:pathLst>
              <a:path h="4236671" w="3350078">
                <a:moveTo>
                  <a:pt x="0" y="0"/>
                </a:moveTo>
                <a:lnTo>
                  <a:pt x="3350078" y="0"/>
                </a:lnTo>
                <a:lnTo>
                  <a:pt x="3350078" y="4236670"/>
                </a:lnTo>
                <a:lnTo>
                  <a:pt x="0" y="42366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521" t="-24903" r="-1684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63675" y="746315"/>
            <a:ext cx="12300926" cy="883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08"/>
              </a:lnSpc>
            </a:pPr>
            <a:r>
              <a:rPr lang="en-US" b="true" sz="7200" spc="215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OTHER OBJECTIVES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8690" y="2782247"/>
            <a:ext cx="8046777" cy="6243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9168" indent="-329584" lvl="1">
              <a:lnSpc>
                <a:spcPts val="4976"/>
              </a:lnSpc>
              <a:buFont typeface="Arial"/>
              <a:buChar char="•"/>
            </a:pP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3-month Longitudinal Randomized Experimental Switching Study</a:t>
            </a:r>
          </a:p>
          <a:p>
            <a:pPr algn="l" marL="659168" indent="-329584" lvl="1">
              <a:lnSpc>
                <a:spcPts val="4976"/>
              </a:lnSpc>
              <a:buFont typeface="Arial"/>
              <a:buChar char="•"/>
            </a:pP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Participants:</a:t>
            </a:r>
          </a:p>
          <a:p>
            <a:pPr algn="l" marL="1318335" indent="-439445" lvl="2">
              <a:lnSpc>
                <a:spcPts val="4976"/>
              </a:lnSpc>
              <a:buFont typeface="Arial"/>
              <a:buChar char="⚬"/>
            </a:pP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22+ who smoked ten or more combustible cigarettes a day </a:t>
            </a:r>
          </a:p>
          <a:p>
            <a:pPr algn="l" marL="1318335" indent="-439445" lvl="2">
              <a:lnSpc>
                <a:spcPts val="4976"/>
              </a:lnSpc>
              <a:buFont typeface="Arial"/>
              <a:buChar char="⚬"/>
            </a:pP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not currently use ENDS products </a:t>
            </a:r>
          </a:p>
          <a:p>
            <a:pPr algn="l" marL="1318335" indent="-439445" lvl="2">
              <a:lnSpc>
                <a:spcPts val="4976"/>
              </a:lnSpc>
              <a:buFont typeface="Arial"/>
              <a:buChar char="⚬"/>
            </a:pP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open to or interested in trying and/or using ENDS products</a:t>
            </a:r>
          </a:p>
          <a:p>
            <a:pPr algn="l" marL="659168" indent="-329584" lvl="1">
              <a:lnSpc>
                <a:spcPts val="4976"/>
              </a:lnSpc>
              <a:buFont typeface="Arial"/>
              <a:buChar char="•"/>
            </a:pPr>
            <a:r>
              <a:rPr lang="en-US" sz="3053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Standard inclusion &amp; exclusion criteria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528" r="-27511" b="-2400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054222" y="3183271"/>
            <a:ext cx="9620758" cy="3920459"/>
          </a:xfrm>
          <a:custGeom>
            <a:avLst/>
            <a:gdLst/>
            <a:ahLst/>
            <a:cxnLst/>
            <a:rect r="r" b="b" t="t" l="l"/>
            <a:pathLst>
              <a:path h="3920459" w="9620758">
                <a:moveTo>
                  <a:pt x="0" y="0"/>
                </a:moveTo>
                <a:lnTo>
                  <a:pt x="9620758" y="0"/>
                </a:lnTo>
                <a:lnTo>
                  <a:pt x="9620758" y="3920458"/>
                </a:lnTo>
                <a:lnTo>
                  <a:pt x="0" y="3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63675" y="746315"/>
            <a:ext cx="12300926" cy="883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08"/>
              </a:lnSpc>
            </a:pPr>
            <a:r>
              <a:rPr lang="en-US" b="true" sz="7200" spc="215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STUDY DESIGN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528" r="-27511" b="-2400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98611" y="2998924"/>
            <a:ext cx="16290779" cy="5885044"/>
          </a:xfrm>
          <a:custGeom>
            <a:avLst/>
            <a:gdLst/>
            <a:ahLst/>
            <a:cxnLst/>
            <a:rect r="r" b="b" t="t" l="l"/>
            <a:pathLst>
              <a:path h="5885044" w="16290779">
                <a:moveTo>
                  <a:pt x="0" y="0"/>
                </a:moveTo>
                <a:lnTo>
                  <a:pt x="16290778" y="0"/>
                </a:lnTo>
                <a:lnTo>
                  <a:pt x="16290778" y="5885044"/>
                </a:lnTo>
                <a:lnTo>
                  <a:pt x="0" y="588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63675" y="746315"/>
            <a:ext cx="12300926" cy="883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08"/>
              </a:lnSpc>
            </a:pPr>
            <a:r>
              <a:rPr lang="en-US" b="true" sz="7200" spc="215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METHODS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528" r="-27511" b="-2400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25423" y="89229"/>
            <a:ext cx="9662577" cy="10108543"/>
          </a:xfrm>
          <a:custGeom>
            <a:avLst/>
            <a:gdLst/>
            <a:ahLst/>
            <a:cxnLst/>
            <a:rect r="r" b="b" t="t" l="l"/>
            <a:pathLst>
              <a:path h="10108543" w="9662577">
                <a:moveTo>
                  <a:pt x="0" y="0"/>
                </a:moveTo>
                <a:lnTo>
                  <a:pt x="9662577" y="0"/>
                </a:lnTo>
                <a:lnTo>
                  <a:pt x="9662577" y="10108542"/>
                </a:lnTo>
                <a:lnTo>
                  <a:pt x="0" y="101085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39267" y="2421357"/>
            <a:ext cx="7178400" cy="8041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2"/>
              </a:lnSpc>
            </a:pPr>
            <a:r>
              <a:rPr lang="en-US" sz="253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Primary outcome variable:</a:t>
            </a:r>
            <a:r>
              <a:rPr lang="en-US" sz="25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Cigarettes Per Day (CPD) for Past 30 days</a:t>
            </a:r>
          </a:p>
          <a:p>
            <a:pPr algn="l">
              <a:lnSpc>
                <a:spcPts val="3542"/>
              </a:lnSpc>
            </a:pPr>
          </a:p>
          <a:p>
            <a:pPr algn="l">
              <a:lnSpc>
                <a:spcPts val="3542"/>
              </a:lnSpc>
            </a:pPr>
            <a:r>
              <a:rPr lang="en-US" sz="25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CPD was categorized at each month into      1 of 5 outcomes:  </a:t>
            </a:r>
          </a:p>
          <a:p>
            <a:pPr algn="l" marL="546362" indent="-273181" lvl="1">
              <a:lnSpc>
                <a:spcPts val="3542"/>
              </a:lnSpc>
              <a:spcBef>
                <a:spcPct val="0"/>
              </a:spcBef>
              <a:buAutoNum type="arabicPeriod" startAt="1"/>
            </a:pPr>
            <a:r>
              <a:rPr lang="en-US" sz="25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Cess</a:t>
            </a:r>
            <a:r>
              <a:rPr lang="en-US" sz="25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ation (CPD = 0 at month x); primary outcome #1 </a:t>
            </a:r>
          </a:p>
          <a:p>
            <a:pPr algn="l" marL="546362" indent="-273181" lvl="1">
              <a:lnSpc>
                <a:spcPts val="3542"/>
              </a:lnSpc>
              <a:spcBef>
                <a:spcPct val="0"/>
              </a:spcBef>
              <a:buAutoNum type="arabicPeriod" startAt="1"/>
            </a:pPr>
            <a:r>
              <a:rPr lang="en-US" sz="25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Reduction by 50% or greater (CPD reduction of 50% or higher at month x compared to baseline); primary outcome #2 </a:t>
            </a:r>
          </a:p>
          <a:p>
            <a:pPr algn="l" marL="546362" indent="-273181" lvl="1">
              <a:lnSpc>
                <a:spcPts val="3542"/>
              </a:lnSpc>
              <a:spcBef>
                <a:spcPct val="0"/>
              </a:spcBef>
              <a:buAutoNum type="arabicPeriod" startAt="1"/>
            </a:pPr>
            <a:r>
              <a:rPr lang="en-US" sz="25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1-49% reduction (CPD reduction of 1 to 49% at month x compared to baseline). </a:t>
            </a:r>
          </a:p>
          <a:p>
            <a:pPr algn="l" marL="546362" indent="-273181" lvl="1">
              <a:lnSpc>
                <a:spcPts val="3542"/>
              </a:lnSpc>
              <a:spcBef>
                <a:spcPct val="0"/>
              </a:spcBef>
              <a:buAutoNum type="arabicPeriod" startAt="1"/>
            </a:pPr>
            <a:r>
              <a:rPr lang="en-US" sz="25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change (CPD reduction = 0% at month x compared to baseline) </a:t>
            </a:r>
          </a:p>
          <a:p>
            <a:pPr algn="l" marL="546362" indent="-273181" lvl="1">
              <a:lnSpc>
                <a:spcPts val="3542"/>
              </a:lnSpc>
              <a:spcBef>
                <a:spcPct val="0"/>
              </a:spcBef>
              <a:buAutoNum type="arabicPeriod" startAt="1"/>
            </a:pPr>
            <a:r>
              <a:rPr lang="en-US" sz="25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Increased CPD (CPD reduction less than 0% at month x compared to baseline).  </a:t>
            </a:r>
          </a:p>
          <a:p>
            <a:pPr algn="l">
              <a:lnSpc>
                <a:spcPts val="3542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83655" y="429838"/>
            <a:ext cx="10864437" cy="1359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09"/>
              </a:lnSpc>
            </a:pPr>
            <a:r>
              <a:rPr lang="en-US" b="true" sz="5740" spc="172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DATA &amp; STATISTICAL CONSIDERATIONS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528" r="-27511" b="-2400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20075" y="221932"/>
            <a:ext cx="10567925" cy="10026319"/>
          </a:xfrm>
          <a:custGeom>
            <a:avLst/>
            <a:gdLst/>
            <a:ahLst/>
            <a:cxnLst/>
            <a:rect r="r" b="b" t="t" l="l"/>
            <a:pathLst>
              <a:path h="10026319" w="10567925">
                <a:moveTo>
                  <a:pt x="0" y="0"/>
                </a:moveTo>
                <a:lnTo>
                  <a:pt x="10567925" y="0"/>
                </a:lnTo>
                <a:lnTo>
                  <a:pt x="10567925" y="10026319"/>
                </a:lnTo>
                <a:lnTo>
                  <a:pt x="0" y="100263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39267" y="2421357"/>
            <a:ext cx="7178400" cy="8041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2"/>
              </a:lnSpc>
            </a:pPr>
            <a:r>
              <a:rPr lang="en-US" sz="253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Primary outcome variable:</a:t>
            </a:r>
            <a:r>
              <a:rPr lang="en-US" sz="25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Cigarettes Per Day (CPD) for Past 30 days</a:t>
            </a:r>
          </a:p>
          <a:p>
            <a:pPr algn="l">
              <a:lnSpc>
                <a:spcPts val="3542"/>
              </a:lnSpc>
            </a:pPr>
          </a:p>
          <a:p>
            <a:pPr algn="l">
              <a:lnSpc>
                <a:spcPts val="3542"/>
              </a:lnSpc>
            </a:pPr>
            <a:r>
              <a:rPr lang="en-US" sz="25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CPD was categorized at each month into one of 5 outcomes:  </a:t>
            </a:r>
          </a:p>
          <a:p>
            <a:pPr algn="l" marL="546362" indent="-273181" lvl="1">
              <a:lnSpc>
                <a:spcPts val="3542"/>
              </a:lnSpc>
              <a:spcBef>
                <a:spcPct val="0"/>
              </a:spcBef>
              <a:buAutoNum type="arabicPeriod" startAt="1"/>
            </a:pPr>
            <a:r>
              <a:rPr lang="en-US" sz="25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Cess</a:t>
            </a:r>
            <a:r>
              <a:rPr lang="en-US" sz="25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ation (CPD = 0 at month x); primary outcome #1 </a:t>
            </a:r>
          </a:p>
          <a:p>
            <a:pPr algn="l" marL="546362" indent="-273181" lvl="1">
              <a:lnSpc>
                <a:spcPts val="3542"/>
              </a:lnSpc>
              <a:spcBef>
                <a:spcPct val="0"/>
              </a:spcBef>
              <a:buAutoNum type="arabicPeriod" startAt="1"/>
            </a:pPr>
            <a:r>
              <a:rPr lang="en-US" sz="25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Reduction by 50% or greater (CPD reduction of 50% or higher at month x compared to baseline); primary outcome #2 </a:t>
            </a:r>
          </a:p>
          <a:p>
            <a:pPr algn="l" marL="546362" indent="-273181" lvl="1">
              <a:lnSpc>
                <a:spcPts val="3542"/>
              </a:lnSpc>
              <a:spcBef>
                <a:spcPct val="0"/>
              </a:spcBef>
              <a:buAutoNum type="arabicPeriod" startAt="1"/>
            </a:pPr>
            <a:r>
              <a:rPr lang="en-US" sz="25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1-49% reduction (CPD reduction of 1 to 49% at month x compared to baseline). </a:t>
            </a:r>
          </a:p>
          <a:p>
            <a:pPr algn="l" marL="546362" indent="-273181" lvl="1">
              <a:lnSpc>
                <a:spcPts val="3542"/>
              </a:lnSpc>
              <a:spcBef>
                <a:spcPct val="0"/>
              </a:spcBef>
              <a:buAutoNum type="arabicPeriod" startAt="1"/>
            </a:pPr>
            <a:r>
              <a:rPr lang="en-US" sz="25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change (CPD reduction = 0% at month x compared to baseline) </a:t>
            </a:r>
          </a:p>
          <a:p>
            <a:pPr algn="l" marL="546362" indent="-273181" lvl="1">
              <a:lnSpc>
                <a:spcPts val="3542"/>
              </a:lnSpc>
              <a:spcBef>
                <a:spcPct val="0"/>
              </a:spcBef>
              <a:buAutoNum type="arabicPeriod" startAt="1"/>
            </a:pPr>
            <a:r>
              <a:rPr lang="en-US" sz="25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Increased CPD (CPD reduction less than 0% at month x compared to baseline).  </a:t>
            </a:r>
          </a:p>
          <a:p>
            <a:pPr algn="l">
              <a:lnSpc>
                <a:spcPts val="3542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14652" y="606217"/>
            <a:ext cx="7505423" cy="110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b="true" sz="4800" spc="144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POPULATION SAMPLE CHARACTERISTICS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69552"/>
            <a:ext cx="18288000" cy="2812634"/>
          </a:xfrm>
          <a:custGeom>
            <a:avLst/>
            <a:gdLst/>
            <a:ahLst/>
            <a:cxnLst/>
            <a:rect r="r" b="b" t="t" l="l"/>
            <a:pathLst>
              <a:path h="2812634" w="18288000">
                <a:moveTo>
                  <a:pt x="0" y="0"/>
                </a:moveTo>
                <a:lnTo>
                  <a:pt x="18288000" y="0"/>
                </a:lnTo>
                <a:lnTo>
                  <a:pt x="18288000" y="2812634"/>
                </a:lnTo>
                <a:lnTo>
                  <a:pt x="0" y="28126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528" r="-27511" b="-2400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7345" y="377825"/>
            <a:ext cx="17392558" cy="136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50"/>
              </a:lnSpc>
            </a:pPr>
            <a:r>
              <a:rPr lang="en-US" b="true" sz="5000" spc="15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AGGREGATE POPULATION SAMPLE RESULTS: </a:t>
            </a:r>
          </a:p>
          <a:p>
            <a:pPr algn="l">
              <a:lnSpc>
                <a:spcPts val="5350"/>
              </a:lnSpc>
            </a:pPr>
            <a:r>
              <a:rPr lang="en-US" b="true" sz="5000" spc="15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P30D CPD AVERAGE DATA CONSIDERATIONS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63675" y="2367643"/>
            <a:ext cx="16695625" cy="6301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0470" indent="-300235" lvl="1">
              <a:lnSpc>
                <a:spcPts val="3893"/>
              </a:lnSpc>
              <a:buFont typeface="Arial"/>
              <a:buChar char="•"/>
            </a:pPr>
            <a:r>
              <a:rPr lang="en-US" sz="2781" spc="83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The assumption of normality was violated for all conditions at each time point based on visual inspection of the QQ plots, histogram, and evaluation of the Z-skewness scores (all Z-skew scores &gt; 3.5 SDs). As a result, non-parametric analyses were conducted. </a:t>
            </a:r>
          </a:p>
          <a:p>
            <a:pPr algn="l">
              <a:lnSpc>
                <a:spcPts val="3893"/>
              </a:lnSpc>
            </a:pPr>
          </a:p>
          <a:p>
            <a:pPr algn="l" marL="600470" indent="-300235" lvl="1">
              <a:lnSpc>
                <a:spcPts val="3893"/>
              </a:lnSpc>
              <a:buFont typeface="Arial"/>
              <a:buChar char="•"/>
            </a:pPr>
            <a:r>
              <a:rPr lang="en-US" sz="2781" spc="83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Four related samples Friedman’s two-way analysis of variance by ranks tests were conducted with a one test for each condition. </a:t>
            </a:r>
          </a:p>
          <a:p>
            <a:pPr algn="l">
              <a:lnSpc>
                <a:spcPts val="3893"/>
              </a:lnSpc>
            </a:pPr>
          </a:p>
          <a:p>
            <a:pPr algn="l" marL="600470" indent="-300235" lvl="1">
              <a:lnSpc>
                <a:spcPts val="3893"/>
              </a:lnSpc>
              <a:buFont typeface="Arial"/>
              <a:buChar char="•"/>
            </a:pPr>
            <a:r>
              <a:rPr lang="en-US" sz="2781" spc="83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A 4-time (baseline, month 1, month 2, and month 3) related samples Friedman’s two-way analysis of variance by ranks test was conducted to determine whether there was a difference in past 30 days CPD mean ranks over time for each of the four conditions (Flavored Glas pods, Menthol-Flavored Glas pods, Tobacco-Flavored Glas pods, and Tobacco-Flavored NJOY ACE pods conditions)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DAGwuMLqvWo</dc:identifier>
  <dcterms:modified xsi:type="dcterms:W3CDTF">2011-08-01T06:04:30Z</dcterms:modified>
  <cp:revision>1</cp:revision>
  <dc:title>TSRC_POPULATION LEVEL HEALTH BENEFIT</dc:title>
</cp:coreProperties>
</file>