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16" userDrawn="1">
          <p15:clr>
            <a:srgbClr val="A4A3A4"/>
          </p15:clr>
        </p15:guide>
        <p15:guide id="2" pos="138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97" autoAdjust="0"/>
    <p:restoredTop sz="95462" autoAdjust="0"/>
  </p:normalViewPr>
  <p:slideViewPr>
    <p:cSldViewPr snapToGrid="0" showGuides="1">
      <p:cViewPr>
        <p:scale>
          <a:sx n="52" d="100"/>
          <a:sy n="52" d="100"/>
        </p:scale>
        <p:origin x="-8440" y="144"/>
      </p:cViewPr>
      <p:guideLst>
        <p:guide orient="horz" pos="1041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AEROSOL TRANSFER EFFICIENCY OF ETHYL MALTOL IN COMMERCIAL ENDS</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Lise Fraissinet and Ed Carmines</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89</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3995278"/>
            <a:ext cx="12369181"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86935" y="11455229"/>
            <a:ext cx="12369181" cy="892552"/>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772787" y="12281193"/>
            <a:ext cx="12369181" cy="723275"/>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2000" dirty="0">
                <a:effectLst/>
                <a:latin typeface="Arial" panose="020B0604020202020204" pitchFamily="34" charset="0"/>
                <a:ea typeface="Times New Roman" panose="02020603050405020304" pitchFamily="18" charset="0"/>
              </a:rPr>
              <a:t>Method validation and </a:t>
            </a:r>
            <a:r>
              <a:rPr lang="en-US" sz="2000" dirty="0">
                <a:ea typeface="Times New Roman" panose="02020603050405020304" pitchFamily="18" charset="0"/>
              </a:rPr>
              <a:t>analytical</a:t>
            </a:r>
            <a:r>
              <a:rPr lang="en-US" sz="2000" dirty="0">
                <a:effectLst/>
                <a:latin typeface="Arial" panose="020B0604020202020204" pitchFamily="34" charset="0"/>
                <a:ea typeface="Times New Roman" panose="02020603050405020304" pitchFamily="18" charset="0"/>
              </a:rPr>
              <a:t> testing was conducted at </a:t>
            </a:r>
            <a:r>
              <a:rPr lang="en-US" sz="2000" dirty="0">
                <a:ea typeface="Times New Roman" panose="02020603050405020304" pitchFamily="18" charset="0"/>
              </a:rPr>
              <a:t>Spark Lab,</a:t>
            </a:r>
            <a:r>
              <a:rPr lang="en-US" sz="2000" strike="sngStrike" dirty="0">
                <a:ea typeface="Times New Roman" panose="02020603050405020304" pitchFamily="18" charset="0"/>
              </a:rPr>
              <a:t>,</a:t>
            </a:r>
            <a:r>
              <a:rPr lang="en-US" sz="2000" dirty="0">
                <a:ea typeface="Times New Roman" panose="02020603050405020304" pitchFamily="18" charset="0"/>
              </a:rPr>
              <a:t> Gdynia, Poland.</a:t>
            </a:r>
            <a:r>
              <a:rPr lang="en-US" sz="2000" dirty="0">
                <a:effectLst/>
                <a:latin typeface="Arial" panose="020B0604020202020204" pitchFamily="34" charset="0"/>
                <a:ea typeface="Times New Roman" panose="02020603050405020304" pitchFamily="18" charset="0"/>
              </a:rPr>
              <a:t> </a:t>
            </a:r>
            <a:endParaRPr lang="en-US" sz="20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3" name="TextBox 52">
            <a:extLst>
              <a:ext uri="{FF2B5EF4-FFF2-40B4-BE49-F238E27FC236}">
                <a16:creationId xmlns:a16="http://schemas.microsoft.com/office/drawing/2014/main" id="{55A619C9-A3C4-4C20-884B-3ED366F80CE5}"/>
              </a:ext>
            </a:extLst>
          </p:cNvPr>
          <p:cNvSpPr txBox="1"/>
          <p:nvPr/>
        </p:nvSpPr>
        <p:spPr>
          <a:xfrm>
            <a:off x="14327089" y="3995276"/>
            <a:ext cx="28791324" cy="892552"/>
          </a:xfrm>
          <a:prstGeom prst="rect">
            <a:avLst/>
          </a:prstGeom>
          <a:solidFill>
            <a:srgbClr val="1F86B3"/>
          </a:solidFill>
        </p:spPr>
        <p:txBody>
          <a:bodyPr wrap="square" lIns="205740" tIns="137160" rIns="137160" bIns="137160">
            <a:sp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4327089" y="26448302"/>
            <a:ext cx="28629874" cy="886054"/>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4327089" y="27554504"/>
            <a:ext cx="26927864" cy="3616375"/>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342900" indent="-342900" algn="just">
              <a:spcBef>
                <a:spcPts val="1200"/>
              </a:spcBef>
            </a:pP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Ethyl maltol has a sweet fruit-like odor and is a common flavor ingredient used in ENDS e-liquids used at high concentration.</a:t>
            </a:r>
          </a:p>
          <a:p>
            <a:pPr marL="342900" indent="-342900" algn="just">
              <a:spcBef>
                <a:spcPts val="1200"/>
              </a:spcBef>
            </a:pP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methods for the determination of ethyl maltol in e-liquid matrix and its transfer in aerosol was established.</a:t>
            </a:r>
          </a:p>
          <a:p>
            <a:pPr marL="342900" indent="-342900" algn="just">
              <a:spcBef>
                <a:spcPts val="1200"/>
              </a:spcBef>
            </a:pP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non-intense vaping regiment utilized was non-intense (CORESTA CRM81) and intense vaping regiment utilized.</a:t>
            </a:r>
            <a:endParaRPr lang="en-US" sz="2800" b="1" kern="100" dirty="0">
              <a:solidFill>
                <a:srgbClr val="000000"/>
              </a:solidFill>
              <a:ea typeface="Calibri" panose="020F0502020204030204" pitchFamily="34" charset="0"/>
              <a:cs typeface="Times New Roman" panose="02020603050405020304" pitchFamily="18" charset="0"/>
            </a:endParaRPr>
          </a:p>
          <a:p>
            <a:pPr marL="342900" indent="-342900" algn="just">
              <a:spcBef>
                <a:spcPts val="1200"/>
              </a:spcBef>
            </a:pPr>
            <a:r>
              <a:rPr lang="en-US" sz="2800" b="1" kern="100" dirty="0">
                <a:solidFill>
                  <a:srgbClr val="000000"/>
                </a:solidFill>
                <a:ea typeface="Calibri" panose="020F0502020204030204" pitchFamily="34" charset="0"/>
                <a:cs typeface="Times New Roman" panose="02020603050405020304" pitchFamily="18" charset="0"/>
              </a:rPr>
              <a:t>The aerosol transfer efficiency of ethyl maltol from e-liquid for tested Pod-ENDS </a:t>
            </a:r>
            <a:r>
              <a:rPr lang="en-US" sz="2800" b="1" kern="100" dirty="0">
                <a:ea typeface="Calibri" panose="020F0502020204030204" pitchFamily="34" charset="0"/>
                <a:cs typeface="Times New Roman" panose="02020603050405020304" pitchFamily="18" charset="0"/>
              </a:rPr>
              <a:t>was</a:t>
            </a:r>
            <a:r>
              <a:rPr lang="en-US" sz="2800" b="1" kern="100" dirty="0">
                <a:solidFill>
                  <a:srgbClr val="000000"/>
                </a:solidFill>
                <a:ea typeface="Calibri" panose="020F0502020204030204" pitchFamily="34" charset="0"/>
                <a:cs typeface="Times New Roman" panose="02020603050405020304" pitchFamily="18" charset="0"/>
              </a:rPr>
              <a:t> high (</a:t>
            </a: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non-intense vaping,</a:t>
            </a:r>
            <a:r>
              <a:rPr lang="en-US" sz="2800" b="1" kern="100" dirty="0">
                <a:solidFill>
                  <a:srgbClr val="000000"/>
                </a:solidFill>
                <a:ea typeface="Calibri" panose="020F0502020204030204" pitchFamily="34" charset="0"/>
                <a:cs typeface="Times New Roman" panose="02020603050405020304" pitchFamily="18" charset="0"/>
              </a:rPr>
              <a:t> ~</a:t>
            </a: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81-94% and </a:t>
            </a:r>
            <a:r>
              <a:rPr lang="en-US" sz="2800" b="1" kern="100" dirty="0">
                <a:solidFill>
                  <a:srgbClr val="000000"/>
                </a:solidFill>
                <a:ea typeface="Calibri" panose="020F0502020204030204" pitchFamily="34" charset="0"/>
                <a:cs typeface="Times New Roman" panose="02020603050405020304" pitchFamily="18" charset="0"/>
              </a:rPr>
              <a:t>intense vaping, ~76-92%).</a:t>
            </a:r>
          </a:p>
          <a:p>
            <a:pPr marL="342900" indent="-342900" algn="just">
              <a:spcBef>
                <a:spcPts val="1200"/>
              </a:spcBef>
            </a:pPr>
            <a:r>
              <a:rPr lang="en-US" sz="2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results indicate high ethyl maltol aerosol transfer efficiency from e-liquids in various commercially available ENDS and may impact the ENDS ELCR calculations. </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4903671"/>
            <a:ext cx="12369181" cy="5955476"/>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spcBef>
                <a:spcPts val="0"/>
              </a:spcBef>
              <a:spcAft>
                <a:spcPts val="0"/>
              </a:spcAft>
              <a:buNone/>
            </a:pPr>
            <a:r>
              <a:rPr lang="en-US" sz="2000" dirty="0">
                <a:effectLst/>
                <a:ea typeface="Times New Roman" panose="02020603050405020304" pitchFamily="18" charset="0"/>
                <a:cs typeface="Arial" panose="020B0604020202020204" pitchFamily="34" charset="0"/>
              </a:rPr>
              <a:t>Ethyl maltol has a sweet fruit-like odor and is a common flavor ingredient in ENDS e-liquids. The transfer of the ethyl maltol in aerosol is dependent on the device characteristics. The conservative approach to estimate potential exposure of the flavor chemicals to consumer from the aerosol is to assume 100% transfer from the e-liquid. The frequent and high use of ethyl maltol in e-liquid has the potential to drive a concern about the excess lifetime cancer risk (ELCR).</a:t>
            </a:r>
          </a:p>
          <a:p>
            <a:pPr marL="0" marR="0" algn="just">
              <a:spcBef>
                <a:spcPts val="0"/>
              </a:spcBef>
              <a:spcAft>
                <a:spcPts val="0"/>
              </a:spcAft>
              <a:buNone/>
            </a:pPr>
            <a:endParaRPr lang="en-US" sz="2000" dirty="0">
              <a:effectLst/>
              <a:ea typeface="Times New Roman" panose="02020603050405020304" pitchFamily="18" charset="0"/>
              <a:cs typeface="Arial" panose="020B0604020202020204" pitchFamily="34" charset="0"/>
            </a:endParaRPr>
          </a:p>
          <a:p>
            <a:pPr marL="0" marR="0" algn="just">
              <a:spcBef>
                <a:spcPts val="0"/>
              </a:spcBef>
              <a:spcAft>
                <a:spcPts val="0"/>
              </a:spcAft>
              <a:buNone/>
            </a:pPr>
            <a:r>
              <a:rPr lang="en-US" sz="2000" dirty="0">
                <a:effectLst/>
                <a:ea typeface="Times New Roman" panose="02020603050405020304" pitchFamily="18" charset="0"/>
                <a:cs typeface="Arial" panose="020B0604020202020204" pitchFamily="34" charset="0"/>
              </a:rPr>
              <a:t>Therefore, the level of ethyl maltol in e-liquids and its transfer efficiency to aerosol under non-intensive and intensive vaping regime was determined in commercially available tobacco flavored pod-based ENDS. The non-intense vaping regiment utilized was CORESTA CRM81 (puff volume 55 ml; puff duration 3sec; puff interval 30sec.) The intense vaping regiment utilized was, puff volume 110 ml; puff duration 5sec; puff interval 30sec. The methods for the determination of ethyl maltol in e-liquid matrix and its transfer in aerosol was established. Under non-intense vaping conditions, ethyl maltol in commercially pod-based ENDS products transferred at a rate of 85 to 93%. As a comparison, the ethyl maltol in NJOY Ace Classic Tobacco transferred at a rate of 81%. Under intense vaping conditions, ethyl maltol in commercially pod-based ENDS products transferred at a rate of 78 to 91%. As a comparison, the ethyl maltol in NJOY Ace Classic Tobacco transferred at a rate of 76%. The results indicate high ethyl maltol aerosol transfer efficiency from e-liquids in various commercially available ENDS and may impact the ENDS ELCR calculations. </a:t>
            </a: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5291048" y="5089580"/>
            <a:ext cx="11848342" cy="461665"/>
          </a:xfrm>
          <a:prstGeom prst="rect">
            <a:avLst/>
          </a:prstGeom>
          <a:solidFill>
            <a:srgbClr val="92D050"/>
          </a:solidFill>
        </p:spPr>
        <p:txBody>
          <a:bodyPr wrap="square" rtlCol="0">
            <a:spAutoFit/>
          </a:bodyPr>
          <a:lstStyle/>
          <a:p>
            <a:pPr algn="ctr"/>
            <a:r>
              <a:rPr lang="en-US" sz="2400" b="1" dirty="0"/>
              <a:t>E-LIQUID METHOD VALIDATION</a:t>
            </a:r>
            <a:endParaRPr lang="en-US" sz="2400" dirty="0"/>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2700111"/>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6475759" y="31749722"/>
            <a:ext cx="5295809" cy="369332"/>
          </a:xfrm>
          <a:prstGeom prst="rect">
            <a:avLst/>
          </a:prstGeom>
          <a:solidFill>
            <a:schemeClr val="bg1"/>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78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TSRC Conference 2025, Knoxville, TN, USA  </a:t>
            </a:r>
          </a:p>
        </p:txBody>
      </p:sp>
      <p:sp>
        <p:nvSpPr>
          <p:cNvPr id="11" name="TextBox 10">
            <a:extLst>
              <a:ext uri="{FF2B5EF4-FFF2-40B4-BE49-F238E27FC236}">
                <a16:creationId xmlns:a16="http://schemas.microsoft.com/office/drawing/2014/main" id="{55CB04F0-5AC1-1DAA-21E2-24FFAFCFCE98}"/>
              </a:ext>
            </a:extLst>
          </p:cNvPr>
          <p:cNvSpPr txBox="1"/>
          <p:nvPr/>
        </p:nvSpPr>
        <p:spPr>
          <a:xfrm>
            <a:off x="962780" y="14138701"/>
            <a:ext cx="13364309" cy="400110"/>
          </a:xfrm>
          <a:prstGeom prst="rect">
            <a:avLst/>
          </a:prstGeom>
          <a:noFill/>
        </p:spPr>
        <p:txBody>
          <a:bodyPr wrap="square">
            <a:spAutoFit/>
          </a:bodyPr>
          <a:lstStyle/>
          <a:p>
            <a:pPr marL="914400" marR="0" indent="-914400">
              <a:spcBef>
                <a:spcPts val="1200"/>
              </a:spcBef>
              <a:spcAft>
                <a:spcPts val="600"/>
              </a:spcAft>
              <a:tabLst>
                <a:tab pos="914400" algn="l"/>
              </a:tabLst>
            </a:pPr>
            <a:r>
              <a:rPr lang="en-US" sz="2000" b="1" dirty="0">
                <a:effectLst/>
                <a:latin typeface="Arial" panose="020B0604020202020204" pitchFamily="34" charset="0"/>
                <a:ea typeface="Times New Roman" panose="02020603050405020304" pitchFamily="18" charset="0"/>
                <a:cs typeface="Times New Roman" panose="02020603050405020304" pitchFamily="18" charset="0"/>
              </a:rPr>
              <a:t>Compound</a:t>
            </a:r>
          </a:p>
        </p:txBody>
      </p:sp>
      <p:sp>
        <p:nvSpPr>
          <p:cNvPr id="14" name="TextBox 13">
            <a:extLst>
              <a:ext uri="{FF2B5EF4-FFF2-40B4-BE49-F238E27FC236}">
                <a16:creationId xmlns:a16="http://schemas.microsoft.com/office/drawing/2014/main" id="{484B32A5-A111-17E8-7171-FDF1E163EEF4}"/>
              </a:ext>
            </a:extLst>
          </p:cNvPr>
          <p:cNvSpPr txBox="1"/>
          <p:nvPr/>
        </p:nvSpPr>
        <p:spPr>
          <a:xfrm>
            <a:off x="881663" y="15618160"/>
            <a:ext cx="13072876" cy="400110"/>
          </a:xfrm>
          <a:prstGeom prst="rect">
            <a:avLst/>
          </a:prstGeom>
          <a:noFill/>
        </p:spPr>
        <p:txBody>
          <a:bodyPr wrap="square">
            <a:spAutoFit/>
          </a:bodyPr>
          <a:lstStyle/>
          <a:p>
            <a:pPr marL="0" marR="0" algn="just">
              <a:spcBef>
                <a:spcPts val="0"/>
              </a:spcBef>
              <a:spcAft>
                <a:spcPts val="0"/>
              </a:spcAft>
            </a:pPr>
            <a:r>
              <a:rPr lang="en-US" sz="2000" b="1" kern="100" dirty="0">
                <a:effectLst/>
                <a:latin typeface="Arial" panose="020B0604020202020204" pitchFamily="34" charset="0"/>
                <a:ea typeface="Calibri" panose="020F0502020204030204" pitchFamily="34" charset="0"/>
                <a:cs typeface="Arial" panose="020B0604020202020204" pitchFamily="34" charset="0"/>
              </a:rPr>
              <a:t>VALIDATION SAMPLES</a:t>
            </a: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28780316" y="5035370"/>
            <a:ext cx="12812303" cy="461665"/>
          </a:xfrm>
          <a:prstGeom prst="rect">
            <a:avLst/>
          </a:prstGeom>
          <a:solidFill>
            <a:srgbClr val="92D050"/>
          </a:solidFill>
        </p:spPr>
        <p:txBody>
          <a:bodyPr wrap="square" rtlCol="0">
            <a:spAutoFit/>
          </a:bodyPr>
          <a:lstStyle/>
          <a:p>
            <a:pPr algn="ctr"/>
            <a:r>
              <a:rPr lang="en-US" sz="2400" b="1" dirty="0"/>
              <a:t>AEROSOL METHOD VALIDATION</a:t>
            </a:r>
            <a:endParaRPr lang="en-US" sz="2400" dirty="0"/>
          </a:p>
        </p:txBody>
      </p:sp>
      <p:graphicFrame>
        <p:nvGraphicFramePr>
          <p:cNvPr id="2" name="Table 1">
            <a:extLst>
              <a:ext uri="{FF2B5EF4-FFF2-40B4-BE49-F238E27FC236}">
                <a16:creationId xmlns:a16="http://schemas.microsoft.com/office/drawing/2014/main" id="{48EB5806-A28C-FFDA-BA03-BAC07409692F}"/>
              </a:ext>
            </a:extLst>
          </p:cNvPr>
          <p:cNvGraphicFramePr>
            <a:graphicFrameLocks noGrp="1"/>
          </p:cNvGraphicFramePr>
          <p:nvPr>
            <p:extLst>
              <p:ext uri="{D42A27DB-BD31-4B8C-83A1-F6EECF244321}">
                <p14:modId xmlns:p14="http://schemas.microsoft.com/office/powerpoint/2010/main" val="2611725521"/>
              </p:ext>
            </p:extLst>
          </p:nvPr>
        </p:nvGraphicFramePr>
        <p:xfrm>
          <a:off x="1110800" y="16128037"/>
          <a:ext cx="10796277" cy="1050872"/>
        </p:xfrm>
        <a:graphic>
          <a:graphicData uri="http://schemas.openxmlformats.org/drawingml/2006/table">
            <a:tbl>
              <a:tblPr firstRow="1" firstCol="1" bandRow="1">
                <a:tableStyleId>{5C22544A-7EE6-4342-B048-85BDC9FD1C3A}</a:tableStyleId>
              </a:tblPr>
              <a:tblGrid>
                <a:gridCol w="2891387">
                  <a:extLst>
                    <a:ext uri="{9D8B030D-6E8A-4147-A177-3AD203B41FA5}">
                      <a16:colId xmlns:a16="http://schemas.microsoft.com/office/drawing/2014/main" val="2088650783"/>
                    </a:ext>
                  </a:extLst>
                </a:gridCol>
                <a:gridCol w="2298576">
                  <a:extLst>
                    <a:ext uri="{9D8B030D-6E8A-4147-A177-3AD203B41FA5}">
                      <a16:colId xmlns:a16="http://schemas.microsoft.com/office/drawing/2014/main" val="4234544731"/>
                    </a:ext>
                  </a:extLst>
                </a:gridCol>
                <a:gridCol w="3533788">
                  <a:extLst>
                    <a:ext uri="{9D8B030D-6E8A-4147-A177-3AD203B41FA5}">
                      <a16:colId xmlns:a16="http://schemas.microsoft.com/office/drawing/2014/main" val="1245584844"/>
                    </a:ext>
                  </a:extLst>
                </a:gridCol>
                <a:gridCol w="2072526">
                  <a:extLst>
                    <a:ext uri="{9D8B030D-6E8A-4147-A177-3AD203B41FA5}">
                      <a16:colId xmlns:a16="http://schemas.microsoft.com/office/drawing/2014/main" val="1615216667"/>
                    </a:ext>
                  </a:extLst>
                </a:gridCol>
              </a:tblGrid>
              <a:tr h="552065">
                <a:tc>
                  <a:txBody>
                    <a:bodyPr/>
                    <a:lstStyle/>
                    <a:p>
                      <a:pPr marL="0" marR="0" algn="ctr">
                        <a:lnSpc>
                          <a:spcPct val="115000"/>
                        </a:lnSpc>
                        <a:spcAft>
                          <a:spcPts val="800"/>
                        </a:spcAft>
                        <a:buNone/>
                      </a:pPr>
                      <a:r>
                        <a:rPr lang="en-US" sz="1800" b="1" kern="100" dirty="0">
                          <a:effectLst/>
                        </a:rPr>
                        <a:t>Compound</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CAS Number</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Description</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1800" b="1" kern="100" dirty="0">
                          <a:effectLst/>
                        </a:rPr>
                        <a:t>Purity</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684555340"/>
                  </a:ext>
                </a:extLst>
              </a:tr>
              <a:tr h="498807">
                <a:tc>
                  <a:txBody>
                    <a:bodyPr/>
                    <a:lstStyle/>
                    <a:p>
                      <a:pPr marL="0" marR="0" algn="ctr">
                        <a:lnSpc>
                          <a:spcPct val="115000"/>
                        </a:lnSpc>
                        <a:spcAft>
                          <a:spcPts val="800"/>
                        </a:spcAft>
                        <a:buNone/>
                      </a:pPr>
                      <a:r>
                        <a:rPr lang="en-US" sz="1800" b="1" kern="100" dirty="0">
                          <a:effectLst/>
                        </a:rPr>
                        <a:t>Ethyl Maltol</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139065" marR="112395" algn="ctr" defTabSz="3291840" rtl="0" eaLnBrk="1" latinLnBrk="0" hangingPunct="1">
                        <a:lnSpc>
                          <a:spcPct val="116000"/>
                        </a:lnSpc>
                        <a:spcBef>
                          <a:spcPts val="60"/>
                        </a:spcBef>
                        <a:spcAft>
                          <a:spcPts val="800"/>
                        </a:spcAft>
                        <a:buNone/>
                      </a:pPr>
                      <a:r>
                        <a:rPr lang="en-US" sz="2000" b="1" kern="100" dirty="0">
                          <a:solidFill>
                            <a:schemeClr val="tx1"/>
                          </a:solidFill>
                          <a:effectLst/>
                          <a:latin typeface="+mn-lt"/>
                          <a:ea typeface="+mn-ea"/>
                          <a:cs typeface="+mn-cs"/>
                        </a:rPr>
                        <a:t>4940-11-8</a:t>
                      </a:r>
                    </a:p>
                  </a:txBody>
                  <a:tcPr marL="68580" marR="68580" marT="0" marB="0" anchor="ctr">
                    <a:solidFill>
                      <a:schemeClr val="accent6">
                        <a:lumMod val="20000"/>
                        <a:lumOff val="80000"/>
                      </a:schemeClr>
                    </a:solidFill>
                  </a:tcPr>
                </a:tc>
                <a:tc>
                  <a:txBody>
                    <a:bodyPr/>
                    <a:lstStyle/>
                    <a:p>
                      <a:pPr marL="139065" marR="112395" algn="ctr" defTabSz="3291840" rtl="0" eaLnBrk="1" latinLnBrk="0" hangingPunct="1">
                        <a:lnSpc>
                          <a:spcPct val="116000"/>
                        </a:lnSpc>
                        <a:spcBef>
                          <a:spcPts val="60"/>
                        </a:spcBef>
                        <a:spcAft>
                          <a:spcPts val="800"/>
                        </a:spcAft>
                        <a:buNone/>
                      </a:pPr>
                      <a:r>
                        <a:rPr lang="en-US" sz="2000" b="1" kern="100" dirty="0">
                          <a:solidFill>
                            <a:schemeClr val="tx1"/>
                          </a:solidFill>
                          <a:effectLst/>
                          <a:latin typeface="+mn-lt"/>
                          <a:ea typeface="+mn-ea"/>
                          <a:cs typeface="+mn-cs"/>
                        </a:rPr>
                        <a:t>White crystalline powder</a:t>
                      </a:r>
                    </a:p>
                  </a:txBody>
                  <a:tcPr marL="68580" marR="68580" marT="0" marB="0" anchor="ctr">
                    <a:solidFill>
                      <a:schemeClr val="accent6">
                        <a:lumMod val="20000"/>
                        <a:lumOff val="80000"/>
                      </a:schemeClr>
                    </a:solidFill>
                  </a:tcPr>
                </a:tc>
                <a:tc>
                  <a:txBody>
                    <a:bodyPr/>
                    <a:lstStyle/>
                    <a:p>
                      <a:pPr marL="139065" marR="112395" algn="ctr" defTabSz="3291840" rtl="0" eaLnBrk="1" latinLnBrk="0" hangingPunct="1">
                        <a:lnSpc>
                          <a:spcPct val="116000"/>
                        </a:lnSpc>
                        <a:spcBef>
                          <a:spcPts val="60"/>
                        </a:spcBef>
                        <a:spcAft>
                          <a:spcPts val="800"/>
                        </a:spcAft>
                        <a:buNone/>
                      </a:pPr>
                      <a:r>
                        <a:rPr lang="en-GB" sz="2000" b="1" kern="100" dirty="0">
                          <a:solidFill>
                            <a:schemeClr val="tx1"/>
                          </a:solidFill>
                          <a:effectLst/>
                          <a:latin typeface="+mn-lt"/>
                          <a:ea typeface="+mn-ea"/>
                          <a:cs typeface="+mn-cs"/>
                        </a:rPr>
                        <a:t>99.00%</a:t>
                      </a:r>
                      <a:endParaRPr lang="en-US" sz="2000" b="1" kern="100" dirty="0">
                        <a:solidFill>
                          <a:schemeClr val="tx1"/>
                        </a:solidFill>
                        <a:effectLst/>
                        <a:latin typeface="+mn-lt"/>
                        <a:ea typeface="+mn-ea"/>
                        <a:cs typeface="+mn-cs"/>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456373843"/>
                  </a:ext>
                </a:extLst>
              </a:tr>
            </a:tbl>
          </a:graphicData>
        </a:graphic>
      </p:graphicFrame>
      <p:pic>
        <p:nvPicPr>
          <p:cNvPr id="37" name="Picture 36" descr="A black background with a black hexagon&#10;&#10;Description automatically generated">
            <a:extLst>
              <a:ext uri="{FF2B5EF4-FFF2-40B4-BE49-F238E27FC236}">
                <a16:creationId xmlns:a16="http://schemas.microsoft.com/office/drawing/2014/main" id="{269FAFED-34EC-9DBE-7DDF-6766EA99D43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07597" y="13934138"/>
            <a:ext cx="1634478" cy="1307582"/>
          </a:xfrm>
          <a:prstGeom prst="rect">
            <a:avLst/>
          </a:prstGeom>
          <a:noFill/>
          <a:ln>
            <a:noFill/>
          </a:ln>
        </p:spPr>
      </p:pic>
      <p:sp>
        <p:nvSpPr>
          <p:cNvPr id="41" name="TextBox 40">
            <a:extLst>
              <a:ext uri="{FF2B5EF4-FFF2-40B4-BE49-F238E27FC236}">
                <a16:creationId xmlns:a16="http://schemas.microsoft.com/office/drawing/2014/main" id="{48FD7615-79AB-789D-ACD4-2789794D15F6}"/>
              </a:ext>
            </a:extLst>
          </p:cNvPr>
          <p:cNvSpPr txBox="1"/>
          <p:nvPr/>
        </p:nvSpPr>
        <p:spPr>
          <a:xfrm>
            <a:off x="5985958" y="14535955"/>
            <a:ext cx="6795766" cy="646331"/>
          </a:xfrm>
          <a:prstGeom prst="rect">
            <a:avLst/>
          </a:prstGeom>
          <a:noFill/>
        </p:spPr>
        <p:txBody>
          <a:bodyPr wrap="square">
            <a:spAutoFit/>
          </a:bodyPr>
          <a:lstStyle/>
          <a:p>
            <a:pPr algn="ctr"/>
            <a:r>
              <a:rPr lang="en-US" b="1" dirty="0">
                <a:solidFill>
                  <a:srgbClr val="000000"/>
                </a:solidFill>
                <a:effectLst/>
                <a:ea typeface="Calibri" panose="020F0502020204030204" pitchFamily="34" charset="0"/>
              </a:rPr>
              <a:t>Ethyl Maltol </a:t>
            </a:r>
          </a:p>
          <a:p>
            <a:pPr algn="ctr"/>
            <a:r>
              <a:rPr lang="en-US" dirty="0">
                <a:solidFill>
                  <a:srgbClr val="000000"/>
                </a:solidFill>
                <a:effectLst/>
                <a:ea typeface="Calibri" panose="020F0502020204030204" pitchFamily="34" charset="0"/>
              </a:rPr>
              <a:t>(IUPAC name: 2-Ethyl-3-hydroxy-4H-pyran-4-one</a:t>
            </a:r>
            <a:r>
              <a:rPr lang="en-US" dirty="0">
                <a:effectLst/>
              </a:rPr>
              <a:t> </a:t>
            </a:r>
            <a:endParaRPr lang="en-US" dirty="0"/>
          </a:p>
        </p:txBody>
      </p:sp>
      <p:sp>
        <p:nvSpPr>
          <p:cNvPr id="45" name="Rectangle 1">
            <a:extLst>
              <a:ext uri="{FF2B5EF4-FFF2-40B4-BE49-F238E27FC236}">
                <a16:creationId xmlns:a16="http://schemas.microsoft.com/office/drawing/2014/main" id="{30787927-ED29-5109-F6A5-6B39FAA143BF}"/>
              </a:ext>
            </a:extLst>
          </p:cNvPr>
          <p:cNvSpPr>
            <a:spLocks noChangeArrowheads="1"/>
          </p:cNvSpPr>
          <p:nvPr/>
        </p:nvSpPr>
        <p:spPr bwMode="auto">
          <a:xfrm>
            <a:off x="19384963" y="1701641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Rectangle 4">
            <a:extLst>
              <a:ext uri="{FF2B5EF4-FFF2-40B4-BE49-F238E27FC236}">
                <a16:creationId xmlns:a16="http://schemas.microsoft.com/office/drawing/2014/main" id="{B73C6112-76C5-3703-1445-878CF2335AC3}"/>
              </a:ext>
            </a:extLst>
          </p:cNvPr>
          <p:cNvSpPr>
            <a:spLocks noChangeArrowheads="1"/>
          </p:cNvSpPr>
          <p:nvPr/>
        </p:nvSpPr>
        <p:spPr bwMode="auto">
          <a:xfrm>
            <a:off x="27404801" y="5648870"/>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6" name="TextBox 65">
            <a:extLst>
              <a:ext uri="{FF2B5EF4-FFF2-40B4-BE49-F238E27FC236}">
                <a16:creationId xmlns:a16="http://schemas.microsoft.com/office/drawing/2014/main" id="{68E2FDF8-0156-24FB-A7AE-7D362D2ADF5A}"/>
              </a:ext>
            </a:extLst>
          </p:cNvPr>
          <p:cNvSpPr txBox="1"/>
          <p:nvPr/>
        </p:nvSpPr>
        <p:spPr>
          <a:xfrm flipH="1">
            <a:off x="14327089" y="17399519"/>
            <a:ext cx="28629874" cy="523220"/>
          </a:xfrm>
          <a:prstGeom prst="rect">
            <a:avLst/>
          </a:prstGeom>
          <a:solidFill>
            <a:srgbClr val="92D050"/>
          </a:solidFill>
        </p:spPr>
        <p:txBody>
          <a:bodyPr wrap="square" rtlCol="0">
            <a:spAutoFit/>
          </a:bodyPr>
          <a:lstStyle/>
          <a:p>
            <a:pPr algn="ctr"/>
            <a:r>
              <a:rPr lang="en-US" sz="2800" b="1" dirty="0"/>
              <a:t>COMMERCIAL POD ENDS PRODUCTS ETHYL MALTOL ANALYSIS</a:t>
            </a:r>
          </a:p>
        </p:txBody>
      </p:sp>
      <p:sp>
        <p:nvSpPr>
          <p:cNvPr id="68" name="TextBox 67">
            <a:extLst>
              <a:ext uri="{FF2B5EF4-FFF2-40B4-BE49-F238E27FC236}">
                <a16:creationId xmlns:a16="http://schemas.microsoft.com/office/drawing/2014/main" id="{8B07B5BE-5677-2B67-3DE2-9636C4B41E0E}"/>
              </a:ext>
            </a:extLst>
          </p:cNvPr>
          <p:cNvSpPr txBox="1"/>
          <p:nvPr/>
        </p:nvSpPr>
        <p:spPr>
          <a:xfrm>
            <a:off x="14327090" y="18431543"/>
            <a:ext cx="8026072" cy="492122"/>
          </a:xfrm>
          <a:prstGeom prst="rect">
            <a:avLst/>
          </a:prstGeom>
          <a:solidFill>
            <a:schemeClr val="bg2"/>
          </a:solidFill>
        </p:spPr>
        <p:txBody>
          <a:bodyPr wrap="square">
            <a:spAutoFit/>
          </a:bodyPr>
          <a:lstStyle/>
          <a:p>
            <a:pPr marR="0" algn="ctr">
              <a:lnSpc>
                <a:spcPct val="115000"/>
              </a:lnSpc>
              <a:spcAft>
                <a:spcPts val="800"/>
              </a:spcAft>
            </a:pPr>
            <a:r>
              <a:rPr lang="en-US" sz="2400" b="1" kern="100" dirty="0">
                <a:latin typeface="Calibri" panose="020F0502020204030204" pitchFamily="34" charset="0"/>
                <a:cs typeface="Times New Roman" panose="02020603050405020304" pitchFamily="18" charset="0"/>
              </a:rPr>
              <a:t>ETHYL MALTOL LEVEL IN PRODUCT E-LIQUIDS</a:t>
            </a:r>
          </a:p>
        </p:txBody>
      </p:sp>
      <p:sp>
        <p:nvSpPr>
          <p:cNvPr id="71" name="TextBox 70">
            <a:extLst>
              <a:ext uri="{FF2B5EF4-FFF2-40B4-BE49-F238E27FC236}">
                <a16:creationId xmlns:a16="http://schemas.microsoft.com/office/drawing/2014/main" id="{8C8590A2-FE6D-D9F9-9C6C-0FE16BBD47D5}"/>
              </a:ext>
            </a:extLst>
          </p:cNvPr>
          <p:cNvSpPr txBox="1"/>
          <p:nvPr/>
        </p:nvSpPr>
        <p:spPr>
          <a:xfrm>
            <a:off x="22810504" y="18391036"/>
            <a:ext cx="10449951" cy="492122"/>
          </a:xfrm>
          <a:prstGeom prst="rect">
            <a:avLst/>
          </a:prstGeom>
          <a:solidFill>
            <a:schemeClr val="bg2"/>
          </a:solidFill>
        </p:spPr>
        <p:txBody>
          <a:bodyPr wrap="square">
            <a:spAutoFit/>
          </a:bodyPr>
          <a:lstStyle/>
          <a:p>
            <a:pPr algn="ctr">
              <a:lnSpc>
                <a:spcPct val="115000"/>
              </a:lnSpc>
              <a:spcAft>
                <a:spcPts val="8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ETHYL MALTOL LEVEL IN PRODUCT AEROSOL</a:t>
            </a: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9BC50489-DB1C-5B0C-D3F4-7AD1D1F249B6}"/>
              </a:ext>
            </a:extLst>
          </p:cNvPr>
          <p:cNvSpPr txBox="1"/>
          <p:nvPr/>
        </p:nvSpPr>
        <p:spPr>
          <a:xfrm>
            <a:off x="962780" y="17410220"/>
            <a:ext cx="11148086" cy="810478"/>
          </a:xfrm>
          <a:prstGeom prst="rect">
            <a:avLst/>
          </a:prstGeom>
          <a:noFill/>
        </p:spPr>
        <p:txBody>
          <a:bodyPr wrap="square">
            <a:spAutoFit/>
          </a:bodyPr>
          <a:lstStyle/>
          <a:p>
            <a:pPr marL="285750" marR="0" indent="-285750">
              <a:spcAft>
                <a:spcPts val="800"/>
              </a:spcAft>
              <a:buFont typeface="Arial" panose="020B0604020202020204" pitchFamily="34" charset="0"/>
              <a:buChar char="•"/>
            </a:pPr>
            <a:r>
              <a:rPr lang="en-US" sz="2000" b="1" kern="100" dirty="0">
                <a:latin typeface="Calibri" panose="020F0502020204030204" pitchFamily="34" charset="0"/>
                <a:ea typeface="Calibri" panose="020F0502020204030204" pitchFamily="34" charset="0"/>
                <a:cs typeface="Times New Roman" panose="02020603050405020304" pitchFamily="18" charset="0"/>
              </a:rPr>
              <a:t>E-Liquid Sample</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  Simulated 5% nicotine in VG/PG (vegetable </a:t>
            </a:r>
            <a:r>
              <a:rPr lang="en-US" sz="2000" b="1" kern="100" dirty="0" err="1">
                <a:effectLst/>
                <a:latin typeface="Calibri" panose="020F0502020204030204" pitchFamily="34" charset="0"/>
                <a:ea typeface="Calibri" panose="020F0502020204030204" pitchFamily="34" charset="0"/>
                <a:cs typeface="Times New Roman" panose="02020603050405020304" pitchFamily="18" charset="0"/>
              </a:rPr>
              <a:t>glycerin:propylene</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 glycol) base 1:1, v/v.</a:t>
            </a:r>
            <a:endParaRPr lang="en-US" sz="2000" b="1" kern="100" dirty="0">
              <a:latin typeface="Calibri" panose="020F0502020204030204" pitchFamily="34" charset="0"/>
              <a:ea typeface="Calibri" panose="020F0502020204030204" pitchFamily="34" charset="0"/>
              <a:cs typeface="Times New Roman" panose="02020603050405020304" pitchFamily="18" charset="0"/>
            </a:endParaRPr>
          </a:p>
          <a:p>
            <a:pPr marL="285750" marR="0" indent="-285750">
              <a:spcAft>
                <a:spcPts val="800"/>
              </a:spcAft>
              <a:buFont typeface="Arial" panose="020B0604020202020204" pitchFamily="34" charset="0"/>
              <a:buChar char="•"/>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Aerosol Sample</a:t>
            </a:r>
            <a:r>
              <a:rPr lang="en-US" sz="2000" b="1" kern="100" dirty="0">
                <a:latin typeface="Calibri" panose="020F0502020204030204" pitchFamily="34" charset="0"/>
                <a:cs typeface="Times New Roman" panose="02020603050405020304" pitchFamily="18" charset="0"/>
              </a:rPr>
              <a:t>:  Sample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generated by aerosolization of the validation E-liquid sample</a:t>
            </a:r>
          </a:p>
        </p:txBody>
      </p:sp>
      <p:sp>
        <p:nvSpPr>
          <p:cNvPr id="13" name="TextBox 12">
            <a:extLst>
              <a:ext uri="{FF2B5EF4-FFF2-40B4-BE49-F238E27FC236}">
                <a16:creationId xmlns:a16="http://schemas.microsoft.com/office/drawing/2014/main" id="{8714BE30-9490-5160-9105-AF16E35A96B0}"/>
              </a:ext>
            </a:extLst>
          </p:cNvPr>
          <p:cNvSpPr txBox="1"/>
          <p:nvPr/>
        </p:nvSpPr>
        <p:spPr>
          <a:xfrm>
            <a:off x="881663" y="22120804"/>
            <a:ext cx="11025414" cy="400110"/>
          </a:xfrm>
          <a:prstGeom prst="rect">
            <a:avLst/>
          </a:prstGeom>
          <a:solidFill>
            <a:schemeClr val="tx2">
              <a:lumMod val="20000"/>
              <a:lumOff val="80000"/>
            </a:schemeClr>
          </a:solidFill>
        </p:spPr>
        <p:txBody>
          <a:bodyPr wrap="square">
            <a:spAutoFit/>
          </a:bodyPr>
          <a:lstStyle/>
          <a:p>
            <a:pPr algn="ctr"/>
            <a:r>
              <a:rPr lang="en-US" sz="2000" b="1" kern="100" dirty="0">
                <a:latin typeface="Calibri" panose="020F0502020204030204" pitchFamily="34" charset="0"/>
                <a:ea typeface="Calibri" panose="020F0502020204030204" pitchFamily="34" charset="0"/>
                <a:cs typeface="Times New Roman" panose="02020603050405020304" pitchFamily="18" charset="0"/>
              </a:rPr>
              <a:t>AEROSOL GENERATION</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5D3427F-BE65-4D0B-8DE0-D974902D7F43}"/>
              </a:ext>
            </a:extLst>
          </p:cNvPr>
          <p:cNvSpPr txBox="1"/>
          <p:nvPr/>
        </p:nvSpPr>
        <p:spPr>
          <a:xfrm>
            <a:off x="1088644" y="22567073"/>
            <a:ext cx="10600893" cy="1400383"/>
          </a:xfrm>
          <a:prstGeom prst="rect">
            <a:avLst/>
          </a:prstGeom>
          <a:noFill/>
        </p:spPr>
        <p:txBody>
          <a:bodyPr wrap="square">
            <a:spAutoFit/>
          </a:bodyPr>
          <a:lstStyle/>
          <a:p>
            <a:pPr marL="285750" marR="0" indent="-285750">
              <a:spcAft>
                <a:spcPts val="200"/>
              </a:spcAft>
              <a:buFont typeface="Arial" panose="020B0604020202020204" pitchFamily="34" charset="0"/>
              <a:buChar char="•"/>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Aerosol generation apparatus compliant with ISO 20768:2018. </a:t>
            </a:r>
          </a:p>
          <a:p>
            <a:pPr marL="285750" marR="0" indent="-285750">
              <a:spcAft>
                <a:spcPts val="200"/>
              </a:spcAft>
              <a:buFont typeface="Arial" panose="020B0604020202020204" pitchFamily="34" charset="0"/>
              <a:buChar char="•"/>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Coil resistance: 1.5 Ω</a:t>
            </a:r>
          </a:p>
          <a:p>
            <a:pPr marL="285750" marR="0" indent="-285750">
              <a:spcAft>
                <a:spcPts val="200"/>
              </a:spcAft>
              <a:buFont typeface="Arial" panose="020B0604020202020204" pitchFamily="34" charset="0"/>
              <a:buChar char="•"/>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Battery voltage: 3.7 V (stable mode) Atomizer capacity: 1.8 ml</a:t>
            </a:r>
          </a:p>
          <a:p>
            <a:pPr marL="285750" marR="0" indent="-285750">
              <a:spcAft>
                <a:spcPts val="200"/>
              </a:spcAft>
              <a:buFont typeface="Arial" panose="020B0604020202020204" pitchFamily="34" charset="0"/>
              <a:buChar char="•"/>
            </a:pPr>
            <a:r>
              <a:rPr lang="en-US" sz="2000" b="1" kern="100" dirty="0" err="1">
                <a:effectLst/>
                <a:latin typeface="Calibri" panose="020F0502020204030204" pitchFamily="34" charset="0"/>
                <a:ea typeface="Calibri" panose="020F0502020204030204" pitchFamily="34" charset="0"/>
                <a:cs typeface="Times New Roman" panose="02020603050405020304" pitchFamily="18" charset="0"/>
              </a:rPr>
              <a:t>Atomiser</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kern="100" dirty="0" err="1">
                <a:effectLst/>
                <a:latin typeface="Calibri" panose="020F0502020204030204" pitchFamily="34" charset="0"/>
                <a:ea typeface="Calibri" panose="020F0502020204030204" pitchFamily="34" charset="0"/>
                <a:cs typeface="Times New Roman" panose="02020603050405020304" pitchFamily="18" charset="0"/>
              </a:rPr>
              <a:t>Volimizer</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kern="100" dirty="0" err="1">
                <a:effectLst/>
                <a:latin typeface="Calibri" panose="020F0502020204030204" pitchFamily="34" charset="0"/>
                <a:ea typeface="Calibri" panose="020F0502020204030204" pitchFamily="34" charset="0"/>
                <a:cs typeface="Times New Roman" panose="02020603050405020304" pitchFamily="18" charset="0"/>
              </a:rPr>
              <a:t>Volish</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 V4 Pro</a:t>
            </a:r>
          </a:p>
        </p:txBody>
      </p:sp>
      <p:graphicFrame>
        <p:nvGraphicFramePr>
          <p:cNvPr id="18" name="Table 17">
            <a:extLst>
              <a:ext uri="{FF2B5EF4-FFF2-40B4-BE49-F238E27FC236}">
                <a16:creationId xmlns:a16="http://schemas.microsoft.com/office/drawing/2014/main" id="{BB936F61-1E69-7839-B0E6-359EEA927873}"/>
              </a:ext>
            </a:extLst>
          </p:cNvPr>
          <p:cNvGraphicFramePr>
            <a:graphicFrameLocks noGrp="1"/>
          </p:cNvGraphicFramePr>
          <p:nvPr>
            <p:extLst>
              <p:ext uri="{D42A27DB-BD31-4B8C-83A1-F6EECF244321}">
                <p14:modId xmlns:p14="http://schemas.microsoft.com/office/powerpoint/2010/main" val="2556177788"/>
              </p:ext>
            </p:extLst>
          </p:nvPr>
        </p:nvGraphicFramePr>
        <p:xfrm>
          <a:off x="1258587" y="24147327"/>
          <a:ext cx="10648490" cy="4799246"/>
        </p:xfrm>
        <a:graphic>
          <a:graphicData uri="http://schemas.openxmlformats.org/drawingml/2006/table">
            <a:tbl>
              <a:tblPr firstRow="1" firstCol="1" lastRow="1" lastCol="1" bandRow="1" bandCol="1">
                <a:tableStyleId>{5C22544A-7EE6-4342-B048-85BDC9FD1C3A}</a:tableStyleId>
              </a:tblPr>
              <a:tblGrid>
                <a:gridCol w="4021093">
                  <a:extLst>
                    <a:ext uri="{9D8B030D-6E8A-4147-A177-3AD203B41FA5}">
                      <a16:colId xmlns:a16="http://schemas.microsoft.com/office/drawing/2014/main" val="4200561077"/>
                    </a:ext>
                  </a:extLst>
                </a:gridCol>
                <a:gridCol w="3025214">
                  <a:extLst>
                    <a:ext uri="{9D8B030D-6E8A-4147-A177-3AD203B41FA5}">
                      <a16:colId xmlns:a16="http://schemas.microsoft.com/office/drawing/2014/main" val="2519639387"/>
                    </a:ext>
                  </a:extLst>
                </a:gridCol>
                <a:gridCol w="3602183">
                  <a:extLst>
                    <a:ext uri="{9D8B030D-6E8A-4147-A177-3AD203B41FA5}">
                      <a16:colId xmlns:a16="http://schemas.microsoft.com/office/drawing/2014/main" val="423468509"/>
                    </a:ext>
                  </a:extLst>
                </a:gridCol>
              </a:tblGrid>
              <a:tr h="506477">
                <a:tc>
                  <a:txBody>
                    <a:bodyPr/>
                    <a:lstStyle/>
                    <a:p>
                      <a:pPr marL="113665" marR="109220" algn="ctr">
                        <a:lnSpc>
                          <a:spcPts val="1040"/>
                        </a:lnSpc>
                        <a:buNone/>
                      </a:pPr>
                      <a:r>
                        <a:rPr lang="en-US" sz="2000" b="1" kern="100" spc="-10" dirty="0">
                          <a:effectLst/>
                        </a:rPr>
                        <a:t>PARAMETER</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96215" marR="191770" algn="ctr">
                        <a:lnSpc>
                          <a:spcPts val="1040"/>
                        </a:lnSpc>
                        <a:buNone/>
                      </a:pPr>
                      <a:r>
                        <a:rPr lang="en-US" sz="2000" b="1" kern="100" spc="-10" dirty="0">
                          <a:effectLst/>
                        </a:rPr>
                        <a:t>Non-Intense Vaping</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66370" marR="158750" algn="ctr">
                        <a:lnSpc>
                          <a:spcPts val="1040"/>
                        </a:lnSpc>
                        <a:buNone/>
                      </a:pPr>
                      <a:r>
                        <a:rPr lang="en-US" sz="2000" b="1" kern="100" spc="-10" dirty="0">
                          <a:effectLst/>
                        </a:rPr>
                        <a:t>Intense Vaping</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extLst>
                  <a:ext uri="{0D108BD9-81ED-4DB2-BD59-A6C34878D82A}">
                    <a16:rowId xmlns:a16="http://schemas.microsoft.com/office/drawing/2014/main" val="3157886138"/>
                  </a:ext>
                </a:extLst>
              </a:tr>
              <a:tr h="401367">
                <a:tc>
                  <a:txBody>
                    <a:bodyPr/>
                    <a:lstStyle/>
                    <a:p>
                      <a:pPr marL="113665" marR="108585" algn="ctr">
                        <a:lnSpc>
                          <a:spcPct val="115000"/>
                        </a:lnSpc>
                        <a:spcBef>
                          <a:spcPts val="10"/>
                        </a:spcBef>
                        <a:buNone/>
                      </a:pPr>
                      <a:r>
                        <a:rPr lang="en-US" sz="2000" b="1" kern="100" dirty="0">
                          <a:effectLst/>
                        </a:rPr>
                        <a:t>Number</a:t>
                      </a:r>
                      <a:r>
                        <a:rPr lang="en-US" sz="2000" b="1" kern="100" spc="-25" dirty="0">
                          <a:effectLst/>
                        </a:rPr>
                        <a:t> </a:t>
                      </a:r>
                      <a:r>
                        <a:rPr lang="en-US" sz="2000" b="1" kern="100" dirty="0">
                          <a:effectLst/>
                        </a:rPr>
                        <a:t>of</a:t>
                      </a:r>
                      <a:r>
                        <a:rPr lang="en-US" sz="2000" b="1" kern="100" spc="-25" dirty="0">
                          <a:effectLst/>
                        </a:rPr>
                        <a:t> </a:t>
                      </a:r>
                      <a:r>
                        <a:rPr lang="en-US" sz="2000" b="1" kern="100" spc="-10" dirty="0">
                          <a:effectLst/>
                        </a:rPr>
                        <a:t>puffs:</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1590675" marR="1584325" algn="ctr">
                        <a:lnSpc>
                          <a:spcPct val="115000"/>
                        </a:lnSpc>
                        <a:spcBef>
                          <a:spcPts val="10"/>
                        </a:spcBef>
                        <a:buNone/>
                      </a:pPr>
                      <a:r>
                        <a:rPr lang="en-US" sz="2000" b="1" kern="100" dirty="0">
                          <a:solidFill>
                            <a:schemeClr val="tx1"/>
                          </a:solidFill>
                          <a:effectLst/>
                        </a:rPr>
                        <a:t>30</a:t>
                      </a:r>
                      <a:r>
                        <a:rPr lang="en-US" sz="2000" b="1" kern="100" spc="-15" dirty="0">
                          <a:solidFill>
                            <a:schemeClr val="tx1"/>
                          </a:solidFill>
                          <a:effectLst/>
                        </a:rPr>
                        <a:t> </a:t>
                      </a:r>
                      <a:r>
                        <a:rPr lang="en-US" sz="2000" b="1" kern="100" spc="-10" dirty="0">
                          <a:solidFill>
                            <a:schemeClr val="tx1"/>
                          </a:solidFill>
                          <a:effectLst/>
                        </a:rPr>
                        <a:t>puffs</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3207549473"/>
                  </a:ext>
                </a:extLst>
              </a:tr>
              <a:tr h="401367">
                <a:tc>
                  <a:txBody>
                    <a:bodyPr/>
                    <a:lstStyle/>
                    <a:p>
                      <a:pPr marL="113665" marR="109220" algn="ctr">
                        <a:lnSpc>
                          <a:spcPct val="115000"/>
                        </a:lnSpc>
                        <a:spcBef>
                          <a:spcPts val="10"/>
                        </a:spcBef>
                        <a:buNone/>
                      </a:pPr>
                      <a:r>
                        <a:rPr lang="en-US" sz="2000" b="1" kern="100" dirty="0">
                          <a:effectLst/>
                        </a:rPr>
                        <a:t>Number</a:t>
                      </a:r>
                      <a:r>
                        <a:rPr lang="en-US" sz="2000" b="1" kern="100" spc="-30" dirty="0">
                          <a:effectLst/>
                        </a:rPr>
                        <a:t> </a:t>
                      </a:r>
                      <a:r>
                        <a:rPr lang="en-US" sz="2000" b="1" kern="100" dirty="0">
                          <a:effectLst/>
                        </a:rPr>
                        <a:t>of</a:t>
                      </a:r>
                      <a:r>
                        <a:rPr lang="en-US" sz="2000" b="1" kern="100" spc="-30" dirty="0">
                          <a:effectLst/>
                        </a:rPr>
                        <a:t> </a:t>
                      </a:r>
                      <a:r>
                        <a:rPr lang="en-US" sz="2000" b="1" kern="100" dirty="0">
                          <a:effectLst/>
                        </a:rPr>
                        <a:t>puffs</a:t>
                      </a:r>
                      <a:r>
                        <a:rPr lang="en-US" sz="2000" b="1" kern="100" spc="-30" dirty="0">
                          <a:effectLst/>
                        </a:rPr>
                        <a:t> </a:t>
                      </a:r>
                      <a:r>
                        <a:rPr lang="en-US" sz="2000" b="1" kern="100" spc="-10" dirty="0">
                          <a:effectLst/>
                        </a:rPr>
                        <a:t>discarded:</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1590675" marR="1585595" algn="ctr">
                        <a:lnSpc>
                          <a:spcPct val="115000"/>
                        </a:lnSpc>
                        <a:spcBef>
                          <a:spcPts val="10"/>
                        </a:spcBef>
                        <a:buNone/>
                      </a:pPr>
                      <a:r>
                        <a:rPr lang="en-US" sz="2000" b="1" kern="100" dirty="0">
                          <a:solidFill>
                            <a:schemeClr val="tx1"/>
                          </a:solidFill>
                          <a:effectLst/>
                        </a:rPr>
                        <a:t>first</a:t>
                      </a:r>
                      <a:r>
                        <a:rPr lang="en-US" sz="2000" b="1" kern="100" spc="-20" dirty="0">
                          <a:solidFill>
                            <a:schemeClr val="tx1"/>
                          </a:solidFill>
                          <a:effectLst/>
                        </a:rPr>
                        <a:t> </a:t>
                      </a:r>
                      <a:r>
                        <a:rPr lang="en-US" sz="2000" b="1" kern="100" dirty="0">
                          <a:solidFill>
                            <a:schemeClr val="tx1"/>
                          </a:solidFill>
                          <a:effectLst/>
                        </a:rPr>
                        <a:t>5</a:t>
                      </a:r>
                      <a:r>
                        <a:rPr lang="en-US" sz="2000" b="1" kern="100" spc="-10" dirty="0">
                          <a:solidFill>
                            <a:schemeClr val="tx1"/>
                          </a:solidFill>
                          <a:effectLst/>
                        </a:rPr>
                        <a:t> puffs</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248429"/>
                  </a:ext>
                </a:extLst>
              </a:tr>
              <a:tr h="401367">
                <a:tc>
                  <a:txBody>
                    <a:bodyPr/>
                    <a:lstStyle/>
                    <a:p>
                      <a:pPr marL="113665" marR="109220" algn="ctr">
                        <a:lnSpc>
                          <a:spcPct val="115000"/>
                        </a:lnSpc>
                        <a:spcBef>
                          <a:spcPts val="10"/>
                        </a:spcBef>
                        <a:buNone/>
                      </a:pPr>
                      <a:r>
                        <a:rPr lang="en-US" sz="2000" b="1" kern="100">
                          <a:effectLst/>
                        </a:rPr>
                        <a:t>Number</a:t>
                      </a:r>
                      <a:r>
                        <a:rPr lang="en-US" sz="2000" b="1" kern="100" spc="-35">
                          <a:effectLst/>
                        </a:rPr>
                        <a:t> </a:t>
                      </a:r>
                      <a:r>
                        <a:rPr lang="en-US" sz="2000" b="1" kern="100">
                          <a:effectLst/>
                        </a:rPr>
                        <a:t>of</a:t>
                      </a:r>
                      <a:r>
                        <a:rPr lang="en-US" sz="2000" b="1" kern="100" spc="-35">
                          <a:effectLst/>
                        </a:rPr>
                        <a:t> </a:t>
                      </a:r>
                      <a:r>
                        <a:rPr lang="en-US" sz="2000" b="1" kern="100">
                          <a:effectLst/>
                        </a:rPr>
                        <a:t>puffs</a:t>
                      </a:r>
                      <a:r>
                        <a:rPr lang="en-US" sz="2000" b="1" kern="100" spc="-40">
                          <a:effectLst/>
                        </a:rPr>
                        <a:t> </a:t>
                      </a:r>
                      <a:r>
                        <a:rPr lang="en-US" sz="2000" b="1" kern="100">
                          <a:effectLst/>
                        </a:rPr>
                        <a:t>collected</a:t>
                      </a:r>
                      <a:r>
                        <a:rPr lang="en-US" sz="2000" b="1" kern="100" spc="-40">
                          <a:effectLst/>
                        </a:rPr>
                        <a:t> </a:t>
                      </a:r>
                      <a:r>
                        <a:rPr lang="en-US" sz="2000" b="1" kern="100">
                          <a:effectLst/>
                        </a:rPr>
                        <a:t>for</a:t>
                      </a:r>
                      <a:r>
                        <a:rPr lang="en-US" sz="2000" b="1" kern="100" spc="-35">
                          <a:effectLst/>
                        </a:rPr>
                        <a:t> </a:t>
                      </a:r>
                      <a:r>
                        <a:rPr lang="en-US" sz="2000" b="1" kern="100" spc="-10">
                          <a:effectLst/>
                        </a:rPr>
                        <a:t>testing:</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1141730" marR="1349375" algn="ctr">
                        <a:lnSpc>
                          <a:spcPct val="115000"/>
                        </a:lnSpc>
                        <a:spcBef>
                          <a:spcPts val="10"/>
                        </a:spcBef>
                        <a:buNone/>
                      </a:pPr>
                      <a:r>
                        <a:rPr lang="en-US" sz="2000" b="1" kern="100" dirty="0">
                          <a:solidFill>
                            <a:schemeClr val="tx1"/>
                          </a:solidFill>
                          <a:effectLst/>
                        </a:rPr>
                        <a:t>25</a:t>
                      </a:r>
                      <a:r>
                        <a:rPr lang="en-US" sz="2000" b="1" kern="100" spc="-20" dirty="0">
                          <a:solidFill>
                            <a:schemeClr val="tx1"/>
                          </a:solidFill>
                          <a:effectLst/>
                        </a:rPr>
                        <a:t> </a:t>
                      </a:r>
                      <a:r>
                        <a:rPr lang="en-US" sz="2000" b="1" kern="100" dirty="0">
                          <a:solidFill>
                            <a:schemeClr val="tx1"/>
                          </a:solidFill>
                          <a:effectLst/>
                        </a:rPr>
                        <a:t>puffs</a:t>
                      </a:r>
                      <a:r>
                        <a:rPr lang="en-US" sz="2000" b="1" kern="100" spc="-20" dirty="0">
                          <a:solidFill>
                            <a:schemeClr val="tx1"/>
                          </a:solidFill>
                          <a:effectLst/>
                        </a:rPr>
                        <a:t> </a:t>
                      </a:r>
                      <a:r>
                        <a:rPr lang="en-US" sz="2000" b="1" kern="100" dirty="0">
                          <a:solidFill>
                            <a:schemeClr val="tx1"/>
                          </a:solidFill>
                          <a:effectLst/>
                        </a:rPr>
                        <a:t>(6</a:t>
                      </a:r>
                      <a:r>
                        <a:rPr lang="en-US" sz="2000" b="1" kern="100" spc="-15" dirty="0">
                          <a:solidFill>
                            <a:schemeClr val="tx1"/>
                          </a:solidFill>
                          <a:effectLst/>
                        </a:rPr>
                        <a:t>-</a:t>
                      </a:r>
                      <a:r>
                        <a:rPr lang="en-US" sz="2000" b="1" kern="100" spc="-25" dirty="0">
                          <a:solidFill>
                            <a:schemeClr val="tx1"/>
                          </a:solidFill>
                          <a:effectLst/>
                        </a:rPr>
                        <a:t>30)</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3428575769"/>
                  </a:ext>
                </a:extLst>
              </a:tr>
              <a:tr h="401367">
                <a:tc>
                  <a:txBody>
                    <a:bodyPr/>
                    <a:lstStyle/>
                    <a:p>
                      <a:pPr marL="113030" marR="109220" algn="ctr">
                        <a:lnSpc>
                          <a:spcPct val="115000"/>
                        </a:lnSpc>
                        <a:buNone/>
                      </a:pPr>
                      <a:r>
                        <a:rPr lang="en-US" sz="2000" b="1" kern="100" dirty="0">
                          <a:effectLst/>
                        </a:rPr>
                        <a:t>Puff</a:t>
                      </a:r>
                      <a:r>
                        <a:rPr lang="en-US" sz="2000" b="1" kern="100" spc="-40" dirty="0">
                          <a:effectLst/>
                        </a:rPr>
                        <a:t> </a:t>
                      </a:r>
                      <a:r>
                        <a:rPr lang="en-US" sz="2000" b="1" kern="100" spc="-10" dirty="0">
                          <a:effectLst/>
                        </a:rPr>
                        <a:t>duration:</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a:txBody>
                    <a:bodyPr/>
                    <a:lstStyle/>
                    <a:p>
                      <a:pPr marL="196215" marR="191770" algn="ctr">
                        <a:lnSpc>
                          <a:spcPct val="115000"/>
                        </a:lnSpc>
                        <a:buNone/>
                      </a:pPr>
                      <a:r>
                        <a:rPr lang="en-US" sz="2000" b="1" kern="100" dirty="0">
                          <a:solidFill>
                            <a:schemeClr val="tx1"/>
                          </a:solidFill>
                          <a:effectLst/>
                        </a:rPr>
                        <a:t>3</a:t>
                      </a:r>
                      <a:r>
                        <a:rPr lang="en-US" sz="2000" b="1" kern="100" spc="-10" dirty="0">
                          <a:solidFill>
                            <a:schemeClr val="tx1"/>
                          </a:solidFill>
                          <a:effectLst/>
                        </a:rPr>
                        <a:t> </a:t>
                      </a:r>
                      <a:r>
                        <a:rPr lang="en-US" sz="2000" b="1" kern="100" spc="-25" dirty="0">
                          <a:solidFill>
                            <a:schemeClr val="tx1"/>
                          </a:solidFill>
                          <a:effectLst/>
                        </a:rPr>
                        <a:t>sec</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66370" marR="160655" algn="ctr">
                        <a:lnSpc>
                          <a:spcPct val="115000"/>
                        </a:lnSpc>
                        <a:buNone/>
                      </a:pPr>
                      <a:r>
                        <a:rPr lang="en-US" sz="2000" b="1" kern="100" dirty="0">
                          <a:solidFill>
                            <a:schemeClr val="tx1"/>
                          </a:solidFill>
                          <a:effectLst/>
                        </a:rPr>
                        <a:t>5</a:t>
                      </a:r>
                      <a:r>
                        <a:rPr lang="en-US" sz="2000" b="1" kern="100" spc="-5" dirty="0">
                          <a:solidFill>
                            <a:schemeClr val="tx1"/>
                          </a:solidFill>
                          <a:effectLst/>
                        </a:rPr>
                        <a:t> </a:t>
                      </a:r>
                      <a:r>
                        <a:rPr lang="en-US" sz="2000" b="1" kern="100" spc="-25" dirty="0">
                          <a:solidFill>
                            <a:schemeClr val="tx1"/>
                          </a:solidFill>
                          <a:effectLst/>
                        </a:rPr>
                        <a:t>sec</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extLst>
                  <a:ext uri="{0D108BD9-81ED-4DB2-BD59-A6C34878D82A}">
                    <a16:rowId xmlns:a16="http://schemas.microsoft.com/office/drawing/2014/main" val="3314579615"/>
                  </a:ext>
                </a:extLst>
              </a:tr>
              <a:tr h="401367">
                <a:tc>
                  <a:txBody>
                    <a:bodyPr/>
                    <a:lstStyle/>
                    <a:p>
                      <a:pPr marL="113665" marR="108585" algn="ctr">
                        <a:lnSpc>
                          <a:spcPct val="115000"/>
                        </a:lnSpc>
                        <a:buNone/>
                      </a:pPr>
                      <a:r>
                        <a:rPr lang="en-US" sz="2000" b="1" kern="100" dirty="0">
                          <a:effectLst/>
                        </a:rPr>
                        <a:t>Puff</a:t>
                      </a:r>
                      <a:r>
                        <a:rPr lang="en-US" sz="2000" b="1" kern="100" spc="-40" dirty="0">
                          <a:effectLst/>
                        </a:rPr>
                        <a:t> </a:t>
                      </a:r>
                      <a:r>
                        <a:rPr lang="en-US" sz="2000" b="1" kern="100" spc="-10" dirty="0">
                          <a:effectLst/>
                        </a:rPr>
                        <a:t>interval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a:txBody>
                    <a:bodyPr/>
                    <a:lstStyle/>
                    <a:p>
                      <a:pPr marL="196215" marR="193040" algn="ctr">
                        <a:lnSpc>
                          <a:spcPct val="115000"/>
                        </a:lnSpc>
                        <a:buNone/>
                      </a:pPr>
                      <a:r>
                        <a:rPr lang="en-US" sz="2000" b="1" kern="100" dirty="0">
                          <a:solidFill>
                            <a:schemeClr val="tx1"/>
                          </a:solidFill>
                          <a:effectLst/>
                        </a:rPr>
                        <a:t>30</a:t>
                      </a:r>
                      <a:r>
                        <a:rPr lang="en-US" sz="2000" b="1" kern="100" spc="-30" dirty="0">
                          <a:solidFill>
                            <a:schemeClr val="tx1"/>
                          </a:solidFill>
                          <a:effectLst/>
                        </a:rPr>
                        <a:t> </a:t>
                      </a:r>
                      <a:r>
                        <a:rPr lang="en-US" sz="2000" b="1" kern="100" dirty="0">
                          <a:solidFill>
                            <a:schemeClr val="tx1"/>
                          </a:solidFill>
                          <a:effectLst/>
                        </a:rPr>
                        <a:t>sec.</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66370" marR="162560" algn="ctr">
                        <a:lnSpc>
                          <a:spcPct val="115000"/>
                        </a:lnSpc>
                        <a:buNone/>
                      </a:pPr>
                      <a:r>
                        <a:rPr lang="en-US" sz="2000" b="1" kern="100" dirty="0">
                          <a:solidFill>
                            <a:schemeClr val="tx1"/>
                          </a:solidFill>
                          <a:effectLst/>
                        </a:rPr>
                        <a:t>30</a:t>
                      </a:r>
                      <a:r>
                        <a:rPr lang="en-US" sz="2000" b="1" kern="100" spc="-30" dirty="0">
                          <a:solidFill>
                            <a:schemeClr val="tx1"/>
                          </a:solidFill>
                          <a:effectLst/>
                        </a:rPr>
                        <a:t> </a:t>
                      </a:r>
                      <a:r>
                        <a:rPr lang="en-US" sz="2000" b="1" kern="100" dirty="0">
                          <a:solidFill>
                            <a:schemeClr val="tx1"/>
                          </a:solidFill>
                          <a:effectLst/>
                        </a:rPr>
                        <a:t>sec.</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extLst>
                  <a:ext uri="{0D108BD9-81ED-4DB2-BD59-A6C34878D82A}">
                    <a16:rowId xmlns:a16="http://schemas.microsoft.com/office/drawing/2014/main" val="2557497173"/>
                  </a:ext>
                </a:extLst>
              </a:tr>
              <a:tr h="401367">
                <a:tc>
                  <a:txBody>
                    <a:bodyPr/>
                    <a:lstStyle/>
                    <a:p>
                      <a:pPr marL="113665" marR="108585" algn="ctr">
                        <a:lnSpc>
                          <a:spcPct val="115000"/>
                        </a:lnSpc>
                        <a:buNone/>
                      </a:pPr>
                      <a:r>
                        <a:rPr lang="en-US" sz="2000" b="1" kern="100" dirty="0">
                          <a:effectLst/>
                        </a:rPr>
                        <a:t>Puff</a:t>
                      </a:r>
                      <a:r>
                        <a:rPr lang="en-US" sz="2000" b="1" kern="100" spc="-45" dirty="0">
                          <a:effectLst/>
                        </a:rPr>
                        <a:t> </a:t>
                      </a:r>
                      <a:r>
                        <a:rPr lang="en-US" sz="2000" b="1" kern="100" dirty="0">
                          <a:effectLst/>
                        </a:rPr>
                        <a:t>volume</a:t>
                      </a:r>
                      <a:r>
                        <a:rPr lang="en-US" sz="2000" b="1" kern="100" spc="-45" dirty="0">
                          <a:effectLst/>
                        </a:rPr>
                        <a:t> </a:t>
                      </a:r>
                      <a:r>
                        <a:rPr lang="en-US" sz="2000" b="1" kern="100" spc="-10" dirty="0">
                          <a:effectLst/>
                        </a:rPr>
                        <a:t>(average)</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a:txBody>
                    <a:bodyPr/>
                    <a:lstStyle/>
                    <a:p>
                      <a:pPr marL="196215" marR="191770" algn="ctr">
                        <a:lnSpc>
                          <a:spcPct val="115000"/>
                        </a:lnSpc>
                        <a:buNone/>
                      </a:pPr>
                      <a:r>
                        <a:rPr lang="en-US" sz="2000" b="1" kern="100" dirty="0">
                          <a:solidFill>
                            <a:schemeClr val="tx1"/>
                          </a:solidFill>
                          <a:effectLst/>
                        </a:rPr>
                        <a:t>55</a:t>
                      </a:r>
                      <a:r>
                        <a:rPr lang="en-US" sz="2000" b="1" kern="100" spc="-15" dirty="0">
                          <a:solidFill>
                            <a:schemeClr val="tx1"/>
                          </a:solidFill>
                          <a:effectLst/>
                        </a:rPr>
                        <a:t> </a:t>
                      </a:r>
                      <a:r>
                        <a:rPr lang="en-US" sz="2000" b="1" kern="100" spc="-25" dirty="0">
                          <a:solidFill>
                            <a:schemeClr val="tx1"/>
                          </a:solidFill>
                          <a:effectLst/>
                        </a:rPr>
                        <a:t>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66370" marR="158750" algn="ctr">
                        <a:lnSpc>
                          <a:spcPct val="115000"/>
                        </a:lnSpc>
                        <a:buNone/>
                      </a:pPr>
                      <a:r>
                        <a:rPr lang="en-US" sz="2000" b="1" kern="100" spc="-20" dirty="0">
                          <a:solidFill>
                            <a:schemeClr val="tx1"/>
                          </a:solidFill>
                          <a:effectLst/>
                        </a:rPr>
                        <a:t>110 </a:t>
                      </a:r>
                      <a:r>
                        <a:rPr lang="en-US" sz="2000" b="1" kern="100" spc="-25" dirty="0">
                          <a:solidFill>
                            <a:schemeClr val="tx1"/>
                          </a:solidFill>
                          <a:effectLst/>
                        </a:rPr>
                        <a:t>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extLst>
                  <a:ext uri="{0D108BD9-81ED-4DB2-BD59-A6C34878D82A}">
                    <a16:rowId xmlns:a16="http://schemas.microsoft.com/office/drawing/2014/main" val="1505378324"/>
                  </a:ext>
                </a:extLst>
              </a:tr>
              <a:tr h="401367">
                <a:tc>
                  <a:txBody>
                    <a:bodyPr/>
                    <a:lstStyle/>
                    <a:p>
                      <a:pPr marL="111760" marR="109220" algn="ctr">
                        <a:lnSpc>
                          <a:spcPct val="115000"/>
                        </a:lnSpc>
                        <a:spcBef>
                          <a:spcPts val="10"/>
                        </a:spcBef>
                        <a:buNone/>
                      </a:pPr>
                      <a:r>
                        <a:rPr lang="en-US" sz="2000" b="1" kern="100" dirty="0">
                          <a:effectLst/>
                        </a:rPr>
                        <a:t>Air</a:t>
                      </a:r>
                      <a:r>
                        <a:rPr lang="en-US" sz="2000" b="1" kern="100" spc="-30" dirty="0">
                          <a:effectLst/>
                        </a:rPr>
                        <a:t> </a:t>
                      </a:r>
                      <a:r>
                        <a:rPr lang="en-US" sz="2000" b="1" kern="100" spc="-10" dirty="0">
                          <a:effectLst/>
                        </a:rPr>
                        <a:t>flow:</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a:txBody>
                    <a:bodyPr/>
                    <a:lstStyle/>
                    <a:p>
                      <a:pPr marL="836295" marR="0">
                        <a:lnSpc>
                          <a:spcPct val="115000"/>
                        </a:lnSpc>
                        <a:spcBef>
                          <a:spcPts val="10"/>
                        </a:spcBef>
                        <a:buNone/>
                      </a:pPr>
                      <a:r>
                        <a:rPr lang="en-US" sz="2000" b="1" kern="100" dirty="0">
                          <a:solidFill>
                            <a:schemeClr val="tx1"/>
                          </a:solidFill>
                          <a:effectLst/>
                        </a:rPr>
                        <a:t>     1.1</a:t>
                      </a:r>
                      <a:r>
                        <a:rPr lang="en-US" sz="2000" b="1" kern="100" spc="-15" dirty="0">
                          <a:solidFill>
                            <a:schemeClr val="tx1"/>
                          </a:solidFill>
                          <a:effectLst/>
                        </a:rPr>
                        <a:t> </a:t>
                      </a:r>
                      <a:r>
                        <a:rPr lang="en-US" sz="2000" b="1" kern="100" spc="-10" dirty="0">
                          <a:solidFill>
                            <a:schemeClr val="tx1"/>
                          </a:solidFill>
                          <a:effectLst/>
                        </a:rPr>
                        <a:t>L/min</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300038" marR="0" indent="0" algn="ctr">
                        <a:lnSpc>
                          <a:spcPct val="115000"/>
                        </a:lnSpc>
                        <a:spcBef>
                          <a:spcPts val="10"/>
                        </a:spcBef>
                        <a:buNone/>
                        <a:tabLst/>
                      </a:pPr>
                      <a:r>
                        <a:rPr lang="en-US" sz="2000" b="1" kern="100" dirty="0">
                          <a:solidFill>
                            <a:schemeClr val="tx1"/>
                          </a:solidFill>
                          <a:effectLst/>
                        </a:rPr>
                        <a:t>1.3</a:t>
                      </a:r>
                      <a:r>
                        <a:rPr lang="en-US" sz="2000" b="1" kern="100" spc="-25" dirty="0">
                          <a:solidFill>
                            <a:schemeClr val="tx1"/>
                          </a:solidFill>
                          <a:effectLst/>
                        </a:rPr>
                        <a:t> </a:t>
                      </a:r>
                      <a:r>
                        <a:rPr lang="en-US" sz="2000" b="1" kern="100" spc="-10" dirty="0">
                          <a:solidFill>
                            <a:schemeClr val="tx1"/>
                          </a:solidFill>
                          <a:effectLst/>
                        </a:rPr>
                        <a:t>L/min</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extLst>
                  <a:ext uri="{0D108BD9-81ED-4DB2-BD59-A6C34878D82A}">
                    <a16:rowId xmlns:a16="http://schemas.microsoft.com/office/drawing/2014/main" val="547333810"/>
                  </a:ext>
                </a:extLst>
              </a:tr>
              <a:tr h="401367">
                <a:tc>
                  <a:txBody>
                    <a:bodyPr/>
                    <a:lstStyle/>
                    <a:p>
                      <a:pPr marL="111760" marR="109220" algn="ctr">
                        <a:lnSpc>
                          <a:spcPct val="115000"/>
                        </a:lnSpc>
                        <a:spcBef>
                          <a:spcPts val="10"/>
                        </a:spcBef>
                        <a:buNone/>
                      </a:pPr>
                      <a:r>
                        <a:rPr lang="en-US" sz="2000" b="1" kern="100" spc="-10" dirty="0">
                          <a:effectLst/>
                        </a:rPr>
                        <a:t>Atomizer:</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455930" marR="1120775" algn="ctr">
                        <a:lnSpc>
                          <a:spcPct val="115000"/>
                        </a:lnSpc>
                        <a:spcBef>
                          <a:spcPts val="10"/>
                        </a:spcBef>
                        <a:buNone/>
                      </a:pPr>
                      <a:r>
                        <a:rPr lang="en-US" sz="2000" b="1" kern="100" dirty="0">
                          <a:solidFill>
                            <a:schemeClr val="tx1"/>
                          </a:solidFill>
                          <a:effectLst/>
                        </a:rPr>
                        <a:t>Product specific</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969605062"/>
                  </a:ext>
                </a:extLst>
              </a:tr>
              <a:tr h="401367">
                <a:tc>
                  <a:txBody>
                    <a:bodyPr/>
                    <a:lstStyle/>
                    <a:p>
                      <a:pPr marL="113030" marR="109220" algn="ctr">
                        <a:lnSpc>
                          <a:spcPct val="115000"/>
                        </a:lnSpc>
                        <a:spcBef>
                          <a:spcPts val="10"/>
                        </a:spcBef>
                        <a:buNone/>
                      </a:pPr>
                      <a:r>
                        <a:rPr lang="en-US" sz="2000" b="1" kern="100" spc="-10" dirty="0">
                          <a:effectLst/>
                        </a:rPr>
                        <a:t>Volume</a:t>
                      </a:r>
                      <a:r>
                        <a:rPr lang="en-US" sz="2000" b="1" kern="100" spc="-20" dirty="0">
                          <a:effectLst/>
                        </a:rPr>
                        <a:t> </a:t>
                      </a:r>
                      <a:r>
                        <a:rPr lang="en-US" sz="2000" b="1" kern="100" spc="-10" dirty="0">
                          <a:effectLst/>
                        </a:rPr>
                        <a:t>in</a:t>
                      </a:r>
                      <a:r>
                        <a:rPr lang="en-US" sz="2000" b="1" kern="100" spc="-15" dirty="0">
                          <a:effectLst/>
                        </a:rPr>
                        <a:t> </a:t>
                      </a:r>
                      <a:r>
                        <a:rPr lang="en-US" sz="2000" b="1" kern="100" spc="-10" dirty="0">
                          <a:effectLst/>
                        </a:rPr>
                        <a:t>bubbler:</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855980" marR="1586230" algn="ctr">
                        <a:lnSpc>
                          <a:spcPct val="115000"/>
                        </a:lnSpc>
                        <a:spcBef>
                          <a:spcPts val="10"/>
                        </a:spcBef>
                        <a:buNone/>
                      </a:pPr>
                      <a:r>
                        <a:rPr lang="en-US" sz="2000" b="1" kern="100" dirty="0">
                          <a:solidFill>
                            <a:schemeClr val="tx1"/>
                          </a:solidFill>
                          <a:effectLst/>
                        </a:rPr>
                        <a:t>25</a:t>
                      </a:r>
                      <a:r>
                        <a:rPr lang="en-US" sz="2000" b="1" kern="100" spc="-15" dirty="0">
                          <a:solidFill>
                            <a:schemeClr val="tx1"/>
                          </a:solidFill>
                          <a:effectLst/>
                        </a:rPr>
                        <a:t> </a:t>
                      </a:r>
                      <a:r>
                        <a:rPr lang="en-US" sz="2000" b="1" kern="100" dirty="0">
                          <a:solidFill>
                            <a:schemeClr val="tx1"/>
                          </a:solidFill>
                          <a:effectLst/>
                        </a:rPr>
                        <a:t>ml</a:t>
                      </a:r>
                      <a:r>
                        <a:rPr lang="en-US" sz="2000" b="1" kern="100" spc="-15" dirty="0">
                          <a:solidFill>
                            <a:schemeClr val="tx1"/>
                          </a:solidFill>
                          <a:effectLst/>
                        </a:rPr>
                        <a:t> </a:t>
                      </a:r>
                      <a:r>
                        <a:rPr lang="en-US" sz="2000" b="1" kern="100" dirty="0">
                          <a:solidFill>
                            <a:schemeClr val="tx1"/>
                          </a:solidFill>
                          <a:effectLst/>
                        </a:rPr>
                        <a:t>of</a:t>
                      </a:r>
                      <a:r>
                        <a:rPr lang="en-US" sz="2000" b="1" kern="100" spc="-10" dirty="0">
                          <a:solidFill>
                            <a:schemeClr val="tx1"/>
                          </a:solidFill>
                          <a:effectLst/>
                        </a:rPr>
                        <a:t> methanol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856369799"/>
                  </a:ext>
                </a:extLst>
              </a:tr>
              <a:tr h="401367">
                <a:tc>
                  <a:txBody>
                    <a:bodyPr/>
                    <a:lstStyle/>
                    <a:p>
                      <a:pPr marL="111125" marR="109220" algn="ctr">
                        <a:lnSpc>
                          <a:spcPct val="115000"/>
                        </a:lnSpc>
                        <a:spcBef>
                          <a:spcPts val="10"/>
                        </a:spcBef>
                        <a:buNone/>
                      </a:pPr>
                      <a:r>
                        <a:rPr lang="en-US" sz="2000" b="1" kern="100" spc="-10" dirty="0">
                          <a:effectLst/>
                        </a:rPr>
                        <a:t>Vaping</a:t>
                      </a:r>
                      <a:r>
                        <a:rPr lang="en-US" sz="2000" b="1" kern="100" spc="-50" dirty="0">
                          <a:effectLst/>
                        </a:rPr>
                        <a:t> </a:t>
                      </a:r>
                      <a:r>
                        <a:rPr lang="en-US" sz="2000" b="1" kern="100" spc="-10" dirty="0">
                          <a:effectLst/>
                        </a:rPr>
                        <a:t>regime:</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gridSpan="2">
                  <a:txBody>
                    <a:bodyPr/>
                    <a:lstStyle/>
                    <a:p>
                      <a:pPr marL="1256030" marR="1586230" algn="ctr">
                        <a:lnSpc>
                          <a:spcPct val="115000"/>
                        </a:lnSpc>
                        <a:spcBef>
                          <a:spcPts val="10"/>
                        </a:spcBef>
                        <a:buNone/>
                      </a:pPr>
                      <a:r>
                        <a:rPr lang="en-US" sz="2000" b="1" kern="100" dirty="0">
                          <a:solidFill>
                            <a:schemeClr val="tx1"/>
                          </a:solidFill>
                          <a:effectLst/>
                        </a:rPr>
                        <a:t>square</a:t>
                      </a:r>
                      <a:r>
                        <a:rPr lang="en-US" sz="2000" b="1" kern="100" spc="-50" dirty="0">
                          <a:solidFill>
                            <a:schemeClr val="tx1"/>
                          </a:solidFill>
                          <a:effectLst/>
                        </a:rPr>
                        <a:t> </a:t>
                      </a:r>
                      <a:r>
                        <a:rPr lang="en-US" sz="2000" b="1" kern="100" spc="-20" dirty="0">
                          <a:solidFill>
                            <a:schemeClr val="tx1"/>
                          </a:solidFill>
                          <a:effectLst/>
                        </a:rPr>
                        <a:t>wave</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76141134"/>
                  </a:ext>
                </a:extLst>
              </a:tr>
            </a:tbl>
          </a:graphicData>
        </a:graphic>
      </p:graphicFrame>
      <p:graphicFrame>
        <p:nvGraphicFramePr>
          <p:cNvPr id="25" name="Table 24">
            <a:extLst>
              <a:ext uri="{FF2B5EF4-FFF2-40B4-BE49-F238E27FC236}">
                <a16:creationId xmlns:a16="http://schemas.microsoft.com/office/drawing/2014/main" id="{7BFEA636-1C70-D5E0-3A92-A12E1E436FC3}"/>
              </a:ext>
            </a:extLst>
          </p:cNvPr>
          <p:cNvGraphicFramePr>
            <a:graphicFrameLocks noGrp="1"/>
          </p:cNvGraphicFramePr>
          <p:nvPr>
            <p:extLst>
              <p:ext uri="{D42A27DB-BD31-4B8C-83A1-F6EECF244321}">
                <p14:modId xmlns:p14="http://schemas.microsoft.com/office/powerpoint/2010/main" val="4089435091"/>
              </p:ext>
            </p:extLst>
          </p:nvPr>
        </p:nvGraphicFramePr>
        <p:xfrm>
          <a:off x="1298142" y="30730764"/>
          <a:ext cx="10608935" cy="1500099"/>
        </p:xfrm>
        <a:graphic>
          <a:graphicData uri="http://schemas.openxmlformats.org/drawingml/2006/table">
            <a:tbl>
              <a:tblPr firstRow="1" firstCol="1" lastRow="1" lastCol="1" bandRow="1" bandCol="1">
                <a:tableStyleId>{5C22544A-7EE6-4342-B048-85BDC9FD1C3A}</a:tableStyleId>
              </a:tblPr>
              <a:tblGrid>
                <a:gridCol w="4194839">
                  <a:extLst>
                    <a:ext uri="{9D8B030D-6E8A-4147-A177-3AD203B41FA5}">
                      <a16:colId xmlns:a16="http://schemas.microsoft.com/office/drawing/2014/main" val="1226398531"/>
                    </a:ext>
                  </a:extLst>
                </a:gridCol>
                <a:gridCol w="6414096">
                  <a:extLst>
                    <a:ext uri="{9D8B030D-6E8A-4147-A177-3AD203B41FA5}">
                      <a16:colId xmlns:a16="http://schemas.microsoft.com/office/drawing/2014/main" val="658376017"/>
                    </a:ext>
                  </a:extLst>
                </a:gridCol>
              </a:tblGrid>
              <a:tr h="838208">
                <a:tc>
                  <a:txBody>
                    <a:bodyPr/>
                    <a:lstStyle/>
                    <a:p>
                      <a:pPr marL="0" marR="473710" algn="ctr">
                        <a:lnSpc>
                          <a:spcPct val="115000"/>
                        </a:lnSpc>
                        <a:buNone/>
                      </a:pPr>
                      <a:r>
                        <a:rPr lang="en-US" sz="2000" b="1" kern="100" spc="-25" dirty="0">
                          <a:effectLst/>
                        </a:rPr>
                        <a:t>LOQ</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473710" algn="ctr">
                        <a:lnSpc>
                          <a:spcPct val="115000"/>
                        </a:lnSpc>
                        <a:spcBef>
                          <a:spcPts val="290"/>
                        </a:spcBef>
                        <a:buNone/>
                      </a:pPr>
                      <a:r>
                        <a:rPr lang="en-US" sz="2000" b="1" kern="100" spc="-10" dirty="0">
                          <a:solidFill>
                            <a:schemeClr val="tx1"/>
                          </a:solidFill>
                          <a:effectLst/>
                        </a:rPr>
                        <a:t>0.5003 mg/gram</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6">
                        <a:lumMod val="20000"/>
                        <a:lumOff val="80000"/>
                      </a:schemeClr>
                    </a:solidFill>
                  </a:tcPr>
                </a:tc>
                <a:extLst>
                  <a:ext uri="{0D108BD9-81ED-4DB2-BD59-A6C34878D82A}">
                    <a16:rowId xmlns:a16="http://schemas.microsoft.com/office/drawing/2014/main" val="2779417566"/>
                  </a:ext>
                </a:extLst>
              </a:tr>
              <a:tr h="661891">
                <a:tc>
                  <a:txBody>
                    <a:bodyPr/>
                    <a:lstStyle/>
                    <a:p>
                      <a:pPr marL="0" marR="473075" algn="ctr">
                        <a:lnSpc>
                          <a:spcPct val="115000"/>
                        </a:lnSpc>
                        <a:spcBef>
                          <a:spcPts val="5"/>
                        </a:spcBef>
                        <a:buNone/>
                      </a:pPr>
                      <a:r>
                        <a:rPr lang="en-US" sz="2000" b="1" kern="100" spc="-25" dirty="0">
                          <a:effectLst/>
                        </a:rPr>
                        <a:t>LOD</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473710" algn="ctr">
                        <a:lnSpc>
                          <a:spcPct val="115000"/>
                        </a:lnSpc>
                        <a:spcBef>
                          <a:spcPts val="290"/>
                        </a:spcBef>
                        <a:buNone/>
                      </a:pPr>
                      <a:r>
                        <a:rPr lang="en-US" sz="2000" b="1" kern="100" spc="-10" dirty="0">
                          <a:solidFill>
                            <a:schemeClr val="tx1"/>
                          </a:solidFill>
                          <a:effectLst/>
                        </a:rPr>
                        <a:t>0.2502 mg/gram</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6">
                        <a:lumMod val="20000"/>
                        <a:lumOff val="80000"/>
                      </a:schemeClr>
                    </a:solidFill>
                  </a:tcPr>
                </a:tc>
                <a:extLst>
                  <a:ext uri="{0D108BD9-81ED-4DB2-BD59-A6C34878D82A}">
                    <a16:rowId xmlns:a16="http://schemas.microsoft.com/office/drawing/2014/main" val="1755289948"/>
                  </a:ext>
                </a:extLst>
              </a:tr>
            </a:tbl>
          </a:graphicData>
        </a:graphic>
      </p:graphicFrame>
      <p:sp>
        <p:nvSpPr>
          <p:cNvPr id="28" name="TextBox 27">
            <a:extLst>
              <a:ext uri="{FF2B5EF4-FFF2-40B4-BE49-F238E27FC236}">
                <a16:creationId xmlns:a16="http://schemas.microsoft.com/office/drawing/2014/main" id="{C04BC961-3809-D285-7472-4194A5857338}"/>
              </a:ext>
            </a:extLst>
          </p:cNvPr>
          <p:cNvSpPr txBox="1"/>
          <p:nvPr/>
        </p:nvSpPr>
        <p:spPr>
          <a:xfrm>
            <a:off x="962780" y="29629609"/>
            <a:ext cx="10944297" cy="400110"/>
          </a:xfrm>
          <a:prstGeom prst="rect">
            <a:avLst/>
          </a:prstGeom>
          <a:solidFill>
            <a:schemeClr val="tx2">
              <a:lumMod val="20000"/>
              <a:lumOff val="80000"/>
            </a:schemeClr>
          </a:solidFill>
        </p:spPr>
        <p:txBody>
          <a:bodyPr wrap="square">
            <a:spAutoFit/>
          </a:bodyPr>
          <a:lstStyle/>
          <a:p>
            <a:pPr algn="just"/>
            <a:r>
              <a:rPr lang="en-US" sz="2000" b="1" kern="100" dirty="0">
                <a:latin typeface="Calibri" panose="020F0502020204030204" pitchFamily="34" charset="0"/>
                <a:ea typeface="Calibri" panose="020F0502020204030204" pitchFamily="34" charset="0"/>
                <a:cs typeface="Times New Roman" panose="02020603050405020304" pitchFamily="18" charset="0"/>
              </a:rPr>
              <a:t>ANALYSIS AND METHODANALYTICAL  LOD AND LOQ FOR ETHYL MALTOL</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36" name="Table 35">
            <a:extLst>
              <a:ext uri="{FF2B5EF4-FFF2-40B4-BE49-F238E27FC236}">
                <a16:creationId xmlns:a16="http://schemas.microsoft.com/office/drawing/2014/main" id="{1957C74C-4EE5-CA7D-670E-F8A4FCCBCE07}"/>
              </a:ext>
            </a:extLst>
          </p:cNvPr>
          <p:cNvGraphicFramePr>
            <a:graphicFrameLocks noGrp="1"/>
          </p:cNvGraphicFramePr>
          <p:nvPr>
            <p:extLst>
              <p:ext uri="{D42A27DB-BD31-4B8C-83A1-F6EECF244321}">
                <p14:modId xmlns:p14="http://schemas.microsoft.com/office/powerpoint/2010/main" val="2255039362"/>
              </p:ext>
            </p:extLst>
          </p:nvPr>
        </p:nvGraphicFramePr>
        <p:xfrm>
          <a:off x="15291050" y="5728234"/>
          <a:ext cx="11848341" cy="11092442"/>
        </p:xfrm>
        <a:graphic>
          <a:graphicData uri="http://schemas.openxmlformats.org/drawingml/2006/table">
            <a:tbl>
              <a:tblPr firstRow="1" firstCol="1" lastRow="1" lastCol="1" bandRow="1" bandCol="1">
                <a:tableStyleId>{5C22544A-7EE6-4342-B048-85BDC9FD1C3A}</a:tableStyleId>
              </a:tblPr>
              <a:tblGrid>
                <a:gridCol w="3864407">
                  <a:extLst>
                    <a:ext uri="{9D8B030D-6E8A-4147-A177-3AD203B41FA5}">
                      <a16:colId xmlns:a16="http://schemas.microsoft.com/office/drawing/2014/main" val="2415436979"/>
                    </a:ext>
                  </a:extLst>
                </a:gridCol>
                <a:gridCol w="4194699">
                  <a:extLst>
                    <a:ext uri="{9D8B030D-6E8A-4147-A177-3AD203B41FA5}">
                      <a16:colId xmlns:a16="http://schemas.microsoft.com/office/drawing/2014/main" val="364934611"/>
                    </a:ext>
                  </a:extLst>
                </a:gridCol>
                <a:gridCol w="3789235">
                  <a:extLst>
                    <a:ext uri="{9D8B030D-6E8A-4147-A177-3AD203B41FA5}">
                      <a16:colId xmlns:a16="http://schemas.microsoft.com/office/drawing/2014/main" val="2059449203"/>
                    </a:ext>
                  </a:extLst>
                </a:gridCol>
              </a:tblGrid>
              <a:tr h="706176">
                <a:tc>
                  <a:txBody>
                    <a:bodyPr/>
                    <a:lstStyle/>
                    <a:p>
                      <a:pPr marL="179070" marR="0" algn="ctr">
                        <a:lnSpc>
                          <a:spcPts val="1035"/>
                        </a:lnSpc>
                        <a:spcBef>
                          <a:spcPts val="10"/>
                        </a:spcBef>
                        <a:buNone/>
                      </a:pPr>
                      <a:r>
                        <a:rPr lang="en-US" sz="1600" b="1" kern="100" dirty="0">
                          <a:effectLst/>
                        </a:rPr>
                        <a:t>Variable</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79070" marR="0" algn="ctr">
                        <a:lnSpc>
                          <a:spcPts val="1035"/>
                        </a:lnSpc>
                        <a:spcBef>
                          <a:spcPts val="10"/>
                        </a:spcBef>
                        <a:buNone/>
                      </a:pPr>
                      <a:r>
                        <a:rPr lang="en-US" sz="1600" b="1" kern="100" dirty="0">
                          <a:effectLst/>
                        </a:rPr>
                        <a:t>Acceptance Criteria</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79070" marR="0" algn="ctr">
                        <a:lnSpc>
                          <a:spcPct val="100000"/>
                        </a:lnSpc>
                        <a:spcBef>
                          <a:spcPts val="10"/>
                        </a:spcBef>
                        <a:buNone/>
                      </a:pPr>
                      <a:r>
                        <a:rPr lang="en-US" sz="1600" b="1" kern="100" dirty="0">
                          <a:effectLst/>
                        </a:rPr>
                        <a:t>Results</a:t>
                      </a:r>
                      <a:r>
                        <a:rPr lang="en-US" sz="1600" b="1" kern="100" spc="-35" dirty="0">
                          <a:effectLst/>
                        </a:rPr>
                        <a:t> of</a:t>
                      </a:r>
                      <a:r>
                        <a:rPr lang="en-US" sz="1600" b="1" kern="100" spc="-30" dirty="0">
                          <a:effectLst/>
                        </a:rPr>
                        <a:t> </a:t>
                      </a:r>
                      <a:r>
                        <a:rPr lang="en-US" sz="1600" b="1" kern="100" dirty="0">
                          <a:effectLst/>
                        </a:rPr>
                        <a:t>Ethyl</a:t>
                      </a:r>
                      <a:r>
                        <a:rPr lang="en-US" sz="1600" b="1" kern="100" spc="-45" dirty="0">
                          <a:effectLst/>
                        </a:rPr>
                        <a:t> </a:t>
                      </a:r>
                      <a:r>
                        <a:rPr lang="en-US" sz="1600" b="1" kern="100" spc="-10" dirty="0">
                          <a:effectLst/>
                        </a:rPr>
                        <a:t>maltol</a:t>
                      </a:r>
                      <a:r>
                        <a:rPr lang="en-US" sz="1600" b="1" kern="100" spc="-30" dirty="0">
                          <a:effectLst/>
                        </a:rPr>
                        <a:t> in E-</a:t>
                      </a:r>
                      <a:r>
                        <a:rPr lang="en-US" sz="1600" b="1" kern="100" dirty="0">
                          <a:effectLst/>
                        </a:rPr>
                        <a:t>liquid</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extLst>
                  <a:ext uri="{0D108BD9-81ED-4DB2-BD59-A6C34878D82A}">
                    <a16:rowId xmlns:a16="http://schemas.microsoft.com/office/drawing/2014/main" val="1547580924"/>
                  </a:ext>
                </a:extLst>
              </a:tr>
              <a:tr h="1176561">
                <a:tc>
                  <a:txBody>
                    <a:bodyPr/>
                    <a:lstStyle/>
                    <a:p>
                      <a:pPr marL="67945" marR="0" algn="ctr">
                        <a:lnSpc>
                          <a:spcPct val="115000"/>
                        </a:lnSpc>
                        <a:spcBef>
                          <a:spcPts val="635"/>
                        </a:spcBef>
                        <a:buNone/>
                      </a:pPr>
                      <a:r>
                        <a:rPr lang="en-US" sz="1600" b="1" kern="100" spc="-10" dirty="0">
                          <a:effectLst/>
                        </a:rPr>
                        <a:t>System suitability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nSpc>
                          <a:spcPct val="115000"/>
                        </a:lnSpc>
                        <a:spcBef>
                          <a:spcPts val="20"/>
                        </a:spcBef>
                        <a:buFont typeface="Symbol" pitchFamily="2" charset="2"/>
                        <a:buChar char=""/>
                        <a:tabLst/>
                      </a:pPr>
                      <a:r>
                        <a:rPr lang="en-US" sz="1600" b="1" kern="100" dirty="0">
                          <a:effectLst/>
                        </a:rPr>
                        <a:t>RSD peak areas ≤ 5.0 %</a:t>
                      </a:r>
                    </a:p>
                    <a:p>
                      <a:pPr marL="342900" marR="0" lvl="0" indent="-214313">
                        <a:lnSpc>
                          <a:spcPct val="115000"/>
                        </a:lnSpc>
                        <a:spcBef>
                          <a:spcPts val="20"/>
                        </a:spcBef>
                        <a:buFont typeface="Symbol" pitchFamily="2" charset="2"/>
                        <a:buChar char=""/>
                        <a:tabLst/>
                      </a:pPr>
                      <a:r>
                        <a:rPr lang="en-US" sz="1600" b="1" kern="100" dirty="0">
                          <a:effectLst/>
                        </a:rPr>
                        <a:t>r≥0.995 </a:t>
                      </a:r>
                    </a:p>
                    <a:p>
                      <a:pPr marL="342900" marR="0" lvl="0" indent="-214313">
                        <a:lnSpc>
                          <a:spcPct val="115000"/>
                        </a:lnSpc>
                        <a:spcBef>
                          <a:spcPts val="20"/>
                        </a:spcBef>
                        <a:buFont typeface="Symbol" pitchFamily="2" charset="2"/>
                        <a:buChar char=""/>
                        <a:tabLst/>
                      </a:pPr>
                      <a:r>
                        <a:rPr lang="en-US" sz="1600" b="1" kern="100" dirty="0">
                          <a:effectLst/>
                        </a:rPr>
                        <a:t>REC 95.0-105.0%</a:t>
                      </a:r>
                    </a:p>
                    <a:p>
                      <a:pPr marL="342900" marR="0" lvl="0" indent="-214313">
                        <a:lnSpc>
                          <a:spcPct val="115000"/>
                        </a:lnSpc>
                        <a:spcBef>
                          <a:spcPts val="20"/>
                        </a:spcBef>
                        <a:buFont typeface="Symbol" pitchFamily="2" charset="2"/>
                        <a:buChar char=""/>
                        <a:tabLst/>
                      </a:pPr>
                      <a:r>
                        <a:rPr lang="en-US" sz="1600" b="1" kern="100" dirty="0">
                          <a:effectLst/>
                        </a:rPr>
                        <a:t>S/N for Cal.sol.1 ≥ 10</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4.7%</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r=0.9999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101.4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S/N LOQ = 222</a:t>
                      </a:r>
                    </a:p>
                  </a:txBody>
                  <a:tcPr marL="0" marR="0" marT="0" marB="0" anchor="ctr">
                    <a:solidFill>
                      <a:schemeClr val="bg1">
                        <a:lumMod val="85000"/>
                      </a:schemeClr>
                    </a:solidFill>
                  </a:tcPr>
                </a:tc>
                <a:extLst>
                  <a:ext uri="{0D108BD9-81ED-4DB2-BD59-A6C34878D82A}">
                    <a16:rowId xmlns:a16="http://schemas.microsoft.com/office/drawing/2014/main" val="876624881"/>
                  </a:ext>
                </a:extLst>
              </a:tr>
              <a:tr h="579492">
                <a:tc>
                  <a:txBody>
                    <a:bodyPr/>
                    <a:lstStyle/>
                    <a:p>
                      <a:pPr marL="67945" marR="0" algn="ctr">
                        <a:lnSpc>
                          <a:spcPct val="115000"/>
                        </a:lnSpc>
                        <a:spcBef>
                          <a:spcPts val="635"/>
                        </a:spcBef>
                        <a:buNone/>
                      </a:pPr>
                      <a:r>
                        <a:rPr lang="en-US" sz="1600" b="1" kern="100" spc="-10" dirty="0">
                          <a:effectLst/>
                        </a:rPr>
                        <a:t>Specificity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67945" marR="60960">
                        <a:lnSpc>
                          <a:spcPct val="115000"/>
                        </a:lnSpc>
                        <a:spcBef>
                          <a:spcPts val="185"/>
                        </a:spcBef>
                        <a:buNone/>
                        <a:tabLst>
                          <a:tab pos="297180" algn="l"/>
                        </a:tabLst>
                      </a:pPr>
                      <a:r>
                        <a:rPr lang="en-US" sz="1600" b="1" kern="100" dirty="0">
                          <a:effectLst/>
                        </a:rPr>
                        <a:t>Resolution of ethyl maltol peaks</a:t>
                      </a:r>
                      <a:r>
                        <a:rPr lang="en-US" sz="1600" b="1" kern="100" spc="-50" dirty="0">
                          <a:effectLst/>
                        </a:rPr>
                        <a:t> </a:t>
                      </a:r>
                      <a:r>
                        <a:rPr lang="en-US" sz="1600" b="1" kern="100" dirty="0">
                          <a:effectLst/>
                        </a:rPr>
                        <a:t>with</a:t>
                      </a:r>
                      <a:r>
                        <a:rPr lang="en-US" sz="1600" b="1" kern="100" spc="-50" dirty="0">
                          <a:effectLst/>
                        </a:rPr>
                        <a:t> </a:t>
                      </a:r>
                      <a:r>
                        <a:rPr lang="en-US" sz="1600" b="1" kern="100" dirty="0">
                          <a:effectLst/>
                        </a:rPr>
                        <a:t>any</a:t>
                      </a:r>
                      <a:r>
                        <a:rPr lang="en-US" sz="1600" b="1" kern="100" spc="-50" dirty="0">
                          <a:effectLst/>
                        </a:rPr>
                        <a:t> </a:t>
                      </a:r>
                      <a:r>
                        <a:rPr lang="en-US" sz="1600" b="1" kern="100" dirty="0">
                          <a:effectLst/>
                        </a:rPr>
                        <a:t>other</a:t>
                      </a:r>
                      <a:r>
                        <a:rPr lang="en-US" sz="1600" b="1" kern="100" spc="-45" dirty="0">
                          <a:effectLst/>
                        </a:rPr>
                        <a:t> </a:t>
                      </a:r>
                      <a:r>
                        <a:rPr lang="en-US" sz="1600" b="1" kern="100" dirty="0">
                          <a:effectLst/>
                        </a:rPr>
                        <a:t>peak</a:t>
                      </a:r>
                      <a:r>
                        <a:rPr lang="en-US" sz="1600" b="1" kern="100" spc="-40" dirty="0">
                          <a:effectLst/>
                        </a:rPr>
                        <a:t> </a:t>
                      </a:r>
                      <a:r>
                        <a:rPr lang="en-US" sz="1600" b="1" kern="100" dirty="0">
                          <a:effectLst/>
                        </a:rPr>
                        <a:t>must</a:t>
                      </a:r>
                      <a:r>
                        <a:rPr lang="en-US" sz="1600" b="1" kern="100" spc="-50" dirty="0">
                          <a:effectLst/>
                        </a:rPr>
                        <a:t> </a:t>
                      </a:r>
                      <a:r>
                        <a:rPr lang="en-US" sz="1600" b="1" kern="100" dirty="0">
                          <a:effectLst/>
                        </a:rPr>
                        <a:t>be</a:t>
                      </a:r>
                      <a:r>
                        <a:rPr lang="en-US" sz="1600" b="1" kern="100" spc="-50" dirty="0">
                          <a:effectLst/>
                        </a:rPr>
                        <a:t> </a:t>
                      </a:r>
                      <a:r>
                        <a:rPr lang="en-US" sz="1600" b="1" kern="100" dirty="0">
                          <a:effectLst/>
                        </a:rPr>
                        <a:t>≥</a:t>
                      </a:r>
                      <a:r>
                        <a:rPr lang="en-US" sz="1600" b="1" kern="100" spc="-45" dirty="0">
                          <a:effectLst/>
                        </a:rPr>
                        <a:t> </a:t>
                      </a:r>
                      <a:r>
                        <a:rPr lang="en-US" sz="1600" b="1" kern="100" dirty="0">
                          <a:effectLst/>
                        </a:rPr>
                        <a:t>1</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67945" marR="60960">
                        <a:lnSpc>
                          <a:spcPct val="115000"/>
                        </a:lnSpc>
                        <a:spcBef>
                          <a:spcPts val="185"/>
                        </a:spcBef>
                        <a:buNone/>
                        <a:tabLst>
                          <a:tab pos="297180" algn="l"/>
                        </a:tabLst>
                      </a:pPr>
                      <a:r>
                        <a:rPr lang="en-US" sz="1600" b="1" kern="100" dirty="0">
                          <a:solidFill>
                            <a:schemeClr val="dk1"/>
                          </a:solidFill>
                          <a:effectLst/>
                          <a:latin typeface="+mn-lt"/>
                          <a:ea typeface="+mn-ea"/>
                          <a:cs typeface="+mn-cs"/>
                        </a:rPr>
                        <a:t>Criterion met</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1">
                        <a:lumMod val="85000"/>
                      </a:schemeClr>
                    </a:solidFill>
                  </a:tcPr>
                </a:tc>
                <a:extLst>
                  <a:ext uri="{0D108BD9-81ED-4DB2-BD59-A6C34878D82A}">
                    <a16:rowId xmlns:a16="http://schemas.microsoft.com/office/drawing/2014/main" val="3593157678"/>
                  </a:ext>
                </a:extLst>
              </a:tr>
              <a:tr h="962665">
                <a:tc>
                  <a:txBody>
                    <a:bodyPr/>
                    <a:lstStyle/>
                    <a:p>
                      <a:pPr marL="67945" marR="0" algn="ctr">
                        <a:lnSpc>
                          <a:spcPct val="115000"/>
                        </a:lnSpc>
                        <a:spcBef>
                          <a:spcPts val="635"/>
                        </a:spcBef>
                        <a:buNone/>
                      </a:pPr>
                      <a:r>
                        <a:rPr lang="en-US" sz="1600" b="1" kern="100" spc="-10" dirty="0">
                          <a:effectLst/>
                        </a:rPr>
                        <a:t>Detection and Quantification limits</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LOQ S/N ≥10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LOD S/N ≥3</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S/N LOQ = 263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S/N LOD = 19</a:t>
                      </a:r>
                    </a:p>
                  </a:txBody>
                  <a:tcPr marL="0" marR="0" marT="0" marB="0" anchor="ctr">
                    <a:solidFill>
                      <a:schemeClr val="bg1">
                        <a:lumMod val="85000"/>
                      </a:schemeClr>
                    </a:solidFill>
                  </a:tcPr>
                </a:tc>
                <a:extLst>
                  <a:ext uri="{0D108BD9-81ED-4DB2-BD59-A6C34878D82A}">
                    <a16:rowId xmlns:a16="http://schemas.microsoft.com/office/drawing/2014/main" val="3639116004"/>
                  </a:ext>
                </a:extLst>
              </a:tr>
              <a:tr h="579492">
                <a:tc>
                  <a:txBody>
                    <a:bodyPr/>
                    <a:lstStyle/>
                    <a:p>
                      <a:pPr marL="67945" marR="0" algn="ctr">
                        <a:lnSpc>
                          <a:spcPct val="115000"/>
                        </a:lnSpc>
                        <a:spcBef>
                          <a:spcPts val="635"/>
                        </a:spcBef>
                        <a:buNone/>
                      </a:pPr>
                      <a:r>
                        <a:rPr lang="en-US" sz="1600" b="1" kern="100" spc="-10" dirty="0">
                          <a:effectLst/>
                        </a:rPr>
                        <a:t>Linearity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 ≥ 0.995</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10% </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r=0.9997</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RSD(u)% = 9.2</a:t>
                      </a:r>
                    </a:p>
                  </a:txBody>
                  <a:tcPr marL="0" marR="0" marT="0" marB="0" anchor="ctr">
                    <a:solidFill>
                      <a:schemeClr val="bg1">
                        <a:lumMod val="85000"/>
                      </a:schemeClr>
                    </a:solidFill>
                  </a:tcPr>
                </a:tc>
                <a:extLst>
                  <a:ext uri="{0D108BD9-81ED-4DB2-BD59-A6C34878D82A}">
                    <a16:rowId xmlns:a16="http://schemas.microsoft.com/office/drawing/2014/main" val="1136535146"/>
                  </a:ext>
                </a:extLst>
              </a:tr>
              <a:tr h="327198">
                <a:tc>
                  <a:txBody>
                    <a:bodyPr/>
                    <a:lstStyle/>
                    <a:p>
                      <a:pPr marL="67945" marR="0" algn="ctr">
                        <a:lnSpc>
                          <a:spcPct val="115000"/>
                        </a:lnSpc>
                        <a:spcBef>
                          <a:spcPts val="635"/>
                        </a:spcBef>
                        <a:buNone/>
                      </a:pPr>
                      <a:r>
                        <a:rPr lang="en-US" sz="1600" b="1" kern="100" spc="-10" dirty="0">
                          <a:effectLst/>
                        </a:rPr>
                        <a:t>Range</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a:lnSpc>
                          <a:spcPct val="115000"/>
                        </a:lnSpc>
                        <a:buNone/>
                      </a:pPr>
                      <a:r>
                        <a:rPr lang="en-US" sz="1600" b="1" kern="100" dirty="0">
                          <a:effectLst/>
                        </a:rPr>
                        <a:t> </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ct val="115000"/>
                        </a:lnSpc>
                        <a:buNone/>
                      </a:pPr>
                      <a:r>
                        <a:rPr lang="en-US" sz="1600" b="1" kern="100" dirty="0">
                          <a:solidFill>
                            <a:schemeClr val="dk1"/>
                          </a:solidFill>
                          <a:effectLst/>
                          <a:latin typeface="+mn-lt"/>
                          <a:ea typeface="+mn-ea"/>
                          <a:cs typeface="+mn-cs"/>
                        </a:rPr>
                        <a:t>0.4996 – 50.1000 mg/g</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1">
                        <a:lumMod val="85000"/>
                      </a:schemeClr>
                    </a:solidFill>
                  </a:tcPr>
                </a:tc>
                <a:extLst>
                  <a:ext uri="{0D108BD9-81ED-4DB2-BD59-A6C34878D82A}">
                    <a16:rowId xmlns:a16="http://schemas.microsoft.com/office/drawing/2014/main" val="1530405408"/>
                  </a:ext>
                </a:extLst>
              </a:tr>
              <a:tr h="579492">
                <a:tc>
                  <a:txBody>
                    <a:bodyPr/>
                    <a:lstStyle/>
                    <a:p>
                      <a:pPr marL="67945" marR="0" algn="ctr">
                        <a:lnSpc>
                          <a:spcPct val="115000"/>
                        </a:lnSpc>
                        <a:spcBef>
                          <a:spcPts val="635"/>
                        </a:spcBef>
                        <a:buNone/>
                      </a:pPr>
                      <a:r>
                        <a:rPr lang="en-US" sz="1600" b="1" kern="100" spc="-10" dirty="0">
                          <a:effectLst/>
                        </a:rPr>
                        <a:t>Method repeatability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5.0 %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2.1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0.005</a:t>
                      </a:r>
                    </a:p>
                  </a:txBody>
                  <a:tcPr marL="0" marR="0" marT="0" marB="0" anchor="ctr">
                    <a:solidFill>
                      <a:schemeClr val="bg1">
                        <a:lumMod val="85000"/>
                      </a:schemeClr>
                    </a:solidFill>
                  </a:tcPr>
                </a:tc>
                <a:extLst>
                  <a:ext uri="{0D108BD9-81ED-4DB2-BD59-A6C34878D82A}">
                    <a16:rowId xmlns:a16="http://schemas.microsoft.com/office/drawing/2014/main" val="3907703792"/>
                  </a:ext>
                </a:extLst>
              </a:tr>
              <a:tr h="1176561">
                <a:tc>
                  <a:txBody>
                    <a:bodyPr/>
                    <a:lstStyle/>
                    <a:p>
                      <a:pPr marL="67945" marR="0" algn="ctr">
                        <a:lnSpc>
                          <a:spcPct val="115000"/>
                        </a:lnSpc>
                        <a:spcBef>
                          <a:spcPts val="635"/>
                        </a:spcBef>
                        <a:buNone/>
                      </a:pPr>
                      <a:r>
                        <a:rPr lang="en-US" sz="1600" b="1" kern="100" spc="-10" dirty="0">
                          <a:effectLst/>
                        </a:rPr>
                        <a:t>Intermediate precision</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RSD6 ≤ 5.0 %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RSD12 ≤ 7.5 %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Diff%&lt; 10 %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RSD%(n=6) = 3.3</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RSD%(n=12) = 3.11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 = 3.12</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0.012</a:t>
                      </a:r>
                    </a:p>
                  </a:txBody>
                  <a:tcPr marL="0" marR="0" marT="0" marB="0" anchor="ctr">
                    <a:solidFill>
                      <a:schemeClr val="bg1">
                        <a:lumMod val="85000"/>
                      </a:schemeClr>
                    </a:solidFill>
                  </a:tcPr>
                </a:tc>
                <a:extLst>
                  <a:ext uri="{0D108BD9-81ED-4DB2-BD59-A6C34878D82A}">
                    <a16:rowId xmlns:a16="http://schemas.microsoft.com/office/drawing/2014/main" val="1263528381"/>
                  </a:ext>
                </a:extLst>
              </a:tr>
              <a:tr h="280958">
                <a:tc rowSpan="2">
                  <a:txBody>
                    <a:bodyPr/>
                    <a:lstStyle/>
                    <a:p>
                      <a:pPr marL="57150" marR="0" algn="ctr">
                        <a:lnSpc>
                          <a:spcPct val="115000"/>
                        </a:lnSpc>
                        <a:spcBef>
                          <a:spcPts val="635"/>
                        </a:spcBef>
                        <a:buNone/>
                      </a:pPr>
                      <a:r>
                        <a:rPr lang="en-US" sz="1600" b="1" kern="100" spc="-10" dirty="0">
                          <a:effectLst/>
                        </a:rPr>
                        <a:t>Accuracy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gridSpan="2">
                  <a:txBody>
                    <a:bodyPr/>
                    <a:lstStyle/>
                    <a:p>
                      <a:pPr marL="1536065" marR="1367155" algn="ctr">
                        <a:lnSpc>
                          <a:spcPct val="115000"/>
                        </a:lnSpc>
                        <a:spcBef>
                          <a:spcPts val="155"/>
                        </a:spcBef>
                        <a:buNone/>
                      </a:pPr>
                      <a:r>
                        <a:rPr lang="en-US" sz="1600" b="1" kern="100" dirty="0">
                          <a:effectLst/>
                        </a:rPr>
                        <a:t>LOQ</a:t>
                      </a:r>
                      <a:r>
                        <a:rPr lang="en-US" sz="1600" b="1" kern="100" spc="-30" dirty="0">
                          <a:effectLst/>
                        </a:rPr>
                        <a:t> </a:t>
                      </a:r>
                      <a:r>
                        <a:rPr lang="en-US" sz="1600" b="1" kern="100" spc="-10" dirty="0">
                          <a:effectLst/>
                        </a:rPr>
                        <a:t>level</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US"/>
                    </a:p>
                  </a:txBody>
                  <a:tcPr/>
                </a:tc>
                <a:extLst>
                  <a:ext uri="{0D108BD9-81ED-4DB2-BD59-A6C34878D82A}">
                    <a16:rowId xmlns:a16="http://schemas.microsoft.com/office/drawing/2014/main" val="1237753270"/>
                  </a:ext>
                </a:extLst>
              </a:tr>
              <a:tr h="303537">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0.91</a:t>
                      </a:r>
                    </a:p>
                  </a:txBody>
                  <a:tcPr marL="0" marR="0" marT="0" marB="0" anchor="ctr">
                    <a:solidFill>
                      <a:schemeClr val="bg1">
                        <a:lumMod val="85000"/>
                      </a:schemeClr>
                    </a:solidFill>
                  </a:tcPr>
                </a:tc>
                <a:extLst>
                  <a:ext uri="{0D108BD9-81ED-4DB2-BD59-A6C34878D82A}">
                    <a16:rowId xmlns:a16="http://schemas.microsoft.com/office/drawing/2014/main" val="2660241460"/>
                  </a:ext>
                </a:extLst>
              </a:tr>
              <a:tr h="579492">
                <a:tc rowSpan="5">
                  <a:txBody>
                    <a:bodyPr/>
                    <a:lstStyle/>
                    <a:p>
                      <a:pPr marL="67945" marR="0" algn="ctr">
                        <a:lnSpc>
                          <a:spcPct val="115000"/>
                        </a:lnSpc>
                        <a:spcBef>
                          <a:spcPts val="635"/>
                        </a:spcBef>
                        <a:buNone/>
                      </a:pPr>
                      <a:r>
                        <a:rPr lang="en-US" sz="1600" b="1" kern="100" dirty="0">
                          <a:solidFill>
                            <a:schemeClr val="lt1"/>
                          </a:solidFill>
                          <a:effectLst/>
                          <a:latin typeface="+mn-lt"/>
                          <a:ea typeface="+mn-ea"/>
                          <a:cs typeface="+mn-cs"/>
                        </a:rPr>
                        <a:t>Variable</a:t>
                      </a: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Recovery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97.6</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0.0003</a:t>
                      </a:r>
                    </a:p>
                  </a:txBody>
                  <a:tcPr marL="0" marR="0" marT="0" marB="0" anchor="ctr">
                    <a:solidFill>
                      <a:schemeClr val="bg1">
                        <a:lumMod val="85000"/>
                      </a:schemeClr>
                    </a:solidFill>
                  </a:tcPr>
                </a:tc>
                <a:extLst>
                  <a:ext uri="{0D108BD9-81ED-4DB2-BD59-A6C34878D82A}">
                    <a16:rowId xmlns:a16="http://schemas.microsoft.com/office/drawing/2014/main" val="983145850"/>
                  </a:ext>
                </a:extLst>
              </a:tr>
              <a:tr h="280958">
                <a:tc vMerge="1">
                  <a:txBody>
                    <a:bodyPr/>
                    <a:lstStyle/>
                    <a:p>
                      <a:endParaRPr lang="en-US"/>
                    </a:p>
                  </a:txBody>
                  <a:tcPr/>
                </a:tc>
                <a:tc gridSpan="2">
                  <a:txBody>
                    <a:bodyPr/>
                    <a:lstStyle/>
                    <a:p>
                      <a:pPr marL="1536065" marR="1530350" algn="ctr">
                        <a:lnSpc>
                          <a:spcPct val="115000"/>
                        </a:lnSpc>
                        <a:spcBef>
                          <a:spcPts val="155"/>
                        </a:spcBef>
                        <a:buNone/>
                      </a:pPr>
                      <a:r>
                        <a:rPr lang="en-US" sz="1600" b="1" kern="100" dirty="0">
                          <a:effectLst/>
                        </a:rPr>
                        <a:t>Level</a:t>
                      </a:r>
                      <a:r>
                        <a:rPr lang="en-US" sz="1600" b="1" kern="100" spc="-40" dirty="0">
                          <a:effectLst/>
                        </a:rPr>
                        <a:t> </a:t>
                      </a:r>
                      <a:r>
                        <a:rPr lang="en-US" sz="1600" b="1" kern="100" spc="-25" dirty="0">
                          <a:effectLst/>
                        </a:rPr>
                        <a:t>2</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US"/>
                    </a:p>
                  </a:txBody>
                  <a:tcPr/>
                </a:tc>
                <a:extLst>
                  <a:ext uri="{0D108BD9-81ED-4DB2-BD59-A6C34878D82A}">
                    <a16:rowId xmlns:a16="http://schemas.microsoft.com/office/drawing/2014/main" val="4230793661"/>
                  </a:ext>
                </a:extLst>
              </a:tr>
              <a:tr h="878026">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95.0% - 105.0%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0.41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99.9</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0.0097</a:t>
                      </a:r>
                    </a:p>
                  </a:txBody>
                  <a:tcPr marL="0" marR="0" marT="0" marB="0" anchor="ctr">
                    <a:solidFill>
                      <a:schemeClr val="bg1">
                        <a:lumMod val="85000"/>
                      </a:schemeClr>
                    </a:solidFill>
                  </a:tcPr>
                </a:tc>
                <a:extLst>
                  <a:ext uri="{0D108BD9-81ED-4DB2-BD59-A6C34878D82A}">
                    <a16:rowId xmlns:a16="http://schemas.microsoft.com/office/drawing/2014/main" val="3987754631"/>
                  </a:ext>
                </a:extLst>
              </a:tr>
              <a:tr h="280958">
                <a:tc vMerge="1">
                  <a:txBody>
                    <a:bodyPr/>
                    <a:lstStyle/>
                    <a:p>
                      <a:endParaRPr lang="en-US"/>
                    </a:p>
                  </a:txBody>
                  <a:tcPr/>
                </a:tc>
                <a:tc gridSpan="2">
                  <a:txBody>
                    <a:bodyPr/>
                    <a:lstStyle/>
                    <a:p>
                      <a:pPr marL="1536065" marR="1531620" algn="ctr">
                        <a:lnSpc>
                          <a:spcPct val="115000"/>
                        </a:lnSpc>
                        <a:spcBef>
                          <a:spcPts val="155"/>
                        </a:spcBef>
                        <a:buNone/>
                      </a:pPr>
                      <a:r>
                        <a:rPr lang="en-US" sz="1600" b="1" kern="100" dirty="0">
                          <a:effectLst/>
                        </a:rPr>
                        <a:t>Level</a:t>
                      </a:r>
                      <a:r>
                        <a:rPr lang="en-US" sz="1600" b="1" kern="100" spc="-40" dirty="0">
                          <a:effectLst/>
                        </a:rPr>
                        <a:t> </a:t>
                      </a:r>
                      <a:r>
                        <a:rPr lang="en-US" sz="1600" b="1" kern="100" spc="-50" dirty="0">
                          <a:effectLst/>
                        </a:rPr>
                        <a:t>3</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US"/>
                    </a:p>
                  </a:txBody>
                  <a:tcPr/>
                </a:tc>
                <a:extLst>
                  <a:ext uri="{0D108BD9-81ED-4DB2-BD59-A6C34878D82A}">
                    <a16:rowId xmlns:a16="http://schemas.microsoft.com/office/drawing/2014/main" val="3877951723"/>
                  </a:ext>
                </a:extLst>
              </a:tr>
              <a:tr h="878026">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95.0% - 105.0%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3.16</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99.1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0.0402</a:t>
                      </a:r>
                    </a:p>
                  </a:txBody>
                  <a:tcPr marL="0" marR="0" marT="0" marB="0" anchor="ctr">
                    <a:solidFill>
                      <a:schemeClr val="bg1">
                        <a:lumMod val="85000"/>
                      </a:schemeClr>
                    </a:solidFill>
                  </a:tcPr>
                </a:tc>
                <a:extLst>
                  <a:ext uri="{0D108BD9-81ED-4DB2-BD59-A6C34878D82A}">
                    <a16:rowId xmlns:a16="http://schemas.microsoft.com/office/drawing/2014/main" val="667659748"/>
                  </a:ext>
                </a:extLst>
              </a:tr>
              <a:tr h="320438">
                <a:tc>
                  <a:txBody>
                    <a:bodyPr/>
                    <a:lstStyle/>
                    <a:p>
                      <a:pPr marL="67945" marR="0" algn="ctr">
                        <a:lnSpc>
                          <a:spcPct val="115000"/>
                        </a:lnSpc>
                        <a:spcBef>
                          <a:spcPts val="635"/>
                        </a:spcBef>
                        <a:buNone/>
                      </a:pPr>
                      <a:r>
                        <a:rPr lang="en-US" sz="1600" b="1" kern="100" dirty="0">
                          <a:solidFill>
                            <a:schemeClr val="lt1"/>
                          </a:solidFill>
                          <a:effectLst/>
                          <a:latin typeface="+mn-lt"/>
                          <a:ea typeface="+mn-ea"/>
                          <a:cs typeface="+mn-cs"/>
                        </a:rPr>
                        <a:t>Stability</a:t>
                      </a: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Diff(A) ≤ 5%</a:t>
                      </a:r>
                    </a:p>
                  </a:txBody>
                  <a:tcPr marL="0" marR="0" marT="0" marB="0" anchor="ct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Diff(A)20h = 0.35</a:t>
                      </a:r>
                    </a:p>
                  </a:txBody>
                  <a:tcPr marL="0" marR="0" marT="0" marB="0" anchor="ctr">
                    <a:solidFill>
                      <a:schemeClr val="bg1">
                        <a:lumMod val="85000"/>
                      </a:schemeClr>
                    </a:solidFill>
                  </a:tcPr>
                </a:tc>
                <a:extLst>
                  <a:ext uri="{0D108BD9-81ED-4DB2-BD59-A6C34878D82A}">
                    <a16:rowId xmlns:a16="http://schemas.microsoft.com/office/drawing/2014/main" val="115713691"/>
                  </a:ext>
                </a:extLst>
              </a:tr>
              <a:tr h="1202412">
                <a:tc>
                  <a:txBody>
                    <a:bodyPr/>
                    <a:lstStyle/>
                    <a:p>
                      <a:pPr marL="66675" marR="0" algn="ctr">
                        <a:lnSpc>
                          <a:spcPct val="115000"/>
                        </a:lnSpc>
                        <a:spcBef>
                          <a:spcPts val="635"/>
                        </a:spcBef>
                        <a:buNone/>
                      </a:pPr>
                      <a:r>
                        <a:rPr lang="en-US" sz="1600" b="1" kern="100" dirty="0">
                          <a:solidFill>
                            <a:schemeClr val="lt1"/>
                          </a:solidFill>
                          <a:effectLst/>
                          <a:latin typeface="+mn-lt"/>
                          <a:ea typeface="+mn-ea"/>
                          <a:cs typeface="+mn-cs"/>
                        </a:rPr>
                        <a:t>Robustness</a:t>
                      </a: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 </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0.49 to 4.4</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98.7 to 107.5</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0.00003 to 0.00004</a:t>
                      </a:r>
                    </a:p>
                  </a:txBody>
                  <a:tcPr marL="0" marR="0" marT="0" marB="0" anchor="ctr">
                    <a:solidFill>
                      <a:schemeClr val="bg1">
                        <a:lumMod val="85000"/>
                      </a:schemeClr>
                    </a:solidFill>
                  </a:tcPr>
                </a:tc>
                <a:extLst>
                  <a:ext uri="{0D108BD9-81ED-4DB2-BD59-A6C34878D82A}">
                    <a16:rowId xmlns:a16="http://schemas.microsoft.com/office/drawing/2014/main" val="1250782149"/>
                  </a:ext>
                </a:extLst>
              </a:tr>
            </a:tbl>
          </a:graphicData>
        </a:graphic>
      </p:graphicFrame>
      <p:sp>
        <p:nvSpPr>
          <p:cNvPr id="38" name="TextBox 37">
            <a:extLst>
              <a:ext uri="{FF2B5EF4-FFF2-40B4-BE49-F238E27FC236}">
                <a16:creationId xmlns:a16="http://schemas.microsoft.com/office/drawing/2014/main" id="{7158E338-5E39-3E73-AC27-3CB7EA337C7D}"/>
              </a:ext>
            </a:extLst>
          </p:cNvPr>
          <p:cNvSpPr txBox="1"/>
          <p:nvPr/>
        </p:nvSpPr>
        <p:spPr>
          <a:xfrm>
            <a:off x="786935" y="13191022"/>
            <a:ext cx="11148087" cy="400110"/>
          </a:xfrm>
          <a:prstGeom prst="rect">
            <a:avLst/>
          </a:prstGeom>
          <a:solidFill>
            <a:schemeClr val="tx2">
              <a:lumMod val="20000"/>
              <a:lumOff val="80000"/>
            </a:schemeClr>
          </a:solidFill>
        </p:spPr>
        <p:txBody>
          <a:bodyPr wrap="square">
            <a:spAutoFit/>
          </a:bodyPr>
          <a:lstStyle/>
          <a:p>
            <a:pPr marL="0" marR="0" algn="ctr">
              <a:spcBef>
                <a:spcPts val="0"/>
              </a:spcBef>
              <a:spcAft>
                <a:spcPts val="0"/>
              </a:spcAft>
            </a:pPr>
            <a:r>
              <a:rPr lang="en-US" sz="2000" b="1" kern="100" dirty="0">
                <a:latin typeface="Arial" panose="020B0604020202020204" pitchFamily="34" charset="0"/>
                <a:ea typeface="Calibri" panose="020F0502020204030204" pitchFamily="34" charset="0"/>
                <a:cs typeface="Arial" panose="020B0604020202020204" pitchFamily="34" charset="0"/>
              </a:rPr>
              <a:t>VALIDATION</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EE932DF6-E2D2-0C02-0072-CA5369EAF380}"/>
              </a:ext>
            </a:extLst>
          </p:cNvPr>
          <p:cNvSpPr txBox="1"/>
          <p:nvPr/>
        </p:nvSpPr>
        <p:spPr>
          <a:xfrm>
            <a:off x="758992" y="18447505"/>
            <a:ext cx="11148086" cy="400110"/>
          </a:xfrm>
          <a:prstGeom prst="rect">
            <a:avLst/>
          </a:prstGeom>
          <a:solidFill>
            <a:schemeClr val="tx2">
              <a:lumMod val="20000"/>
              <a:lumOff val="80000"/>
            </a:schemeClr>
          </a:solidFill>
        </p:spPr>
        <p:txBody>
          <a:bodyPr wrap="square">
            <a:spAutoFit/>
          </a:bodyPr>
          <a:lstStyle/>
          <a:p>
            <a:pPr marL="0" marR="0" algn="ctr">
              <a:spcBef>
                <a:spcPts val="0"/>
              </a:spcBef>
              <a:spcAft>
                <a:spcPts val="0"/>
              </a:spcAft>
            </a:pPr>
            <a:r>
              <a:rPr lang="en-US" sz="2000" b="1" kern="100" dirty="0">
                <a:latin typeface="Arial" panose="020B0604020202020204" pitchFamily="34" charset="0"/>
                <a:ea typeface="Calibri" panose="020F0502020204030204" pitchFamily="34" charset="0"/>
                <a:cs typeface="Arial" panose="020B0604020202020204" pitchFamily="34" charset="0"/>
              </a:rPr>
              <a:t>PRODUCT TESTED</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E7A00CAD-62CB-6399-2C20-3C7810A6CAC0}"/>
              </a:ext>
            </a:extLst>
          </p:cNvPr>
          <p:cNvSpPr txBox="1"/>
          <p:nvPr/>
        </p:nvSpPr>
        <p:spPr>
          <a:xfrm>
            <a:off x="1018901" y="30118019"/>
            <a:ext cx="10600893" cy="400110"/>
          </a:xfrm>
          <a:prstGeom prst="rect">
            <a:avLst/>
          </a:prstGeom>
          <a:noFill/>
        </p:spPr>
        <p:txBody>
          <a:bodyPr wrap="square">
            <a:spAutoFit/>
          </a:bodyPr>
          <a:lstStyle/>
          <a:p>
            <a:pPr marR="0">
              <a:spcAft>
                <a:spcPts val="2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Analytical Instrument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Gas</a:t>
            </a:r>
            <a:r>
              <a:rPr lang="en-US" sz="2000" kern="100" spc="-40" dirty="0">
                <a:effectLst/>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chromatograph</a:t>
            </a:r>
            <a:r>
              <a:rPr lang="en-US" sz="2000" kern="100" spc="-40" dirty="0">
                <a:effectLst/>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with</a:t>
            </a:r>
            <a:r>
              <a:rPr lang="en-US" sz="2000" kern="100" spc="-35" dirty="0">
                <a:effectLst/>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MS</a:t>
            </a:r>
            <a:r>
              <a:rPr lang="en-US" sz="2000" kern="100" spc="-40" dirty="0">
                <a:effectLst/>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detector</a:t>
            </a:r>
          </a:p>
        </p:txBody>
      </p:sp>
      <p:graphicFrame>
        <p:nvGraphicFramePr>
          <p:cNvPr id="46" name="Table 45">
            <a:extLst>
              <a:ext uri="{FF2B5EF4-FFF2-40B4-BE49-F238E27FC236}">
                <a16:creationId xmlns:a16="http://schemas.microsoft.com/office/drawing/2014/main" id="{51F7365E-A141-C1A7-7B3A-EC8428249670}"/>
              </a:ext>
            </a:extLst>
          </p:cNvPr>
          <p:cNvGraphicFramePr>
            <a:graphicFrameLocks noGrp="1"/>
          </p:cNvGraphicFramePr>
          <p:nvPr>
            <p:extLst>
              <p:ext uri="{D42A27DB-BD31-4B8C-83A1-F6EECF244321}">
                <p14:modId xmlns:p14="http://schemas.microsoft.com/office/powerpoint/2010/main" val="3284304526"/>
              </p:ext>
            </p:extLst>
          </p:nvPr>
        </p:nvGraphicFramePr>
        <p:xfrm>
          <a:off x="1599468" y="19000709"/>
          <a:ext cx="9941849" cy="2725341"/>
        </p:xfrm>
        <a:graphic>
          <a:graphicData uri="http://schemas.openxmlformats.org/drawingml/2006/table">
            <a:tbl>
              <a:tblPr firstRow="1" firstCol="1" lastRow="1" lastCol="1" bandRow="1" bandCol="1">
                <a:tableStyleId>{5C22544A-7EE6-4342-B048-85BDC9FD1C3A}</a:tableStyleId>
              </a:tblPr>
              <a:tblGrid>
                <a:gridCol w="5912749">
                  <a:extLst>
                    <a:ext uri="{9D8B030D-6E8A-4147-A177-3AD203B41FA5}">
                      <a16:colId xmlns:a16="http://schemas.microsoft.com/office/drawing/2014/main" val="3171708044"/>
                    </a:ext>
                  </a:extLst>
                </a:gridCol>
                <a:gridCol w="2047418">
                  <a:extLst>
                    <a:ext uri="{9D8B030D-6E8A-4147-A177-3AD203B41FA5}">
                      <a16:colId xmlns:a16="http://schemas.microsoft.com/office/drawing/2014/main" val="523246027"/>
                    </a:ext>
                  </a:extLst>
                </a:gridCol>
                <a:gridCol w="1981682">
                  <a:extLst>
                    <a:ext uri="{9D8B030D-6E8A-4147-A177-3AD203B41FA5}">
                      <a16:colId xmlns:a16="http://schemas.microsoft.com/office/drawing/2014/main" val="3809107158"/>
                    </a:ext>
                  </a:extLst>
                </a:gridCol>
              </a:tblGrid>
              <a:tr h="438285">
                <a:tc>
                  <a:txBody>
                    <a:bodyPr/>
                    <a:lstStyle/>
                    <a:p>
                      <a:pPr marL="206375" marR="0" algn="ctr">
                        <a:lnSpc>
                          <a:spcPct val="115000"/>
                        </a:lnSpc>
                        <a:spcBef>
                          <a:spcPts val="195"/>
                        </a:spcBef>
                        <a:buNone/>
                      </a:pPr>
                      <a:r>
                        <a:rPr lang="en-US" sz="2000" b="1" kern="100" dirty="0">
                          <a:effectLst/>
                        </a:rPr>
                        <a:t>Test Products</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1F86B3"/>
                    </a:solidFill>
                  </a:tcPr>
                </a:tc>
                <a:tc>
                  <a:txBody>
                    <a:bodyPr/>
                    <a:lstStyle/>
                    <a:p>
                      <a:pPr marL="206375" marR="0" algn="ctr">
                        <a:lnSpc>
                          <a:spcPct val="115000"/>
                        </a:lnSpc>
                        <a:spcBef>
                          <a:spcPts val="195"/>
                        </a:spcBef>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E-liquid</a:t>
                      </a:r>
                    </a:p>
                  </a:txBody>
                  <a:tcPr marL="0" marR="0" marT="0" marB="0">
                    <a:solidFill>
                      <a:srgbClr val="1F86B3"/>
                    </a:solidFill>
                  </a:tcPr>
                </a:tc>
                <a:tc>
                  <a:txBody>
                    <a:bodyPr/>
                    <a:lstStyle/>
                    <a:p>
                      <a:pPr marL="206375" marR="0" algn="ctr">
                        <a:lnSpc>
                          <a:spcPct val="115000"/>
                        </a:lnSpc>
                        <a:spcBef>
                          <a:spcPts val="195"/>
                        </a:spcBef>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Aerosol</a:t>
                      </a:r>
                    </a:p>
                  </a:txBody>
                  <a:tcPr marL="0" marR="0" marT="0" marB="0">
                    <a:solidFill>
                      <a:srgbClr val="1F86B3"/>
                    </a:solidFill>
                  </a:tcPr>
                </a:tc>
                <a:extLst>
                  <a:ext uri="{0D108BD9-81ED-4DB2-BD59-A6C34878D82A}">
                    <a16:rowId xmlns:a16="http://schemas.microsoft.com/office/drawing/2014/main" val="2008751682"/>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1: Fruit 50mg/mL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algn="ctr">
                        <a:lnSpc>
                          <a:spcPct val="116000"/>
                        </a:lnSpc>
                        <a:spcBef>
                          <a:spcPts val="60"/>
                        </a:spcBef>
                        <a:buNone/>
                      </a:pPr>
                      <a:r>
                        <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endPar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extLst>
                  <a:ext uri="{0D108BD9-81ED-4DB2-BD59-A6C34878D82A}">
                    <a16:rowId xmlns:a16="http://schemas.microsoft.com/office/drawing/2014/main" val="2282763077"/>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2: Menthol 50mg/mL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extLst>
                  <a:ext uri="{0D108BD9-81ED-4DB2-BD59-A6C34878D82A}">
                    <a16:rowId xmlns:a16="http://schemas.microsoft.com/office/drawing/2014/main" val="2734974038"/>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3: Tobacco 50mg/mL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endPar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extLst>
                  <a:ext uri="{0D108BD9-81ED-4DB2-BD59-A6C34878D82A}">
                    <a16:rowId xmlns:a16="http://schemas.microsoft.com/office/drawing/2014/main" val="1529521619"/>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4: Tobacco 50mg/mL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endPar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extLst>
                  <a:ext uri="{0D108BD9-81ED-4DB2-BD59-A6C34878D82A}">
                    <a16:rowId xmlns:a16="http://schemas.microsoft.com/office/drawing/2014/main" val="3243411368"/>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5: Tobacco 50mg/mL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endPar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extLst>
                  <a:ext uri="{0D108BD9-81ED-4DB2-BD59-A6C34878D82A}">
                    <a16:rowId xmlns:a16="http://schemas.microsoft.com/office/drawing/2014/main" val="2977890337"/>
                  </a:ext>
                </a:extLst>
              </a:tr>
              <a:tr h="381176">
                <a:tc>
                  <a:txBody>
                    <a:bodyPr/>
                    <a:lstStyle/>
                    <a:p>
                      <a:pPr marL="139065" marR="112395">
                        <a:lnSpc>
                          <a:spcPct val="116000"/>
                        </a:lnSpc>
                        <a:spcBef>
                          <a:spcPts val="60"/>
                        </a:spcBef>
                        <a:buNone/>
                      </a:pPr>
                      <a:r>
                        <a:rPr lang="en-US" sz="2000" b="1" kern="100" dirty="0">
                          <a:solidFill>
                            <a:schemeClr val="tx1"/>
                          </a:solidFill>
                          <a:effectLst/>
                        </a:rPr>
                        <a:t>Pod ENDS Product 6: Tobacco 58mg/mL</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tc>
                  <a:txBody>
                    <a:bodyPr/>
                    <a:lstStyle/>
                    <a:p>
                      <a:pPr marL="139065" marR="112395" lvl="0" indent="0" algn="ctr" defTabSz="3291840" rtl="0" eaLnBrk="1" fontAlgn="auto" latinLnBrk="0" hangingPunct="1">
                        <a:lnSpc>
                          <a:spcPct val="116000"/>
                        </a:lnSpc>
                        <a:spcBef>
                          <a:spcPts val="60"/>
                        </a:spcBef>
                        <a:spcAft>
                          <a:spcPts val="0"/>
                        </a:spcAft>
                        <a:buClrTx/>
                        <a:buSzTx/>
                        <a:buFontTx/>
                        <a:buNone/>
                        <a:tabLst/>
                        <a:defRPr/>
                      </a:pPr>
                      <a:r>
                        <a:rPr kumimoji="0" lang="en-US" sz="20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a:t>
                      </a:r>
                    </a:p>
                  </a:txBody>
                  <a:tcPr marL="0" marR="0" marT="0" marB="0">
                    <a:solidFill>
                      <a:schemeClr val="accent6">
                        <a:lumMod val="20000"/>
                        <a:lumOff val="80000"/>
                      </a:schemeClr>
                    </a:solidFill>
                  </a:tcPr>
                </a:tc>
                <a:extLst>
                  <a:ext uri="{0D108BD9-81ED-4DB2-BD59-A6C34878D82A}">
                    <a16:rowId xmlns:a16="http://schemas.microsoft.com/office/drawing/2014/main" val="230073752"/>
                  </a:ext>
                </a:extLst>
              </a:tr>
            </a:tbl>
          </a:graphicData>
        </a:graphic>
      </p:graphicFrame>
      <p:sp>
        <p:nvSpPr>
          <p:cNvPr id="47" name="TextBox 46">
            <a:extLst>
              <a:ext uri="{FF2B5EF4-FFF2-40B4-BE49-F238E27FC236}">
                <a16:creationId xmlns:a16="http://schemas.microsoft.com/office/drawing/2014/main" id="{8461972C-A047-BDA4-71DC-79918E730B10}"/>
              </a:ext>
            </a:extLst>
          </p:cNvPr>
          <p:cNvSpPr txBox="1"/>
          <p:nvPr/>
        </p:nvSpPr>
        <p:spPr>
          <a:xfrm>
            <a:off x="33717797" y="18401063"/>
            <a:ext cx="9252166" cy="461665"/>
          </a:xfrm>
          <a:prstGeom prst="rect">
            <a:avLst/>
          </a:prstGeom>
          <a:solidFill>
            <a:schemeClr val="bg2"/>
          </a:solidFill>
        </p:spPr>
        <p:txBody>
          <a:bodyPr wrap="square">
            <a:spAutoFit/>
          </a:bodyPr>
          <a:lstStyle>
            <a:defPPr>
              <a:defRPr lang="en-US"/>
            </a:defPPr>
            <a:lvl1pPr algn="ctr">
              <a:defRPr sz="2000" b="1"/>
            </a:lvl1pPr>
          </a:lstStyle>
          <a:p>
            <a:r>
              <a:rPr lang="en-US" sz="2400" kern="100" dirty="0">
                <a:latin typeface="Calibri" panose="020F0502020204030204" pitchFamily="34" charset="0"/>
                <a:cs typeface="Times New Roman" panose="02020603050405020304" pitchFamily="18" charset="0"/>
              </a:rPr>
              <a:t>AEROSOL TRANSFER EFFICIENCY OF ETHYL MALTOL FROM PORDUCTS</a:t>
            </a:r>
          </a:p>
        </p:txBody>
      </p:sp>
      <p:graphicFrame>
        <p:nvGraphicFramePr>
          <p:cNvPr id="52" name="Table 51">
            <a:extLst>
              <a:ext uri="{FF2B5EF4-FFF2-40B4-BE49-F238E27FC236}">
                <a16:creationId xmlns:a16="http://schemas.microsoft.com/office/drawing/2014/main" id="{BF3533A2-8C6F-908C-DEE3-13C5D2F65E6A}"/>
              </a:ext>
            </a:extLst>
          </p:cNvPr>
          <p:cNvGraphicFramePr>
            <a:graphicFrameLocks noGrp="1"/>
          </p:cNvGraphicFramePr>
          <p:nvPr>
            <p:extLst>
              <p:ext uri="{D42A27DB-BD31-4B8C-83A1-F6EECF244321}">
                <p14:modId xmlns:p14="http://schemas.microsoft.com/office/powerpoint/2010/main" val="2524980146"/>
              </p:ext>
            </p:extLst>
          </p:nvPr>
        </p:nvGraphicFramePr>
        <p:xfrm>
          <a:off x="14327089" y="19224106"/>
          <a:ext cx="8026072" cy="6601035"/>
        </p:xfrm>
        <a:graphic>
          <a:graphicData uri="http://schemas.openxmlformats.org/drawingml/2006/table">
            <a:tbl>
              <a:tblPr firstRow="1" firstCol="1" lastRow="1" lastCol="1" bandRow="1" bandCol="1">
                <a:tableStyleId>{5C22544A-7EE6-4342-B048-85BDC9FD1C3A}</a:tableStyleId>
              </a:tblPr>
              <a:tblGrid>
                <a:gridCol w="4617403">
                  <a:extLst>
                    <a:ext uri="{9D8B030D-6E8A-4147-A177-3AD203B41FA5}">
                      <a16:colId xmlns:a16="http://schemas.microsoft.com/office/drawing/2014/main" val="359651158"/>
                    </a:ext>
                  </a:extLst>
                </a:gridCol>
                <a:gridCol w="1899139">
                  <a:extLst>
                    <a:ext uri="{9D8B030D-6E8A-4147-A177-3AD203B41FA5}">
                      <a16:colId xmlns:a16="http://schemas.microsoft.com/office/drawing/2014/main" val="2141060719"/>
                    </a:ext>
                  </a:extLst>
                </a:gridCol>
                <a:gridCol w="1509530">
                  <a:extLst>
                    <a:ext uri="{9D8B030D-6E8A-4147-A177-3AD203B41FA5}">
                      <a16:colId xmlns:a16="http://schemas.microsoft.com/office/drawing/2014/main" val="3114718386"/>
                    </a:ext>
                  </a:extLst>
                </a:gridCol>
              </a:tblGrid>
              <a:tr h="1392152">
                <a:tc rowSpan="2">
                  <a:txBody>
                    <a:bodyPr/>
                    <a:lstStyle/>
                    <a:p>
                      <a:pPr marL="206375" marR="0" algn="ctr">
                        <a:lnSpc>
                          <a:spcPct val="115000"/>
                        </a:lnSpc>
                        <a:spcBef>
                          <a:spcPts val="195"/>
                        </a:spcBef>
                        <a:buNone/>
                      </a:pPr>
                      <a:r>
                        <a:rPr lang="en-US" sz="2000" b="1" kern="100" dirty="0">
                          <a:effectLst/>
                        </a:rPr>
                        <a:t>Test Products</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gridSpan="2">
                  <a:txBody>
                    <a:bodyPr/>
                    <a:lstStyle/>
                    <a:p>
                      <a:pPr marL="206375" marR="0" algn="ctr">
                        <a:lnSpc>
                          <a:spcPct val="115000"/>
                        </a:lnSpc>
                        <a:spcBef>
                          <a:spcPts val="195"/>
                        </a:spcBef>
                        <a:buNone/>
                      </a:pPr>
                      <a:r>
                        <a:rPr lang="en-US" sz="2000" b="1" kern="100" dirty="0">
                          <a:effectLst/>
                        </a:rPr>
                        <a:t>Ethyl Maltol in E-Liquid (mg/gram e-liquid)</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hMerge="1">
                  <a:txBody>
                    <a:bodyPr/>
                    <a:lstStyle/>
                    <a:p>
                      <a:endParaRPr lang="en-US"/>
                    </a:p>
                  </a:txBody>
                  <a:tcPr/>
                </a:tc>
                <a:extLst>
                  <a:ext uri="{0D108BD9-81ED-4DB2-BD59-A6C34878D82A}">
                    <a16:rowId xmlns:a16="http://schemas.microsoft.com/office/drawing/2014/main" val="2757522048"/>
                  </a:ext>
                </a:extLst>
              </a:tr>
              <a:tr h="598010">
                <a:tc vMerge="1">
                  <a:txBody>
                    <a:bodyPr/>
                    <a:lstStyle/>
                    <a:p>
                      <a:endParaRPr lang="en-US"/>
                    </a:p>
                  </a:txBody>
                  <a:tcPr/>
                </a:tc>
                <a:tc>
                  <a:txBody>
                    <a:bodyPr/>
                    <a:lstStyle/>
                    <a:p>
                      <a:pPr marL="206375" marR="130810" indent="-70485" algn="ctr">
                        <a:lnSpc>
                          <a:spcPct val="116000"/>
                        </a:lnSpc>
                        <a:spcBef>
                          <a:spcPts val="70"/>
                        </a:spcBef>
                        <a:buNone/>
                      </a:pPr>
                      <a:r>
                        <a:rPr lang="en-US" sz="2000" b="1" kern="100" dirty="0">
                          <a:solidFill>
                            <a:schemeClr val="bg1"/>
                          </a:solidFill>
                          <a:effectLst/>
                        </a:rPr>
                        <a:t>Average</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78740" marR="73660" algn="ctr">
                        <a:lnSpc>
                          <a:spcPct val="116000"/>
                        </a:lnSpc>
                        <a:spcBef>
                          <a:spcPts val="70"/>
                        </a:spcBef>
                        <a:buNone/>
                      </a:pPr>
                      <a:r>
                        <a:rPr lang="en-US" sz="2000" b="1" kern="100" spc="-10" dirty="0">
                          <a:solidFill>
                            <a:schemeClr val="bg1"/>
                          </a:solidFill>
                          <a:effectLst/>
                        </a:rPr>
                        <a:t>S.D.</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extLst>
                  <a:ext uri="{0D108BD9-81ED-4DB2-BD59-A6C34878D82A}">
                    <a16:rowId xmlns:a16="http://schemas.microsoft.com/office/drawing/2014/main" val="2166829209"/>
                  </a:ext>
                </a:extLst>
              </a:tr>
              <a:tr h="799687">
                <a:tc>
                  <a:txBody>
                    <a:bodyPr/>
                    <a:lstStyle/>
                    <a:p>
                      <a:pPr marL="139065" marR="112395" algn="ctr">
                        <a:lnSpc>
                          <a:spcPct val="116000"/>
                        </a:lnSpc>
                        <a:spcBef>
                          <a:spcPts val="60"/>
                        </a:spcBef>
                        <a:buNone/>
                      </a:pPr>
                      <a:r>
                        <a:rPr lang="en-US" sz="2000" b="1" kern="100" dirty="0">
                          <a:effectLst/>
                        </a:rPr>
                        <a:t>Pod ENDS Product 1: Fruit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3.3055</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0.2191</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434511816"/>
                  </a:ext>
                </a:extLst>
              </a:tr>
              <a:tr h="856345">
                <a:tc>
                  <a:txBody>
                    <a:bodyPr/>
                    <a:lstStyle/>
                    <a:p>
                      <a:pPr marL="139065" marR="112395" algn="ctr">
                        <a:lnSpc>
                          <a:spcPct val="116000"/>
                        </a:lnSpc>
                        <a:spcBef>
                          <a:spcPts val="60"/>
                        </a:spcBef>
                        <a:buNone/>
                      </a:pPr>
                      <a:r>
                        <a:rPr lang="en-US" sz="2000" b="1" kern="100" dirty="0">
                          <a:effectLst/>
                        </a:rPr>
                        <a:t>Pod ENDS Product 2: Menthol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0.6844</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0.0359</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344288352"/>
                  </a:ext>
                </a:extLst>
              </a:tr>
              <a:tr h="808706">
                <a:tc>
                  <a:txBody>
                    <a:bodyPr/>
                    <a:lstStyle/>
                    <a:p>
                      <a:pPr marL="139065" marR="112395" algn="ctr">
                        <a:lnSpc>
                          <a:spcPct val="116000"/>
                        </a:lnSpc>
                        <a:spcBef>
                          <a:spcPts val="60"/>
                        </a:spcBef>
                        <a:buNone/>
                      </a:pPr>
                      <a:r>
                        <a:rPr lang="en-US" sz="2000" b="1" kern="100" dirty="0">
                          <a:effectLst/>
                        </a:rPr>
                        <a:t>Pod ENDS Product 3: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algn="ctr">
                        <a:lnSpc>
                          <a:spcPct val="115000"/>
                        </a:lnSpc>
                        <a:spcAft>
                          <a:spcPts val="800"/>
                        </a:spcAft>
                        <a:buNone/>
                      </a:pPr>
                      <a:r>
                        <a:rPr lang="en-US" sz="2000" b="1" kern="100" dirty="0">
                          <a:effectLst/>
                        </a:rPr>
                        <a:t>14.4093</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Aft>
                          <a:spcPts val="800"/>
                        </a:spcAft>
                        <a:buNone/>
                      </a:pPr>
                      <a:r>
                        <a:rPr lang="en-US" sz="2000" b="1" kern="100" dirty="0">
                          <a:solidFill>
                            <a:schemeClr val="tx1"/>
                          </a:solidFill>
                          <a:effectLst/>
                        </a:rPr>
                        <a:t>0.2741</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3332675857"/>
                  </a:ext>
                </a:extLst>
              </a:tr>
              <a:tr h="799687">
                <a:tc>
                  <a:txBody>
                    <a:bodyPr/>
                    <a:lstStyle/>
                    <a:p>
                      <a:pPr marL="139065" marR="112395" algn="ctr">
                        <a:lnSpc>
                          <a:spcPct val="116000"/>
                        </a:lnSpc>
                        <a:spcBef>
                          <a:spcPts val="60"/>
                        </a:spcBef>
                        <a:buNone/>
                      </a:pPr>
                      <a:r>
                        <a:rPr lang="en-US" sz="2000" b="1" kern="100" dirty="0">
                          <a:effectLst/>
                        </a:rPr>
                        <a:t>Pod ENDS Product 4: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13.0481</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0.2207</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96634830"/>
                  </a:ext>
                </a:extLst>
              </a:tr>
              <a:tr h="799687">
                <a:tc>
                  <a:txBody>
                    <a:bodyPr/>
                    <a:lstStyle/>
                    <a:p>
                      <a:pPr marL="139065" marR="112395" algn="ctr">
                        <a:lnSpc>
                          <a:spcPct val="116000"/>
                        </a:lnSpc>
                        <a:spcBef>
                          <a:spcPts val="60"/>
                        </a:spcBef>
                        <a:buNone/>
                      </a:pPr>
                      <a:r>
                        <a:rPr lang="en-US" sz="2000" b="1" kern="100" dirty="0">
                          <a:effectLst/>
                        </a:rPr>
                        <a:t>Pod ENDS Product 5: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dirty="0">
                          <a:effectLst/>
                        </a:rPr>
                        <a:t>3.4561</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0.0893</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3357976548"/>
                  </a:ext>
                </a:extLst>
              </a:tr>
              <a:tr h="546761">
                <a:tc>
                  <a:txBody>
                    <a:bodyPr/>
                    <a:lstStyle/>
                    <a:p>
                      <a:pPr marL="139065" marR="112395" algn="ctr">
                        <a:lnSpc>
                          <a:spcPct val="116000"/>
                        </a:lnSpc>
                        <a:spcBef>
                          <a:spcPts val="60"/>
                        </a:spcBef>
                        <a:buNone/>
                      </a:pPr>
                      <a:r>
                        <a:rPr lang="en-US" sz="2000" b="1" kern="100" dirty="0">
                          <a:effectLst/>
                        </a:rPr>
                        <a:t>Pod ENDS Product 6: Tobacco 58mg/mL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algn="ctr">
                        <a:lnSpc>
                          <a:spcPct val="115000"/>
                        </a:lnSpc>
                        <a:spcAft>
                          <a:spcPts val="800"/>
                        </a:spcAft>
                        <a:buNone/>
                      </a:pPr>
                      <a:r>
                        <a:rPr lang="en-US" sz="2000" b="1" kern="100" dirty="0">
                          <a:solidFill>
                            <a:schemeClr val="tx1"/>
                          </a:solidFill>
                          <a:effectLst/>
                        </a:rPr>
                        <a:t>10.5982</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0" marR="0" algn="ctr">
                        <a:lnSpc>
                          <a:spcPct val="115000"/>
                        </a:lnSpc>
                        <a:spcAft>
                          <a:spcPts val="800"/>
                        </a:spcAft>
                        <a:buNone/>
                      </a:pPr>
                      <a:r>
                        <a:rPr lang="en-US" sz="2000" b="1" kern="100" dirty="0">
                          <a:solidFill>
                            <a:schemeClr val="tx1"/>
                          </a:solidFill>
                          <a:effectLst/>
                        </a:rPr>
                        <a:t>0.2505</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1986697533"/>
                  </a:ext>
                </a:extLst>
              </a:tr>
            </a:tbl>
          </a:graphicData>
        </a:graphic>
      </p:graphicFrame>
      <p:graphicFrame>
        <p:nvGraphicFramePr>
          <p:cNvPr id="55" name="Table 54">
            <a:extLst>
              <a:ext uri="{FF2B5EF4-FFF2-40B4-BE49-F238E27FC236}">
                <a16:creationId xmlns:a16="http://schemas.microsoft.com/office/drawing/2014/main" id="{4806158D-1086-2D76-3386-D76C8867D5C4}"/>
              </a:ext>
            </a:extLst>
          </p:cNvPr>
          <p:cNvGraphicFramePr>
            <a:graphicFrameLocks noGrp="1"/>
          </p:cNvGraphicFramePr>
          <p:nvPr>
            <p:extLst>
              <p:ext uri="{D42A27DB-BD31-4B8C-83A1-F6EECF244321}">
                <p14:modId xmlns:p14="http://schemas.microsoft.com/office/powerpoint/2010/main" val="2809395089"/>
              </p:ext>
            </p:extLst>
          </p:nvPr>
        </p:nvGraphicFramePr>
        <p:xfrm>
          <a:off x="22810504" y="19224107"/>
          <a:ext cx="10449951" cy="6601037"/>
        </p:xfrm>
        <a:graphic>
          <a:graphicData uri="http://schemas.openxmlformats.org/drawingml/2006/table">
            <a:tbl>
              <a:tblPr firstRow="1" firstCol="1" lastRow="1" lastCol="1" bandRow="1" bandCol="1">
                <a:tableStyleId>{5C22544A-7EE6-4342-B048-85BDC9FD1C3A}</a:tableStyleId>
              </a:tblPr>
              <a:tblGrid>
                <a:gridCol w="4478215">
                  <a:extLst>
                    <a:ext uri="{9D8B030D-6E8A-4147-A177-3AD203B41FA5}">
                      <a16:colId xmlns:a16="http://schemas.microsoft.com/office/drawing/2014/main" val="338725099"/>
                    </a:ext>
                  </a:extLst>
                </a:gridCol>
                <a:gridCol w="1922584">
                  <a:extLst>
                    <a:ext uri="{9D8B030D-6E8A-4147-A177-3AD203B41FA5}">
                      <a16:colId xmlns:a16="http://schemas.microsoft.com/office/drawing/2014/main" val="3238780380"/>
                    </a:ext>
                  </a:extLst>
                </a:gridCol>
                <a:gridCol w="1055077">
                  <a:extLst>
                    <a:ext uri="{9D8B030D-6E8A-4147-A177-3AD203B41FA5}">
                      <a16:colId xmlns:a16="http://schemas.microsoft.com/office/drawing/2014/main" val="3458438014"/>
                    </a:ext>
                  </a:extLst>
                </a:gridCol>
                <a:gridCol w="1899139">
                  <a:extLst>
                    <a:ext uri="{9D8B030D-6E8A-4147-A177-3AD203B41FA5}">
                      <a16:colId xmlns:a16="http://schemas.microsoft.com/office/drawing/2014/main" val="3910858253"/>
                    </a:ext>
                  </a:extLst>
                </a:gridCol>
                <a:gridCol w="1094936">
                  <a:extLst>
                    <a:ext uri="{9D8B030D-6E8A-4147-A177-3AD203B41FA5}">
                      <a16:colId xmlns:a16="http://schemas.microsoft.com/office/drawing/2014/main" val="4093754523"/>
                    </a:ext>
                  </a:extLst>
                </a:gridCol>
              </a:tblGrid>
              <a:tr h="1268168">
                <a:tc rowSpan="3">
                  <a:txBody>
                    <a:bodyPr/>
                    <a:lstStyle/>
                    <a:p>
                      <a:pPr marL="206375" marR="0" algn="ctr">
                        <a:lnSpc>
                          <a:spcPct val="115000"/>
                        </a:lnSpc>
                        <a:spcBef>
                          <a:spcPts val="195"/>
                        </a:spcBef>
                        <a:buNone/>
                      </a:pPr>
                      <a:r>
                        <a:rPr lang="en-US" sz="2000" b="1" kern="100" dirty="0">
                          <a:effectLst/>
                        </a:rPr>
                        <a:t> </a:t>
                      </a:r>
                    </a:p>
                    <a:p>
                      <a:pPr marL="206375" marR="0" algn="ctr">
                        <a:lnSpc>
                          <a:spcPct val="115000"/>
                        </a:lnSpc>
                        <a:spcBef>
                          <a:spcPts val="195"/>
                        </a:spcBef>
                        <a:buNone/>
                      </a:pPr>
                      <a:r>
                        <a:rPr lang="en-US" sz="2000" b="1" kern="100" dirty="0">
                          <a:effectLst/>
                        </a:rPr>
                        <a:t>Test Products</a:t>
                      </a:r>
                      <a:endParaRPr lang="en-US" sz="2000" b="1" kern="100" dirty="0">
                        <a:effectLst/>
                        <a:latin typeface="Calibri" panose="020F0502020204030204" pitchFamily="34" charset="0"/>
                        <a:cs typeface="Times New Roman" panose="02020603050405020304" pitchFamily="18" charset="0"/>
                      </a:endParaRPr>
                    </a:p>
                  </a:txBody>
                  <a:tcPr marL="0" marR="0" marT="0" marB="0" anchor="ctr">
                    <a:solidFill>
                      <a:srgbClr val="1F86B3"/>
                    </a:solidFill>
                  </a:tcPr>
                </a:tc>
                <a:tc gridSpan="4">
                  <a:txBody>
                    <a:bodyPr/>
                    <a:lstStyle/>
                    <a:p>
                      <a:pPr marL="206375" marR="0" algn="ctr">
                        <a:lnSpc>
                          <a:spcPct val="115000"/>
                        </a:lnSpc>
                        <a:spcBef>
                          <a:spcPts val="195"/>
                        </a:spcBef>
                        <a:buNone/>
                      </a:pPr>
                      <a:r>
                        <a:rPr lang="en-US" sz="2000" b="1" kern="100" dirty="0">
                          <a:effectLst/>
                        </a:rPr>
                        <a:t>Transfer of ethyl maltol in aerosol (mg/gram of E-liquid)</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65971522"/>
                  </a:ext>
                </a:extLst>
              </a:tr>
              <a:tr h="987491">
                <a:tc vMerge="1">
                  <a:txBody>
                    <a:bodyPr/>
                    <a:lstStyle/>
                    <a:p>
                      <a:endParaRPr dirty="0"/>
                    </a:p>
                  </a:txBody>
                  <a:tcPr marL="0" marR="0" marT="0" marB="0" anchor="ctr"/>
                </a:tc>
                <a:tc gridSpan="2">
                  <a:txBody>
                    <a:bodyPr/>
                    <a:lstStyle/>
                    <a:p>
                      <a:pPr marL="206375" marR="0" algn="ctr">
                        <a:lnSpc>
                          <a:spcPct val="115000"/>
                        </a:lnSpc>
                        <a:spcBef>
                          <a:spcPts val="195"/>
                        </a:spcBef>
                        <a:buNone/>
                      </a:pPr>
                      <a:r>
                        <a:rPr lang="en-US" sz="2000" b="1" kern="100" dirty="0">
                          <a:solidFill>
                            <a:schemeClr val="bg1"/>
                          </a:solidFill>
                          <a:effectLst/>
                        </a:rPr>
                        <a:t>Non-Intense vaping</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hMerge="1">
                  <a:txBody>
                    <a:bodyPr/>
                    <a:lstStyle/>
                    <a:p>
                      <a:endParaRPr lang="en-US"/>
                    </a:p>
                  </a:txBody>
                  <a:tcPr/>
                </a:tc>
                <a:tc gridSpan="2">
                  <a:txBody>
                    <a:bodyPr/>
                    <a:lstStyle/>
                    <a:p>
                      <a:pPr marL="206375" marR="0" algn="ctr">
                        <a:lnSpc>
                          <a:spcPct val="115000"/>
                        </a:lnSpc>
                        <a:spcBef>
                          <a:spcPts val="195"/>
                        </a:spcBef>
                        <a:buNone/>
                      </a:pPr>
                      <a:r>
                        <a:rPr lang="en-US" sz="2000" b="1" kern="100" dirty="0">
                          <a:effectLst/>
                        </a:rPr>
                        <a:t>Intense vaping </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hMerge="1">
                  <a:txBody>
                    <a:bodyPr/>
                    <a:lstStyle/>
                    <a:p>
                      <a:endParaRPr lang="en-US"/>
                    </a:p>
                  </a:txBody>
                  <a:tcPr/>
                </a:tc>
                <a:extLst>
                  <a:ext uri="{0D108BD9-81ED-4DB2-BD59-A6C34878D82A}">
                    <a16:rowId xmlns:a16="http://schemas.microsoft.com/office/drawing/2014/main" val="2845235818"/>
                  </a:ext>
                </a:extLst>
              </a:tr>
              <a:tr h="619172">
                <a:tc vMerge="1">
                  <a:txBody>
                    <a:bodyPr/>
                    <a:lstStyle/>
                    <a:p>
                      <a:endParaRPr lang="en-US"/>
                    </a:p>
                  </a:txBody>
                  <a:tcPr/>
                </a:tc>
                <a:tc>
                  <a:txBody>
                    <a:bodyPr/>
                    <a:lstStyle/>
                    <a:p>
                      <a:pPr marL="206375" marR="130810" indent="-70485" algn="ctr">
                        <a:lnSpc>
                          <a:spcPct val="116000"/>
                        </a:lnSpc>
                        <a:spcBef>
                          <a:spcPts val="70"/>
                        </a:spcBef>
                        <a:buNone/>
                      </a:pPr>
                      <a:r>
                        <a:rPr lang="en-US" sz="2000" b="1" kern="100" dirty="0">
                          <a:solidFill>
                            <a:schemeClr val="bg1"/>
                          </a:solidFill>
                          <a:effectLst/>
                        </a:rPr>
                        <a:t>Average</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78740" marR="73660" algn="ctr">
                        <a:lnSpc>
                          <a:spcPct val="116000"/>
                        </a:lnSpc>
                        <a:spcBef>
                          <a:spcPts val="70"/>
                        </a:spcBef>
                        <a:buNone/>
                      </a:pPr>
                      <a:r>
                        <a:rPr lang="en-US" sz="2000" b="1" kern="100" spc="-10" dirty="0">
                          <a:solidFill>
                            <a:schemeClr val="bg1"/>
                          </a:solidFill>
                          <a:effectLst/>
                        </a:rPr>
                        <a:t>S.D.</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206375" marR="130810" indent="-70485" algn="ctr">
                        <a:lnSpc>
                          <a:spcPct val="116000"/>
                        </a:lnSpc>
                        <a:spcBef>
                          <a:spcPts val="70"/>
                        </a:spcBef>
                        <a:buNone/>
                      </a:pPr>
                      <a:r>
                        <a:rPr lang="en-US" sz="2000" b="1" kern="100" dirty="0">
                          <a:solidFill>
                            <a:schemeClr val="bg1"/>
                          </a:solidFill>
                          <a:effectLst/>
                        </a:rPr>
                        <a:t>Average</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78740" marR="73660" algn="ctr">
                        <a:lnSpc>
                          <a:spcPct val="116000"/>
                        </a:lnSpc>
                        <a:spcBef>
                          <a:spcPts val="70"/>
                        </a:spcBef>
                        <a:buNone/>
                      </a:pPr>
                      <a:r>
                        <a:rPr lang="en-US" sz="2000" b="1" kern="100" spc="-10" dirty="0">
                          <a:solidFill>
                            <a:schemeClr val="bg1"/>
                          </a:solidFill>
                          <a:effectLst/>
                        </a:rPr>
                        <a:t>S.D.</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extLst>
                  <a:ext uri="{0D108BD9-81ED-4DB2-BD59-A6C34878D82A}">
                    <a16:rowId xmlns:a16="http://schemas.microsoft.com/office/drawing/2014/main" val="3499237987"/>
                  </a:ext>
                </a:extLst>
              </a:tr>
              <a:tr h="619172">
                <a:tc>
                  <a:txBody>
                    <a:bodyPr/>
                    <a:lstStyle/>
                    <a:p>
                      <a:pPr marL="139065" marR="112395">
                        <a:lnSpc>
                          <a:spcPct val="116000"/>
                        </a:lnSpc>
                        <a:spcBef>
                          <a:spcPts val="60"/>
                        </a:spcBef>
                        <a:buNone/>
                      </a:pPr>
                      <a:r>
                        <a:rPr lang="en-US" sz="2000" b="1" kern="100" dirty="0">
                          <a:effectLst/>
                        </a:rPr>
                        <a:t>Pod ENDS Product 1: Fruit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3.0911</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0.0711</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indent="127000" algn="ctr">
                        <a:lnSpc>
                          <a:spcPct val="115000"/>
                        </a:lnSpc>
                        <a:spcAft>
                          <a:spcPts val="800"/>
                        </a:spcAft>
                        <a:buNone/>
                      </a:pPr>
                      <a:r>
                        <a:rPr lang="en-US" sz="2000" b="1" kern="100" dirty="0">
                          <a:effectLst/>
                        </a:rPr>
                        <a:t>3.0294</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0.0549</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343412560"/>
                  </a:ext>
                </a:extLst>
              </a:tr>
              <a:tr h="630346">
                <a:tc>
                  <a:txBody>
                    <a:bodyPr/>
                    <a:lstStyle/>
                    <a:p>
                      <a:pPr marL="139065" marR="112395">
                        <a:lnSpc>
                          <a:spcPct val="116000"/>
                        </a:lnSpc>
                        <a:spcBef>
                          <a:spcPts val="60"/>
                        </a:spcBef>
                        <a:buNone/>
                      </a:pPr>
                      <a:r>
                        <a:rPr lang="en-US" sz="2000" b="1" kern="100" dirty="0">
                          <a:effectLst/>
                        </a:rPr>
                        <a:t>Pod ENDS Product 2: Menthol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dirty="0">
                          <a:effectLst/>
                        </a:rPr>
                        <a:t>0.582</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0.0318</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indent="127000" algn="ctr">
                        <a:lnSpc>
                          <a:spcPct val="115000"/>
                        </a:lnSpc>
                        <a:spcAft>
                          <a:spcPts val="800"/>
                        </a:spcAft>
                        <a:buNone/>
                      </a:pPr>
                      <a:r>
                        <a:rPr lang="en-US" sz="2000" b="1" kern="100">
                          <a:effectLst/>
                        </a:rPr>
                        <a:t>0.5351</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0.0058</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007258963"/>
                  </a:ext>
                </a:extLst>
              </a:tr>
              <a:tr h="619172">
                <a:tc>
                  <a:txBody>
                    <a:bodyPr/>
                    <a:lstStyle/>
                    <a:p>
                      <a:pPr marL="139065" marR="112395">
                        <a:lnSpc>
                          <a:spcPct val="116000"/>
                        </a:lnSpc>
                        <a:spcBef>
                          <a:spcPts val="60"/>
                        </a:spcBef>
                        <a:buNone/>
                      </a:pPr>
                      <a:r>
                        <a:rPr lang="en-US" sz="2000" b="1" kern="100" dirty="0">
                          <a:effectLst/>
                        </a:rPr>
                        <a:t>Pod ENDS Product 3: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12.692</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0.275</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indent="127000" algn="ctr">
                        <a:lnSpc>
                          <a:spcPct val="115000"/>
                        </a:lnSpc>
                        <a:spcAft>
                          <a:spcPts val="800"/>
                        </a:spcAft>
                        <a:buNone/>
                      </a:pPr>
                      <a:r>
                        <a:rPr lang="en-US" sz="2000" b="1" kern="100" dirty="0">
                          <a:effectLst/>
                        </a:rPr>
                        <a:t>12.1984</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0.0982</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680926047"/>
                  </a:ext>
                </a:extLst>
              </a:tr>
              <a:tr h="619172">
                <a:tc>
                  <a:txBody>
                    <a:bodyPr/>
                    <a:lstStyle/>
                    <a:p>
                      <a:pPr marL="139065" marR="112395">
                        <a:lnSpc>
                          <a:spcPct val="116000"/>
                        </a:lnSpc>
                        <a:spcBef>
                          <a:spcPts val="60"/>
                        </a:spcBef>
                        <a:buNone/>
                      </a:pPr>
                      <a:r>
                        <a:rPr lang="en-US" sz="2000" b="1" kern="100" dirty="0">
                          <a:effectLst/>
                        </a:rPr>
                        <a:t>Pod ENDS Product 4: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11.3009</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0.2056</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indent="127000" algn="ctr">
                        <a:lnSpc>
                          <a:spcPct val="115000"/>
                        </a:lnSpc>
                        <a:spcAft>
                          <a:spcPts val="800"/>
                        </a:spcAft>
                        <a:buNone/>
                      </a:pPr>
                      <a:r>
                        <a:rPr lang="en-US" sz="2000" b="1" kern="100">
                          <a:effectLst/>
                        </a:rPr>
                        <a:t>10.9342</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0.2476</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168167205"/>
                  </a:ext>
                </a:extLst>
              </a:tr>
              <a:tr h="619172">
                <a:tc>
                  <a:txBody>
                    <a:bodyPr/>
                    <a:lstStyle/>
                    <a:p>
                      <a:pPr marL="139065" marR="112395">
                        <a:lnSpc>
                          <a:spcPct val="116000"/>
                        </a:lnSpc>
                        <a:spcBef>
                          <a:spcPts val="60"/>
                        </a:spcBef>
                        <a:buNone/>
                      </a:pPr>
                      <a:r>
                        <a:rPr lang="en-US" sz="2000" b="1" kern="100" dirty="0">
                          <a:effectLst/>
                        </a:rPr>
                        <a:t>Pod ENDS Product 5: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indent="127000" algn="ctr">
                        <a:lnSpc>
                          <a:spcPct val="115000"/>
                        </a:lnSpc>
                        <a:spcAft>
                          <a:spcPts val="800"/>
                        </a:spcAft>
                        <a:buNone/>
                      </a:pPr>
                      <a:r>
                        <a:rPr lang="en-US" sz="2000" b="1" kern="100">
                          <a:effectLst/>
                        </a:rPr>
                        <a:t>2.949</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0.0579</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indent="127000" algn="ctr">
                        <a:lnSpc>
                          <a:spcPct val="115000"/>
                        </a:lnSpc>
                        <a:spcAft>
                          <a:spcPts val="800"/>
                        </a:spcAft>
                        <a:buNone/>
                      </a:pPr>
                      <a:r>
                        <a:rPr lang="en-US" sz="2000" b="1" kern="100">
                          <a:effectLst/>
                        </a:rPr>
                        <a:t>2.7392</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indent="127000" algn="ctr">
                        <a:lnSpc>
                          <a:spcPct val="115000"/>
                        </a:lnSpc>
                        <a:spcAft>
                          <a:spcPts val="800"/>
                        </a:spcAft>
                        <a:buNone/>
                      </a:pPr>
                      <a:r>
                        <a:rPr lang="en-US" sz="2000" b="1" kern="100" dirty="0">
                          <a:solidFill>
                            <a:schemeClr val="tx1"/>
                          </a:solidFill>
                          <a:effectLst/>
                        </a:rPr>
                        <a:t>0.0595</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1872044308"/>
                  </a:ext>
                </a:extLst>
              </a:tr>
              <a:tr h="619172">
                <a:tc>
                  <a:txBody>
                    <a:bodyPr/>
                    <a:lstStyle/>
                    <a:p>
                      <a:pPr marL="139065" marR="112395">
                        <a:lnSpc>
                          <a:spcPct val="116000"/>
                        </a:lnSpc>
                        <a:spcBef>
                          <a:spcPts val="60"/>
                        </a:spcBef>
                        <a:buNone/>
                      </a:pPr>
                      <a:r>
                        <a:rPr lang="en-US" sz="2000" b="1" kern="100" dirty="0">
                          <a:effectLst/>
                        </a:rPr>
                        <a:t>Pod ENDS Product 6: Tobacco 58mg/mL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algn="ctr">
                        <a:lnSpc>
                          <a:spcPct val="115000"/>
                        </a:lnSpc>
                        <a:spcAft>
                          <a:spcPts val="800"/>
                        </a:spcAft>
                        <a:buNone/>
                      </a:pPr>
                      <a:r>
                        <a:rPr lang="en-US" sz="2000" b="1" kern="100" dirty="0">
                          <a:solidFill>
                            <a:schemeClr val="tx1"/>
                          </a:solidFill>
                          <a:effectLst/>
                        </a:rPr>
                        <a:t>8.62</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0" marR="0" algn="ctr">
                        <a:lnSpc>
                          <a:spcPct val="115000"/>
                        </a:lnSpc>
                        <a:spcAft>
                          <a:spcPts val="800"/>
                        </a:spcAft>
                        <a:buNone/>
                      </a:pPr>
                      <a:r>
                        <a:rPr lang="en-US" sz="2000" b="1" kern="100" dirty="0">
                          <a:solidFill>
                            <a:schemeClr val="tx1"/>
                          </a:solidFill>
                          <a:effectLst/>
                        </a:rPr>
                        <a:t>0.2239</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tc>
                  <a:txBody>
                    <a:bodyPr/>
                    <a:lstStyle/>
                    <a:p>
                      <a:pPr marL="0" marR="0" algn="ctr">
                        <a:lnSpc>
                          <a:spcPct val="115000"/>
                        </a:lnSpc>
                        <a:spcAft>
                          <a:spcPts val="800"/>
                        </a:spcAft>
                        <a:buNone/>
                      </a:pPr>
                      <a:r>
                        <a:rPr lang="en-US" sz="2000" b="1" kern="100" dirty="0">
                          <a:solidFill>
                            <a:schemeClr val="tx1"/>
                          </a:solidFill>
                          <a:effectLst/>
                        </a:rPr>
                        <a:t>8.1007</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0" marR="0" algn="ctr">
                        <a:lnSpc>
                          <a:spcPct val="115000"/>
                        </a:lnSpc>
                        <a:spcAft>
                          <a:spcPts val="800"/>
                        </a:spcAft>
                        <a:buNone/>
                      </a:pPr>
                      <a:r>
                        <a:rPr lang="en-US" sz="2000" b="1" kern="100" dirty="0">
                          <a:solidFill>
                            <a:schemeClr val="tx1"/>
                          </a:solidFill>
                          <a:effectLst/>
                        </a:rPr>
                        <a:t>0.2031</a:t>
                      </a:r>
                      <a:endParaRPr lang="en-US" sz="20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2989854022"/>
                  </a:ext>
                </a:extLst>
              </a:tr>
            </a:tbl>
          </a:graphicData>
        </a:graphic>
      </p:graphicFrame>
      <p:graphicFrame>
        <p:nvGraphicFramePr>
          <p:cNvPr id="56" name="Table 55">
            <a:extLst>
              <a:ext uri="{FF2B5EF4-FFF2-40B4-BE49-F238E27FC236}">
                <a16:creationId xmlns:a16="http://schemas.microsoft.com/office/drawing/2014/main" id="{AF1560A9-09C3-54EA-B896-0691CB403E51}"/>
              </a:ext>
            </a:extLst>
          </p:cNvPr>
          <p:cNvGraphicFramePr>
            <a:graphicFrameLocks noGrp="1"/>
          </p:cNvGraphicFramePr>
          <p:nvPr>
            <p:extLst>
              <p:ext uri="{D42A27DB-BD31-4B8C-83A1-F6EECF244321}">
                <p14:modId xmlns:p14="http://schemas.microsoft.com/office/powerpoint/2010/main" val="3927258299"/>
              </p:ext>
            </p:extLst>
          </p:nvPr>
        </p:nvGraphicFramePr>
        <p:xfrm>
          <a:off x="33704797" y="19224107"/>
          <a:ext cx="9252166" cy="6601035"/>
        </p:xfrm>
        <a:graphic>
          <a:graphicData uri="http://schemas.openxmlformats.org/drawingml/2006/table">
            <a:tbl>
              <a:tblPr firstRow="1" firstCol="1" bandRow="1">
                <a:tableStyleId>{5C22544A-7EE6-4342-B048-85BDC9FD1C3A}</a:tableStyleId>
              </a:tblPr>
              <a:tblGrid>
                <a:gridCol w="4932726">
                  <a:extLst>
                    <a:ext uri="{9D8B030D-6E8A-4147-A177-3AD203B41FA5}">
                      <a16:colId xmlns:a16="http://schemas.microsoft.com/office/drawing/2014/main" val="438650092"/>
                    </a:ext>
                  </a:extLst>
                </a:gridCol>
                <a:gridCol w="2380640">
                  <a:extLst>
                    <a:ext uri="{9D8B030D-6E8A-4147-A177-3AD203B41FA5}">
                      <a16:colId xmlns:a16="http://schemas.microsoft.com/office/drawing/2014/main" val="3855875401"/>
                    </a:ext>
                  </a:extLst>
                </a:gridCol>
                <a:gridCol w="1938800">
                  <a:extLst>
                    <a:ext uri="{9D8B030D-6E8A-4147-A177-3AD203B41FA5}">
                      <a16:colId xmlns:a16="http://schemas.microsoft.com/office/drawing/2014/main" val="1897143456"/>
                    </a:ext>
                  </a:extLst>
                </a:gridCol>
              </a:tblGrid>
              <a:tr h="1518056">
                <a:tc rowSpan="2">
                  <a:txBody>
                    <a:bodyPr/>
                    <a:lstStyle/>
                    <a:p>
                      <a:pPr marL="0" marR="0" algn="ctr">
                        <a:lnSpc>
                          <a:spcPct val="115000"/>
                        </a:lnSpc>
                        <a:spcAft>
                          <a:spcPts val="800"/>
                        </a:spcAft>
                        <a:buNone/>
                      </a:pPr>
                      <a:r>
                        <a:rPr lang="en-US" sz="2000" b="1" kern="100" dirty="0">
                          <a:effectLst/>
                        </a:rPr>
                        <a:t>Test Products</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gridSpan="2">
                  <a:txBody>
                    <a:bodyPr/>
                    <a:lstStyle/>
                    <a:p>
                      <a:pPr marL="0" marR="0" algn="ctr">
                        <a:lnSpc>
                          <a:spcPct val="115000"/>
                        </a:lnSpc>
                        <a:spcAft>
                          <a:spcPts val="800"/>
                        </a:spcAft>
                        <a:buNone/>
                      </a:pPr>
                      <a:r>
                        <a:rPr lang="en-US" sz="2000" b="1" kern="100" dirty="0">
                          <a:effectLst/>
                        </a:rPr>
                        <a:t>% Ethyl Maltol Transfer Efficiency in Aerosol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extLst>
                  <a:ext uri="{0D108BD9-81ED-4DB2-BD59-A6C34878D82A}">
                    <a16:rowId xmlns:a16="http://schemas.microsoft.com/office/drawing/2014/main" val="1697217745"/>
                  </a:ext>
                </a:extLst>
              </a:tr>
              <a:tr h="907785">
                <a:tc vMerge="1">
                  <a:txBody>
                    <a:bodyPr/>
                    <a:lstStyle/>
                    <a:p>
                      <a:endParaRPr lang="en-US"/>
                    </a:p>
                  </a:txBody>
                  <a:tcPr/>
                </a:tc>
                <a:tc>
                  <a:txBody>
                    <a:bodyPr/>
                    <a:lstStyle/>
                    <a:p>
                      <a:pPr marL="0" marR="0" algn="ctr">
                        <a:lnSpc>
                          <a:spcPct val="115000"/>
                        </a:lnSpc>
                        <a:spcAft>
                          <a:spcPts val="800"/>
                        </a:spcAft>
                        <a:buNone/>
                      </a:pPr>
                      <a:r>
                        <a:rPr lang="en-US" sz="2000" b="1" kern="100" dirty="0">
                          <a:solidFill>
                            <a:schemeClr val="bg1"/>
                          </a:solidFill>
                          <a:effectLst/>
                        </a:rPr>
                        <a:t>Non-Intense Vaping</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dirty="0">
                          <a:solidFill>
                            <a:schemeClr val="bg1"/>
                          </a:solidFill>
                          <a:effectLst/>
                        </a:rPr>
                        <a:t>Intense Vaping</a:t>
                      </a:r>
                      <a:endParaRPr lang="en-US"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22350480"/>
                  </a:ext>
                </a:extLst>
              </a:tr>
              <a:tr h="658108">
                <a:tc>
                  <a:txBody>
                    <a:bodyPr/>
                    <a:lstStyle/>
                    <a:p>
                      <a:pPr marL="139065" marR="112395">
                        <a:lnSpc>
                          <a:spcPct val="116000"/>
                        </a:lnSpc>
                        <a:spcBef>
                          <a:spcPts val="60"/>
                        </a:spcBef>
                        <a:buNone/>
                      </a:pPr>
                      <a:r>
                        <a:rPr lang="en-US" sz="2000" b="1" kern="100" dirty="0">
                          <a:effectLst/>
                        </a:rPr>
                        <a:t>Pod ENDS Product 1: Fruit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a:effectLst/>
                        </a:rPr>
                        <a:t>93.51</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a:effectLst/>
                        </a:rPr>
                        <a:t>91.65</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3311037"/>
                  </a:ext>
                </a:extLst>
              </a:tr>
              <a:tr h="658108">
                <a:tc>
                  <a:txBody>
                    <a:bodyPr/>
                    <a:lstStyle/>
                    <a:p>
                      <a:pPr marL="139065" marR="112395">
                        <a:lnSpc>
                          <a:spcPct val="116000"/>
                        </a:lnSpc>
                        <a:spcBef>
                          <a:spcPts val="60"/>
                        </a:spcBef>
                        <a:buNone/>
                      </a:pPr>
                      <a:r>
                        <a:rPr lang="en-US" sz="2000" b="1" kern="100" dirty="0">
                          <a:effectLst/>
                        </a:rPr>
                        <a:t>Pod ENDS Product 2: Menthol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a:effectLst/>
                        </a:rPr>
                        <a:t>85.04</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a:effectLst/>
                        </a:rPr>
                        <a:t>78.19</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13362538"/>
                  </a:ext>
                </a:extLst>
              </a:tr>
              <a:tr h="658108">
                <a:tc>
                  <a:txBody>
                    <a:bodyPr/>
                    <a:lstStyle/>
                    <a:p>
                      <a:pPr marL="139065" marR="112395">
                        <a:lnSpc>
                          <a:spcPct val="116000"/>
                        </a:lnSpc>
                        <a:spcBef>
                          <a:spcPts val="60"/>
                        </a:spcBef>
                        <a:buNone/>
                      </a:pPr>
                      <a:r>
                        <a:rPr lang="en-US" sz="2000" b="1" kern="100" dirty="0">
                          <a:effectLst/>
                        </a:rPr>
                        <a:t>Pod ENDS Product 3: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a:effectLst/>
                        </a:rPr>
                        <a:t>88.09</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a:effectLst/>
                        </a:rPr>
                        <a:t>84.66</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9977294"/>
                  </a:ext>
                </a:extLst>
              </a:tr>
              <a:tr h="658108">
                <a:tc>
                  <a:txBody>
                    <a:bodyPr/>
                    <a:lstStyle/>
                    <a:p>
                      <a:pPr marL="139065" marR="112395">
                        <a:lnSpc>
                          <a:spcPct val="116000"/>
                        </a:lnSpc>
                        <a:spcBef>
                          <a:spcPts val="60"/>
                        </a:spcBef>
                        <a:buNone/>
                      </a:pPr>
                      <a:r>
                        <a:rPr lang="en-US" sz="2000" b="1" kern="100" dirty="0">
                          <a:effectLst/>
                        </a:rPr>
                        <a:t>Pod ENDS Product 4: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a:effectLst/>
                        </a:rPr>
                        <a:t>86.61</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a:effectLst/>
                        </a:rPr>
                        <a:t>83.80</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6182300"/>
                  </a:ext>
                </a:extLst>
              </a:tr>
              <a:tr h="658108">
                <a:tc>
                  <a:txBody>
                    <a:bodyPr/>
                    <a:lstStyle/>
                    <a:p>
                      <a:pPr marL="139065" marR="112395">
                        <a:lnSpc>
                          <a:spcPct val="116000"/>
                        </a:lnSpc>
                        <a:spcBef>
                          <a:spcPts val="60"/>
                        </a:spcBef>
                        <a:buNone/>
                      </a:pPr>
                      <a:r>
                        <a:rPr lang="en-US" sz="2000" b="1" kern="100" dirty="0">
                          <a:effectLst/>
                        </a:rPr>
                        <a:t>Pod ENDS Product 5: Tobacco 50mg/mL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a:effectLst/>
                        </a:rPr>
                        <a:t>85.33</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a:effectLst/>
                        </a:rPr>
                        <a:t>79.26</a:t>
                      </a:r>
                      <a:endParaRPr lang="en-US" sz="20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59970405"/>
                  </a:ext>
                </a:extLst>
              </a:tr>
              <a:tr h="884654">
                <a:tc>
                  <a:txBody>
                    <a:bodyPr/>
                    <a:lstStyle/>
                    <a:p>
                      <a:pPr marL="139065" marR="112395">
                        <a:lnSpc>
                          <a:spcPct val="116000"/>
                        </a:lnSpc>
                        <a:spcBef>
                          <a:spcPts val="60"/>
                        </a:spcBef>
                        <a:buNone/>
                      </a:pPr>
                      <a:r>
                        <a:rPr lang="en-US" sz="2000" b="1" kern="100" dirty="0">
                          <a:effectLst/>
                        </a:rPr>
                        <a:t>Pod ENDS Product 6: Tobacco 58mg/mL</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spcAft>
                          <a:spcPts val="800"/>
                        </a:spcAft>
                        <a:buNone/>
                      </a:pPr>
                      <a:r>
                        <a:rPr lang="en-US" sz="2000" b="1" kern="100" dirty="0">
                          <a:effectLst/>
                        </a:rPr>
                        <a:t>81.33</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2000" b="1" kern="100" dirty="0">
                          <a:effectLst/>
                        </a:rPr>
                        <a:t>76.43</a:t>
                      </a:r>
                      <a:endParaRPr lang="en-US" sz="20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213257"/>
                  </a:ext>
                </a:extLst>
              </a:tr>
            </a:tbl>
          </a:graphicData>
        </a:graphic>
      </p:graphicFrame>
      <p:graphicFrame>
        <p:nvGraphicFramePr>
          <p:cNvPr id="15" name="Table 14">
            <a:extLst>
              <a:ext uri="{FF2B5EF4-FFF2-40B4-BE49-F238E27FC236}">
                <a16:creationId xmlns:a16="http://schemas.microsoft.com/office/drawing/2014/main" id="{C4CA51DD-3408-4474-F61C-51036FB90F7B}"/>
              </a:ext>
            </a:extLst>
          </p:cNvPr>
          <p:cNvGraphicFramePr>
            <a:graphicFrameLocks noGrp="1"/>
          </p:cNvGraphicFramePr>
          <p:nvPr>
            <p:extLst>
              <p:ext uri="{D42A27DB-BD31-4B8C-83A1-F6EECF244321}">
                <p14:modId xmlns:p14="http://schemas.microsoft.com/office/powerpoint/2010/main" val="2088730134"/>
              </p:ext>
            </p:extLst>
          </p:nvPr>
        </p:nvGraphicFramePr>
        <p:xfrm>
          <a:off x="28780316" y="5678225"/>
          <a:ext cx="12835789" cy="11142452"/>
        </p:xfrm>
        <a:graphic>
          <a:graphicData uri="http://schemas.openxmlformats.org/drawingml/2006/table">
            <a:tbl>
              <a:tblPr firstRow="1" firstCol="1" lastRow="1" lastCol="1" bandRow="1" bandCol="1">
                <a:tableStyleId>{5C22544A-7EE6-4342-B048-85BDC9FD1C3A}</a:tableStyleId>
              </a:tblPr>
              <a:tblGrid>
                <a:gridCol w="3882052">
                  <a:extLst>
                    <a:ext uri="{9D8B030D-6E8A-4147-A177-3AD203B41FA5}">
                      <a16:colId xmlns:a16="http://schemas.microsoft.com/office/drawing/2014/main" val="3157569724"/>
                    </a:ext>
                  </a:extLst>
                </a:gridCol>
                <a:gridCol w="4919632">
                  <a:extLst>
                    <a:ext uri="{9D8B030D-6E8A-4147-A177-3AD203B41FA5}">
                      <a16:colId xmlns:a16="http://schemas.microsoft.com/office/drawing/2014/main" val="369098514"/>
                    </a:ext>
                  </a:extLst>
                </a:gridCol>
                <a:gridCol w="4034105">
                  <a:extLst>
                    <a:ext uri="{9D8B030D-6E8A-4147-A177-3AD203B41FA5}">
                      <a16:colId xmlns:a16="http://schemas.microsoft.com/office/drawing/2014/main" val="991163913"/>
                    </a:ext>
                  </a:extLst>
                </a:gridCol>
              </a:tblGrid>
              <a:tr h="576862">
                <a:tc>
                  <a:txBody>
                    <a:bodyPr/>
                    <a:lstStyle/>
                    <a:p>
                      <a:pPr marL="179070" marR="0" algn="ctr">
                        <a:lnSpc>
                          <a:spcPts val="1035"/>
                        </a:lnSpc>
                        <a:spcBef>
                          <a:spcPts val="10"/>
                        </a:spcBef>
                        <a:buNone/>
                      </a:pPr>
                      <a:r>
                        <a:rPr lang="en-US" sz="1600" b="1" kern="100" dirty="0">
                          <a:effectLst/>
                        </a:rPr>
                        <a:t>Variable</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79070" marR="0" algn="ctr">
                        <a:lnSpc>
                          <a:spcPts val="1035"/>
                        </a:lnSpc>
                        <a:spcBef>
                          <a:spcPts val="10"/>
                        </a:spcBef>
                        <a:buNone/>
                      </a:pPr>
                      <a:r>
                        <a:rPr lang="en-US" sz="1600" b="1" kern="100" dirty="0">
                          <a:effectLst/>
                        </a:rPr>
                        <a:t>Acceptance criteria</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179070" marR="0" algn="ctr">
                        <a:lnSpc>
                          <a:spcPts val="1035"/>
                        </a:lnSpc>
                        <a:spcBef>
                          <a:spcPts val="10"/>
                        </a:spcBef>
                        <a:buNone/>
                      </a:pPr>
                      <a:r>
                        <a:rPr lang="en-US" sz="1600" b="1" kern="100" dirty="0">
                          <a:effectLst/>
                        </a:rPr>
                        <a:t>Results of Ethyl maltol in Aerosol</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extLst>
                  <a:ext uri="{0D108BD9-81ED-4DB2-BD59-A6C34878D82A}">
                    <a16:rowId xmlns:a16="http://schemas.microsoft.com/office/drawing/2014/main" val="404348927"/>
                  </a:ext>
                </a:extLst>
              </a:tr>
              <a:tr h="1179442">
                <a:tc>
                  <a:txBody>
                    <a:bodyPr/>
                    <a:lstStyle/>
                    <a:p>
                      <a:pPr marL="0" marR="0" algn="ctr">
                        <a:lnSpc>
                          <a:spcPct val="115000"/>
                        </a:lnSpc>
                        <a:spcBef>
                          <a:spcPts val="45"/>
                        </a:spcBef>
                        <a:buNone/>
                      </a:pPr>
                      <a:r>
                        <a:rPr lang="en-US" sz="1600" b="1" kern="100" dirty="0">
                          <a:effectLst/>
                        </a:rPr>
                        <a:t> </a:t>
                      </a:r>
                    </a:p>
                    <a:p>
                      <a:pPr marL="67945" marR="11430" algn="ctr">
                        <a:lnSpc>
                          <a:spcPct val="101000"/>
                        </a:lnSpc>
                        <a:buNone/>
                      </a:pPr>
                      <a:r>
                        <a:rPr lang="en-US" sz="1600" b="1" kern="100" spc="-10" dirty="0">
                          <a:effectLst/>
                        </a:rPr>
                        <a:t>System suitability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r≥0.995</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95.0-105.0%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S/N ≥ 10</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4.7%</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r=0.9999</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101.4</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S/N LOQ = 222</a:t>
                      </a:r>
                    </a:p>
                  </a:txBody>
                  <a:tcPr marL="0" marR="0" marT="0" marB="0" anchor="ctr">
                    <a:solidFill>
                      <a:schemeClr val="bg2">
                        <a:lumMod val="90000"/>
                      </a:schemeClr>
                    </a:solidFill>
                  </a:tcPr>
                </a:tc>
                <a:extLst>
                  <a:ext uri="{0D108BD9-81ED-4DB2-BD59-A6C34878D82A}">
                    <a16:rowId xmlns:a16="http://schemas.microsoft.com/office/drawing/2014/main" val="4160130218"/>
                  </a:ext>
                </a:extLst>
              </a:tr>
              <a:tr h="793520">
                <a:tc>
                  <a:txBody>
                    <a:bodyPr/>
                    <a:lstStyle/>
                    <a:p>
                      <a:pPr marL="0" marR="0" algn="ctr">
                        <a:lnSpc>
                          <a:spcPct val="115000"/>
                        </a:lnSpc>
                        <a:buNone/>
                      </a:pPr>
                      <a:r>
                        <a:rPr lang="en-US" sz="1600" b="1" kern="100" spc="-10" dirty="0">
                          <a:effectLst/>
                        </a:rPr>
                        <a:t>Specificity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60960" algn="ctr">
                        <a:lnSpc>
                          <a:spcPct val="115000"/>
                        </a:lnSpc>
                        <a:spcBef>
                          <a:spcPts val="190"/>
                        </a:spcBef>
                        <a:buNone/>
                        <a:tabLst>
                          <a:tab pos="297180" algn="l"/>
                        </a:tabLst>
                      </a:pPr>
                      <a:r>
                        <a:rPr lang="en-US" sz="1600" b="1" kern="100" dirty="0">
                          <a:effectLst/>
                        </a:rPr>
                        <a:t>Resolution must</a:t>
                      </a:r>
                      <a:r>
                        <a:rPr lang="en-US" sz="1600" b="1" kern="100" spc="-50" dirty="0">
                          <a:effectLst/>
                        </a:rPr>
                        <a:t> </a:t>
                      </a:r>
                      <a:r>
                        <a:rPr lang="en-US" sz="1600" b="1" kern="100" dirty="0">
                          <a:effectLst/>
                        </a:rPr>
                        <a:t>be</a:t>
                      </a:r>
                      <a:r>
                        <a:rPr lang="en-US" sz="1600" b="1" kern="100" spc="-50" dirty="0">
                          <a:effectLst/>
                        </a:rPr>
                        <a:t> </a:t>
                      </a:r>
                      <a:r>
                        <a:rPr lang="en-US" sz="1600" b="1" kern="100" dirty="0">
                          <a:effectLst/>
                        </a:rPr>
                        <a:t>≥</a:t>
                      </a:r>
                      <a:r>
                        <a:rPr lang="en-US" sz="1600" b="1" kern="100" spc="-45" dirty="0">
                          <a:effectLst/>
                        </a:rPr>
                        <a:t> </a:t>
                      </a:r>
                      <a:r>
                        <a:rPr lang="en-US" sz="1600" b="1" kern="100" dirty="0">
                          <a:effectLst/>
                        </a:rPr>
                        <a:t>1 in</a:t>
                      </a:r>
                      <a:r>
                        <a:rPr lang="en-US" sz="1600" b="1" kern="100" spc="-60" dirty="0">
                          <a:effectLst/>
                        </a:rPr>
                        <a:t> </a:t>
                      </a:r>
                      <a:r>
                        <a:rPr lang="en-US" sz="1600" b="1" kern="100" dirty="0">
                          <a:effectLst/>
                        </a:rPr>
                        <a:t>standard</a:t>
                      </a:r>
                      <a:r>
                        <a:rPr lang="en-US" sz="1600" b="1" kern="100" spc="-55" dirty="0">
                          <a:effectLst/>
                        </a:rPr>
                        <a:t> </a:t>
                      </a:r>
                      <a:r>
                        <a:rPr lang="en-US" sz="1600" b="1" kern="100" dirty="0">
                          <a:effectLst/>
                        </a:rPr>
                        <a:t>solution</a:t>
                      </a:r>
                      <a:r>
                        <a:rPr lang="en-US" sz="1600" b="1" kern="100" spc="-60" dirty="0">
                          <a:effectLst/>
                        </a:rPr>
                        <a:t> </a:t>
                      </a:r>
                      <a:r>
                        <a:rPr lang="en-US" sz="1600" b="1" kern="100" dirty="0">
                          <a:effectLst/>
                        </a:rPr>
                        <a:t>and</a:t>
                      </a:r>
                      <a:r>
                        <a:rPr lang="en-US" sz="1600" b="1" kern="100" spc="-55" dirty="0">
                          <a:effectLst/>
                        </a:rPr>
                        <a:t> </a:t>
                      </a:r>
                      <a:r>
                        <a:rPr lang="en-US" sz="1600" b="1" kern="100" dirty="0">
                          <a:effectLst/>
                        </a:rPr>
                        <a:t>in</a:t>
                      </a:r>
                      <a:r>
                        <a:rPr lang="en-US" sz="1600" b="1" kern="100" spc="-55" dirty="0">
                          <a:effectLst/>
                        </a:rPr>
                        <a:t> </a:t>
                      </a:r>
                      <a:r>
                        <a:rPr lang="en-US" sz="1600" b="1" kern="100" dirty="0">
                          <a:effectLst/>
                        </a:rPr>
                        <a:t>test</a:t>
                      </a:r>
                      <a:r>
                        <a:rPr lang="en-US" sz="1600" b="1" kern="100" spc="-60" dirty="0">
                          <a:effectLst/>
                        </a:rPr>
                        <a:t> </a:t>
                      </a:r>
                      <a:r>
                        <a:rPr lang="en-US" sz="1600" b="1" kern="100" dirty="0">
                          <a:effectLst/>
                        </a:rPr>
                        <a:t>solution spiked (LOQ level)</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0" marR="67945" algn="ctr">
                        <a:lnSpc>
                          <a:spcPct val="115000"/>
                        </a:lnSpc>
                        <a:buNone/>
                      </a:pPr>
                      <a:r>
                        <a:rPr lang="en-US" sz="1600" b="1" kern="100" dirty="0">
                          <a:solidFill>
                            <a:schemeClr val="tx1"/>
                          </a:solidFill>
                          <a:effectLst/>
                        </a:rPr>
                        <a:t>Criterion</a:t>
                      </a:r>
                      <a:r>
                        <a:rPr lang="en-US" sz="1600" b="1" kern="100" spc="-45" dirty="0">
                          <a:solidFill>
                            <a:schemeClr val="tx1"/>
                          </a:solidFill>
                          <a:effectLst/>
                        </a:rPr>
                        <a:t> </a:t>
                      </a:r>
                      <a:r>
                        <a:rPr lang="en-US" sz="1600" b="1" kern="100" spc="-25" dirty="0">
                          <a:solidFill>
                            <a:schemeClr val="tx1"/>
                          </a:solidFill>
                          <a:effectLst/>
                        </a:rPr>
                        <a:t>met</a:t>
                      </a:r>
                      <a:endParaRPr lang="en-US"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424830022"/>
                  </a:ext>
                </a:extLst>
              </a:tr>
              <a:tr h="580911">
                <a:tc>
                  <a:txBody>
                    <a:bodyPr/>
                    <a:lstStyle/>
                    <a:p>
                      <a:pPr marL="0" marR="109855" algn="ctr">
                        <a:lnSpc>
                          <a:spcPct val="100000"/>
                        </a:lnSpc>
                        <a:buNone/>
                      </a:pPr>
                      <a:r>
                        <a:rPr lang="en-US" sz="1600" b="1" kern="100" dirty="0">
                          <a:effectLst/>
                        </a:rPr>
                        <a:t>Detection</a:t>
                      </a:r>
                      <a:r>
                        <a:rPr lang="en-US" sz="1600" b="1" kern="100" spc="-60" dirty="0">
                          <a:effectLst/>
                        </a:rPr>
                        <a:t> </a:t>
                      </a:r>
                      <a:r>
                        <a:rPr lang="en-US" sz="1600" b="1" kern="100" dirty="0">
                          <a:effectLst/>
                        </a:rPr>
                        <a:t>and </a:t>
                      </a:r>
                      <a:r>
                        <a:rPr lang="en-US" sz="1600" b="1" kern="100" spc="-10" dirty="0">
                          <a:effectLst/>
                        </a:rPr>
                        <a:t>Quantification limits</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LOQ S/N ≥10;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LOD S/N ≥3</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tx1"/>
                          </a:solidFill>
                          <a:effectLst/>
                          <a:latin typeface="+mn-lt"/>
                          <a:ea typeface="+mn-ea"/>
                          <a:cs typeface="+mn-cs"/>
                        </a:rPr>
                        <a:t>S/N LOQ = 263</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tx1"/>
                          </a:solidFill>
                          <a:effectLst/>
                          <a:latin typeface="+mn-lt"/>
                          <a:ea typeface="+mn-ea"/>
                          <a:cs typeface="+mn-cs"/>
                        </a:rPr>
                        <a:t>S/N LOD = 19</a:t>
                      </a:r>
                    </a:p>
                  </a:txBody>
                  <a:tcPr marL="0" marR="0" marT="0" marB="0" anchor="ctr">
                    <a:solidFill>
                      <a:schemeClr val="bg2">
                        <a:lumMod val="90000"/>
                      </a:schemeClr>
                    </a:solidFill>
                  </a:tcPr>
                </a:tc>
                <a:extLst>
                  <a:ext uri="{0D108BD9-81ED-4DB2-BD59-A6C34878D82A}">
                    <a16:rowId xmlns:a16="http://schemas.microsoft.com/office/drawing/2014/main" val="3954573834"/>
                  </a:ext>
                </a:extLst>
              </a:tr>
              <a:tr h="879113">
                <a:tc>
                  <a:txBody>
                    <a:bodyPr/>
                    <a:lstStyle/>
                    <a:p>
                      <a:pPr marL="0" marR="0" algn="ctr">
                        <a:lnSpc>
                          <a:spcPct val="115000"/>
                        </a:lnSpc>
                        <a:spcBef>
                          <a:spcPts val="640"/>
                        </a:spcBef>
                        <a:buNone/>
                      </a:pPr>
                      <a:r>
                        <a:rPr lang="en-US" sz="1600" b="1" kern="100" spc="-10" dirty="0">
                          <a:effectLst/>
                        </a:rPr>
                        <a:t>Linearity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 ≥ 0.995</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(u) ≤10%</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tx1"/>
                          </a:solidFill>
                          <a:effectLst/>
                          <a:latin typeface="+mn-lt"/>
                          <a:ea typeface="+mn-ea"/>
                          <a:cs typeface="+mn-cs"/>
                        </a:rPr>
                        <a:t>r=0.9997</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tx1"/>
                          </a:solidFill>
                          <a:effectLst/>
                          <a:latin typeface="+mn-lt"/>
                          <a:ea typeface="+mn-ea"/>
                          <a:cs typeface="+mn-cs"/>
                        </a:rPr>
                        <a:t>RSD(u)% = 9.2</a:t>
                      </a:r>
                    </a:p>
                  </a:txBody>
                  <a:tcPr marL="0" marR="0" marT="0" marB="0" anchor="ctr">
                    <a:solidFill>
                      <a:schemeClr val="bg2">
                        <a:lumMod val="90000"/>
                      </a:schemeClr>
                    </a:solidFill>
                  </a:tcPr>
                </a:tc>
                <a:extLst>
                  <a:ext uri="{0D108BD9-81ED-4DB2-BD59-A6C34878D82A}">
                    <a16:rowId xmlns:a16="http://schemas.microsoft.com/office/drawing/2014/main" val="3579456546"/>
                  </a:ext>
                </a:extLst>
              </a:tr>
              <a:tr h="477716">
                <a:tc>
                  <a:txBody>
                    <a:bodyPr/>
                    <a:lstStyle/>
                    <a:p>
                      <a:pPr marL="0" marR="0" algn="ctr">
                        <a:lnSpc>
                          <a:spcPct val="115000"/>
                        </a:lnSpc>
                        <a:spcBef>
                          <a:spcPts val="625"/>
                        </a:spcBef>
                        <a:buNone/>
                      </a:pPr>
                      <a:r>
                        <a:rPr lang="en-US" sz="1600" b="1" kern="100" spc="-10" dirty="0">
                          <a:effectLst/>
                        </a:rPr>
                        <a:t>Range</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0" algn="ctr">
                        <a:lnSpc>
                          <a:spcPct val="115000"/>
                        </a:lnSpc>
                        <a:buNone/>
                      </a:pPr>
                      <a:r>
                        <a:rPr lang="en-US" sz="1600" b="1" kern="100" dirty="0">
                          <a:effectLst/>
                        </a:rPr>
                        <a:t> </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73660" marR="68580" algn="ctr">
                        <a:lnSpc>
                          <a:spcPct val="115000"/>
                        </a:lnSpc>
                        <a:spcBef>
                          <a:spcPts val="625"/>
                        </a:spcBef>
                        <a:buNone/>
                      </a:pPr>
                      <a:r>
                        <a:rPr lang="en-US" sz="1600" b="1" kern="100" dirty="0">
                          <a:solidFill>
                            <a:schemeClr val="tx1"/>
                          </a:solidFill>
                          <a:effectLst/>
                        </a:rPr>
                        <a:t>6.2450</a:t>
                      </a:r>
                      <a:r>
                        <a:rPr lang="en-US" sz="1600" b="1" kern="100" spc="-25" dirty="0">
                          <a:solidFill>
                            <a:schemeClr val="tx1"/>
                          </a:solidFill>
                          <a:effectLst/>
                        </a:rPr>
                        <a:t> </a:t>
                      </a:r>
                      <a:r>
                        <a:rPr lang="en-US" sz="1600" b="1" kern="100" dirty="0">
                          <a:solidFill>
                            <a:schemeClr val="tx1"/>
                          </a:solidFill>
                          <a:effectLst/>
                        </a:rPr>
                        <a:t>–</a:t>
                      </a:r>
                      <a:r>
                        <a:rPr lang="en-US" sz="1600" b="1" kern="100" spc="-20" dirty="0">
                          <a:solidFill>
                            <a:schemeClr val="tx1"/>
                          </a:solidFill>
                          <a:effectLst/>
                        </a:rPr>
                        <a:t> </a:t>
                      </a:r>
                      <a:r>
                        <a:rPr lang="en-US" sz="1600" b="1" kern="100" dirty="0">
                          <a:solidFill>
                            <a:schemeClr val="tx1"/>
                          </a:solidFill>
                          <a:effectLst/>
                        </a:rPr>
                        <a:t>625.5000</a:t>
                      </a:r>
                      <a:r>
                        <a:rPr lang="en-US" sz="1600" b="1" kern="100" spc="-20" dirty="0">
                          <a:solidFill>
                            <a:schemeClr val="tx1"/>
                          </a:solidFill>
                          <a:effectLst/>
                        </a:rPr>
                        <a:t> </a:t>
                      </a:r>
                      <a:r>
                        <a:rPr lang="en-US" sz="1600" b="1" kern="100" spc="-10" dirty="0">
                          <a:solidFill>
                            <a:schemeClr val="tx1"/>
                          </a:solidFill>
                          <a:effectLst/>
                        </a:rPr>
                        <a:t>µg/puff</a:t>
                      </a:r>
                      <a:endParaRPr lang="en-US"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1806403153"/>
                  </a:ext>
                </a:extLst>
              </a:tr>
              <a:tr h="488595">
                <a:tc>
                  <a:txBody>
                    <a:bodyPr/>
                    <a:lstStyle/>
                    <a:p>
                      <a:pPr marL="0" marR="0" algn="ctr">
                        <a:lnSpc>
                          <a:spcPct val="115000"/>
                        </a:lnSpc>
                        <a:buNone/>
                      </a:pPr>
                      <a:r>
                        <a:rPr lang="en-US" sz="1600" b="1" kern="100" spc="-10">
                          <a:effectLst/>
                        </a:rPr>
                        <a:t>Method repeatability</a:t>
                      </a:r>
                      <a:endParaRPr lang="en-US"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0" marR="254635" algn="ctr">
                        <a:lnSpc>
                          <a:spcPct val="116000"/>
                        </a:lnSpc>
                        <a:buNone/>
                        <a:tabLst>
                          <a:tab pos="296545" algn="l"/>
                          <a:tab pos="297180" algn="l"/>
                        </a:tabLst>
                      </a:pPr>
                      <a:r>
                        <a:rPr lang="en-US" sz="1600" b="1" kern="100">
                          <a:effectLst/>
                        </a:rPr>
                        <a:t>RSD</a:t>
                      </a:r>
                      <a:r>
                        <a:rPr lang="en-US" sz="1600" b="1" kern="100" spc="-35">
                          <a:effectLst/>
                        </a:rPr>
                        <a:t> </a:t>
                      </a:r>
                      <a:r>
                        <a:rPr lang="en-US" sz="1600" b="1" kern="100">
                          <a:effectLst/>
                        </a:rPr>
                        <a:t>≤</a:t>
                      </a:r>
                      <a:r>
                        <a:rPr lang="en-US" sz="1600" b="1" kern="100" spc="-25">
                          <a:effectLst/>
                        </a:rPr>
                        <a:t> </a:t>
                      </a:r>
                      <a:r>
                        <a:rPr lang="en-US" sz="1600" b="1" kern="100">
                          <a:effectLst/>
                        </a:rPr>
                        <a:t>10.0</a:t>
                      </a:r>
                      <a:r>
                        <a:rPr lang="en-US" sz="1600" b="1" kern="100" spc="-20">
                          <a:effectLst/>
                        </a:rPr>
                        <a:t> </a:t>
                      </a:r>
                      <a:r>
                        <a:rPr lang="en-US" sz="1600" b="1" kern="100">
                          <a:effectLst/>
                        </a:rPr>
                        <a:t>%</a:t>
                      </a:r>
                      <a:endParaRPr lang="en-US"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0" marR="68580" algn="ctr">
                        <a:lnSpc>
                          <a:spcPct val="115000"/>
                        </a:lnSpc>
                        <a:buNone/>
                      </a:pPr>
                      <a:r>
                        <a:rPr lang="en-US" sz="1600" b="1" kern="100" dirty="0">
                          <a:solidFill>
                            <a:schemeClr val="tx1"/>
                          </a:solidFill>
                          <a:effectLst/>
                        </a:rPr>
                        <a:t>RSD%</a:t>
                      </a:r>
                      <a:r>
                        <a:rPr lang="en-US" sz="1600" b="1" kern="100" spc="-30" dirty="0">
                          <a:solidFill>
                            <a:schemeClr val="tx1"/>
                          </a:solidFill>
                          <a:effectLst/>
                        </a:rPr>
                        <a:t> </a:t>
                      </a:r>
                      <a:r>
                        <a:rPr lang="en-US" sz="1600" b="1" kern="100" dirty="0">
                          <a:solidFill>
                            <a:schemeClr val="tx1"/>
                          </a:solidFill>
                          <a:effectLst/>
                        </a:rPr>
                        <a:t>=</a:t>
                      </a:r>
                      <a:r>
                        <a:rPr lang="en-US" sz="1600" b="1" kern="100" spc="-15" dirty="0">
                          <a:solidFill>
                            <a:schemeClr val="tx1"/>
                          </a:solidFill>
                          <a:effectLst/>
                        </a:rPr>
                        <a:t> </a:t>
                      </a:r>
                      <a:r>
                        <a:rPr lang="en-US" sz="1600" b="1" kern="100" spc="-25" dirty="0">
                          <a:solidFill>
                            <a:schemeClr val="tx1"/>
                          </a:solidFill>
                          <a:effectLst/>
                        </a:rPr>
                        <a:t>2.7</a:t>
                      </a:r>
                      <a:endParaRPr lang="en-US"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3161923037"/>
                  </a:ext>
                </a:extLst>
              </a:tr>
              <a:tr h="880177">
                <a:tc>
                  <a:txBody>
                    <a:bodyPr/>
                    <a:lstStyle/>
                    <a:p>
                      <a:pPr marL="0" marR="0" algn="ctr">
                        <a:lnSpc>
                          <a:spcPct val="101000"/>
                        </a:lnSpc>
                        <a:buNone/>
                      </a:pPr>
                      <a:r>
                        <a:rPr lang="en-US" sz="1600" b="1" kern="100" spc="-10" dirty="0">
                          <a:effectLst/>
                        </a:rPr>
                        <a:t>Intermediate precision</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RSD6 ≤ 10.0 %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RSD12 ≤ 15.0 %</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 &lt; 15 %</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RSD%(n=6) = 4.0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RSD%(n=12) = 3.2</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Diff% = 0.17</a:t>
                      </a:r>
                    </a:p>
                  </a:txBody>
                  <a:tcPr marL="0" marR="0" marT="0" marB="0" anchor="ctr">
                    <a:solidFill>
                      <a:schemeClr val="bg2">
                        <a:lumMod val="90000"/>
                      </a:schemeClr>
                    </a:solidFill>
                  </a:tcPr>
                </a:tc>
                <a:extLst>
                  <a:ext uri="{0D108BD9-81ED-4DB2-BD59-A6C34878D82A}">
                    <a16:rowId xmlns:a16="http://schemas.microsoft.com/office/drawing/2014/main" val="3752396245"/>
                  </a:ext>
                </a:extLst>
              </a:tr>
              <a:tr h="281646">
                <a:tc rowSpan="6">
                  <a:txBody>
                    <a:bodyPr/>
                    <a:lstStyle/>
                    <a:p>
                      <a:pPr marL="0" marR="0" algn="ctr">
                        <a:lnSpc>
                          <a:spcPct val="115000"/>
                        </a:lnSpc>
                        <a:spcBef>
                          <a:spcPts val="810"/>
                        </a:spcBef>
                        <a:buNone/>
                      </a:pPr>
                      <a:r>
                        <a:rPr lang="en-US" sz="1600" b="1" kern="100" spc="-10" dirty="0">
                          <a:effectLst/>
                        </a:rPr>
                        <a:t>Accuracy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gridSpan="2">
                  <a:txBody>
                    <a:bodyPr/>
                    <a:lstStyle/>
                    <a:p>
                      <a:pPr marL="0" marR="0" algn="ctr">
                        <a:lnSpc>
                          <a:spcPct val="115000"/>
                        </a:lnSpc>
                        <a:buNone/>
                      </a:pPr>
                      <a:r>
                        <a:rPr lang="en-US" sz="1600" b="1" kern="100" dirty="0">
                          <a:effectLst/>
                        </a:rPr>
                        <a:t>LOQ</a:t>
                      </a:r>
                      <a:r>
                        <a:rPr lang="en-US" sz="1600" b="1" kern="100" spc="-30" dirty="0">
                          <a:effectLst/>
                        </a:rPr>
                        <a:t> </a:t>
                      </a:r>
                      <a:r>
                        <a:rPr lang="en-US" sz="1600" b="1" kern="100" spc="-10" dirty="0">
                          <a:effectLst/>
                        </a:rPr>
                        <a:t>level</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0070C0"/>
                    </a:solidFill>
                  </a:tcPr>
                </a:tc>
                <a:tc hMerge="1">
                  <a:txBody>
                    <a:bodyPr/>
                    <a:lstStyle/>
                    <a:p>
                      <a:endParaRPr lang="en-US"/>
                    </a:p>
                  </a:txBody>
                  <a:tcPr/>
                </a:tc>
                <a:extLst>
                  <a:ext uri="{0D108BD9-81ED-4DB2-BD59-A6C34878D82A}">
                    <a16:rowId xmlns:a16="http://schemas.microsoft.com/office/drawing/2014/main" val="1335678713"/>
                  </a:ext>
                </a:extLst>
              </a:tr>
              <a:tr h="880177">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Recovery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0.91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97.6</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0.0003</a:t>
                      </a:r>
                    </a:p>
                  </a:txBody>
                  <a:tcPr marL="0" marR="0" marT="0" marB="0" anchor="ctr">
                    <a:solidFill>
                      <a:schemeClr val="bg2">
                        <a:lumMod val="90000"/>
                      </a:schemeClr>
                    </a:solidFill>
                  </a:tcPr>
                </a:tc>
                <a:extLst>
                  <a:ext uri="{0D108BD9-81ED-4DB2-BD59-A6C34878D82A}">
                    <a16:rowId xmlns:a16="http://schemas.microsoft.com/office/drawing/2014/main" val="3233841854"/>
                  </a:ext>
                </a:extLst>
              </a:tr>
              <a:tr h="281646">
                <a:tc vMerge="1">
                  <a:txBody>
                    <a:bodyPr/>
                    <a:lstStyle/>
                    <a:p>
                      <a:endParaRPr lang="en-US"/>
                    </a:p>
                  </a:txBody>
                  <a:tcPr/>
                </a:tc>
                <a:tc gridSpan="2">
                  <a:txBody>
                    <a:bodyPr/>
                    <a:lstStyle/>
                    <a:p>
                      <a:pPr marL="0" marR="0" algn="ctr" defTabSz="3291840" rtl="0" eaLnBrk="1" latinLnBrk="0" hangingPunct="1">
                        <a:lnSpc>
                          <a:spcPct val="115000"/>
                        </a:lnSpc>
                        <a:buNone/>
                      </a:pPr>
                      <a:r>
                        <a:rPr lang="en-US" sz="1600" b="1" kern="100" dirty="0">
                          <a:solidFill>
                            <a:schemeClr val="lt1"/>
                          </a:solidFill>
                          <a:effectLst/>
                          <a:latin typeface="+mn-lt"/>
                          <a:ea typeface="+mn-ea"/>
                          <a:cs typeface="+mn-cs"/>
                        </a:rPr>
                        <a:t>Level 2</a:t>
                      </a:r>
                    </a:p>
                  </a:txBody>
                  <a:tcPr marL="0" marR="0" marT="0" marB="0" anchor="ctr">
                    <a:solidFill>
                      <a:srgbClr val="0070C0"/>
                    </a:solidFill>
                  </a:tcPr>
                </a:tc>
                <a:tc hMerge="1">
                  <a:txBody>
                    <a:bodyPr/>
                    <a:lstStyle/>
                    <a:p>
                      <a:endParaRPr lang="en-US"/>
                    </a:p>
                  </a:txBody>
                  <a:tcPr/>
                </a:tc>
                <a:extLst>
                  <a:ext uri="{0D108BD9-81ED-4DB2-BD59-A6C34878D82A}">
                    <a16:rowId xmlns:a16="http://schemas.microsoft.com/office/drawing/2014/main" val="3529803558"/>
                  </a:ext>
                </a:extLst>
              </a:tr>
              <a:tr h="880177">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Recovery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0.41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99.9</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0.0097</a:t>
                      </a:r>
                    </a:p>
                  </a:txBody>
                  <a:tcPr marL="0" marR="0" marT="0" marB="0" anchor="ctr">
                    <a:solidFill>
                      <a:schemeClr val="bg2">
                        <a:lumMod val="90000"/>
                      </a:schemeClr>
                    </a:solidFill>
                  </a:tcPr>
                </a:tc>
                <a:extLst>
                  <a:ext uri="{0D108BD9-81ED-4DB2-BD59-A6C34878D82A}">
                    <a16:rowId xmlns:a16="http://schemas.microsoft.com/office/drawing/2014/main" val="1474259880"/>
                  </a:ext>
                </a:extLst>
              </a:tr>
              <a:tr h="281646">
                <a:tc vMerge="1">
                  <a:txBody>
                    <a:bodyPr/>
                    <a:lstStyle/>
                    <a:p>
                      <a:endParaRPr lang="en-US"/>
                    </a:p>
                  </a:txBody>
                  <a:tcPr/>
                </a:tc>
                <a:tc gridSpan="2">
                  <a:txBody>
                    <a:bodyPr/>
                    <a:lstStyle/>
                    <a:p>
                      <a:pPr marL="0" marR="0" algn="ctr">
                        <a:lnSpc>
                          <a:spcPct val="115000"/>
                        </a:lnSpc>
                        <a:buNone/>
                      </a:pPr>
                      <a:r>
                        <a:rPr lang="en-US" sz="1600" b="1" kern="100" dirty="0">
                          <a:effectLst/>
                        </a:rPr>
                        <a:t>Level</a:t>
                      </a:r>
                      <a:r>
                        <a:rPr lang="en-US" sz="1600" b="1" kern="100" spc="-40" dirty="0">
                          <a:effectLst/>
                        </a:rPr>
                        <a:t> </a:t>
                      </a:r>
                      <a:r>
                        <a:rPr lang="en-US" sz="1600" b="1" kern="100" spc="-50" dirty="0">
                          <a:effectLst/>
                        </a:rPr>
                        <a:t>3</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0070C0"/>
                    </a:solidFill>
                  </a:tcPr>
                </a:tc>
                <a:tc hMerge="1">
                  <a:txBody>
                    <a:bodyPr/>
                    <a:lstStyle/>
                    <a:p>
                      <a:endParaRPr lang="en-US"/>
                    </a:p>
                  </a:txBody>
                  <a:tcPr/>
                </a:tc>
                <a:extLst>
                  <a:ext uri="{0D108BD9-81ED-4DB2-BD59-A6C34878D82A}">
                    <a16:rowId xmlns:a16="http://schemas.microsoft.com/office/drawing/2014/main" val="1576853449"/>
                  </a:ext>
                </a:extLst>
              </a:tr>
              <a:tr h="880177">
                <a:tc vMerge="1">
                  <a:txBody>
                    <a:bodyPr/>
                    <a:lstStyle/>
                    <a:p>
                      <a:endParaRPr lang="en-US"/>
                    </a:p>
                  </a:txBody>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Recovery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3.16</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 99.1</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0.0402</a:t>
                      </a:r>
                    </a:p>
                  </a:txBody>
                  <a:tcPr marL="0" marR="0" marT="0" marB="0" anchor="ctr">
                    <a:solidFill>
                      <a:schemeClr val="bg2">
                        <a:lumMod val="90000"/>
                      </a:schemeClr>
                    </a:solidFill>
                  </a:tcPr>
                </a:tc>
                <a:extLst>
                  <a:ext uri="{0D108BD9-81ED-4DB2-BD59-A6C34878D82A}">
                    <a16:rowId xmlns:a16="http://schemas.microsoft.com/office/drawing/2014/main" val="2969022350"/>
                  </a:ext>
                </a:extLst>
              </a:tr>
              <a:tr h="419049">
                <a:tc>
                  <a:txBody>
                    <a:bodyPr/>
                    <a:lstStyle/>
                    <a:p>
                      <a:pPr marL="67945" marR="0" algn="ctr">
                        <a:lnSpc>
                          <a:spcPct val="115000"/>
                        </a:lnSpc>
                        <a:spcBef>
                          <a:spcPts val="615"/>
                        </a:spcBef>
                        <a:buNone/>
                      </a:pPr>
                      <a:r>
                        <a:rPr lang="en-US" sz="1600" b="1" kern="100" spc="-10" dirty="0">
                          <a:effectLst/>
                        </a:rPr>
                        <a:t>Stability</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64770" marR="222885" algn="ctr">
                        <a:lnSpc>
                          <a:spcPts val="1150"/>
                        </a:lnSpc>
                        <a:buNone/>
                        <a:tabLst>
                          <a:tab pos="334645" algn="l"/>
                          <a:tab pos="335280" algn="l"/>
                        </a:tabLst>
                      </a:pPr>
                      <a:r>
                        <a:rPr lang="en-US" sz="1600" b="1" kern="100" dirty="0">
                          <a:effectLst/>
                        </a:rPr>
                        <a:t>Diff(A) ≤ 5%</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1">
                        <a:lumMod val="20000"/>
                        <a:lumOff val="80000"/>
                      </a:schemeClr>
                    </a:solidFill>
                  </a:tcPr>
                </a:tc>
                <a:tc>
                  <a:txBody>
                    <a:bodyPr/>
                    <a:lstStyle/>
                    <a:p>
                      <a:pPr marL="64770" marR="222885" algn="ctr">
                        <a:lnSpc>
                          <a:spcPts val="1150"/>
                        </a:lnSpc>
                        <a:buNone/>
                        <a:tabLst>
                          <a:tab pos="334645" algn="l"/>
                          <a:tab pos="335280" algn="l"/>
                        </a:tabLst>
                      </a:pPr>
                      <a:r>
                        <a:rPr lang="en-US" sz="1600" b="1" kern="100" dirty="0">
                          <a:solidFill>
                            <a:schemeClr val="tx1"/>
                          </a:solidFill>
                          <a:effectLst/>
                        </a:rPr>
                        <a:t>Diff(A)20h = 2.03</a:t>
                      </a:r>
                      <a:endParaRPr lang="en-US"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2">
                        <a:lumMod val="90000"/>
                      </a:schemeClr>
                    </a:solidFill>
                  </a:tcPr>
                </a:tc>
                <a:extLst>
                  <a:ext uri="{0D108BD9-81ED-4DB2-BD59-A6C34878D82A}">
                    <a16:rowId xmlns:a16="http://schemas.microsoft.com/office/drawing/2014/main" val="1441390163"/>
                  </a:ext>
                </a:extLst>
              </a:tr>
              <a:tr h="1381598">
                <a:tc>
                  <a:txBody>
                    <a:bodyPr/>
                    <a:lstStyle/>
                    <a:p>
                      <a:pPr marL="67945" marR="0" algn="ctr">
                        <a:lnSpc>
                          <a:spcPct val="115000"/>
                        </a:lnSpc>
                        <a:spcBef>
                          <a:spcPts val="615"/>
                        </a:spcBef>
                        <a:buNone/>
                      </a:pPr>
                      <a:r>
                        <a:rPr lang="en-US" sz="1600" b="1" kern="100" spc="-10" dirty="0">
                          <a:effectLst/>
                        </a:rPr>
                        <a:t>Robustness</a:t>
                      </a:r>
                      <a:endParaRPr lang="en-US"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1F86B3"/>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 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95.0% - 105.0%</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 0.05</a:t>
                      </a:r>
                    </a:p>
                  </a:txBody>
                  <a:tcPr marL="0" marR="0" marT="0" marB="0" anchor="ctr">
                    <a:solidFill>
                      <a:schemeClr val="accent1">
                        <a:lumMod val="20000"/>
                        <a:lumOff val="80000"/>
                      </a:schemeClr>
                    </a:solidFill>
                  </a:tcPr>
                </a:tc>
                <a:tc>
                  <a:txBody>
                    <a:bodyPr/>
                    <a:lstStyle/>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RSD 0.49 to 4.4</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REC% 98.7 to 107.5</a:t>
                      </a:r>
                    </a:p>
                    <a:p>
                      <a:pPr marL="342900" marR="0" lvl="0" indent="-214313" algn="l" defTabSz="3291840" rtl="0" eaLnBrk="1" latinLnBrk="0" hangingPunct="1">
                        <a:lnSpc>
                          <a:spcPct val="115000"/>
                        </a:lnSpc>
                        <a:spcBef>
                          <a:spcPts val="20"/>
                        </a:spcBef>
                        <a:buFont typeface="Symbol" pitchFamily="2" charset="2"/>
                        <a:buChar char=""/>
                        <a:tabLst/>
                      </a:pPr>
                      <a:r>
                        <a:rPr lang="en-US" sz="1600" b="1" kern="100" dirty="0">
                          <a:solidFill>
                            <a:schemeClr val="dk1"/>
                          </a:solidFill>
                          <a:effectLst/>
                          <a:latin typeface="+mn-lt"/>
                          <a:ea typeface="+mn-ea"/>
                          <a:cs typeface="+mn-cs"/>
                        </a:rPr>
                        <a:t>TEP 0.00003 to 0.00004</a:t>
                      </a:r>
                    </a:p>
                  </a:txBody>
                  <a:tcPr marL="0" marR="0" marT="0" marB="0" anchor="ctr">
                    <a:solidFill>
                      <a:schemeClr val="bg2">
                        <a:lumMod val="90000"/>
                      </a:schemeClr>
                    </a:solidFill>
                  </a:tcPr>
                </a:tc>
                <a:extLst>
                  <a:ext uri="{0D108BD9-81ED-4DB2-BD59-A6C34878D82A}">
                    <a16:rowId xmlns:a16="http://schemas.microsoft.com/office/drawing/2014/main" val="2944985451"/>
                  </a:ext>
                </a:extLst>
              </a:tr>
            </a:tbl>
          </a:graphicData>
        </a:graphic>
      </p:graphicFrame>
      <p:pic>
        <p:nvPicPr>
          <p:cNvPr id="9" name="Picture 8">
            <a:extLst>
              <a:ext uri="{FF2B5EF4-FFF2-40B4-BE49-F238E27FC236}">
                <a16:creationId xmlns:a16="http://schemas.microsoft.com/office/drawing/2014/main" id="{31728296-45C7-5C99-0A6B-BDDEEFA97F0B}"/>
              </a:ext>
            </a:extLst>
          </p:cNvPr>
          <p:cNvPicPr>
            <a:picLocks noChangeAspect="1"/>
          </p:cNvPicPr>
          <p:nvPr/>
        </p:nvPicPr>
        <p:blipFill>
          <a:blip r:embed="rId5"/>
          <a:stretch>
            <a:fillRect/>
          </a:stretch>
        </p:blipFill>
        <p:spPr>
          <a:xfrm>
            <a:off x="41576234" y="1179138"/>
            <a:ext cx="1400571" cy="1418760"/>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7321</TotalTime>
  <Words>1620</Words>
  <Application>Microsoft Macintosh PowerPoint</Application>
  <PresentationFormat>Custom</PresentationFormat>
  <Paragraphs>331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410</cp:revision>
  <cp:lastPrinted>2019-09-10T13:04:04Z</cp:lastPrinted>
  <dcterms:created xsi:type="dcterms:W3CDTF">2019-08-08T00:51:37Z</dcterms:created>
  <dcterms:modified xsi:type="dcterms:W3CDTF">2025-08-20T18:34:05Z</dcterms:modified>
</cp:coreProperties>
</file>