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43891200" cy="32918400"/>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92" userDrawn="1">
          <p15:clr>
            <a:srgbClr val="A4A3A4"/>
          </p15:clr>
        </p15:guide>
        <p15:guide id="2" pos="1382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920F88-E6D5-1B70-7B09-EC1C6F4E4009}" name="Ed Carmines" initials="EC" userId="7064e8c9b1b996ff"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86B3"/>
    <a:srgbClr val="246C32"/>
    <a:srgbClr val="EFFADE"/>
    <a:srgbClr val="F6CC64"/>
    <a:srgbClr val="F7C13B"/>
    <a:srgbClr val="AFB2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31" autoAdjust="0"/>
    <p:restoredTop sz="95462" autoAdjust="0"/>
  </p:normalViewPr>
  <p:slideViewPr>
    <p:cSldViewPr snapToGrid="0" showGuides="1">
      <p:cViewPr>
        <p:scale>
          <a:sx n="53" d="100"/>
          <a:sy n="53" d="100"/>
        </p:scale>
        <p:origin x="-6600" y="144"/>
      </p:cViewPr>
      <p:guideLst>
        <p:guide orient="horz" pos="10392"/>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2143"/>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2173" y="0"/>
            <a:ext cx="4002299" cy="352143"/>
          </a:xfrm>
          <a:prstGeom prst="rect">
            <a:avLst/>
          </a:prstGeom>
        </p:spPr>
        <p:txBody>
          <a:bodyPr vert="horz" lIns="92830" tIns="46415" rIns="92830" bIns="46415" rtlCol="0"/>
          <a:lstStyle>
            <a:lvl1pPr algn="r">
              <a:defRPr sz="1200"/>
            </a:lvl1pPr>
          </a:lstStyle>
          <a:p>
            <a:fld id="{329255A3-1EF8-42E3-8836-76392A02ACA3}" type="datetimeFigureOut">
              <a:rPr lang="en-US" smtClean="0"/>
              <a:t>8/20/25</a:t>
            </a:fld>
            <a:endParaRPr lang="en-US"/>
          </a:p>
        </p:txBody>
      </p:sp>
      <p:sp>
        <p:nvSpPr>
          <p:cNvPr id="4" name="Slide Image Placeholder 3"/>
          <p:cNvSpPr>
            <a:spLocks noGrp="1" noRot="1" noChangeAspect="1"/>
          </p:cNvSpPr>
          <p:nvPr>
            <p:ph type="sldImg" idx="2"/>
          </p:nvPr>
        </p:nvSpPr>
        <p:spPr>
          <a:xfrm>
            <a:off x="3041650" y="876300"/>
            <a:ext cx="3152775" cy="236537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73756"/>
            <a:ext cx="7388860" cy="2760344"/>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258"/>
            <a:ext cx="4002299" cy="352142"/>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2173" y="6658258"/>
            <a:ext cx="4002299" cy="352142"/>
          </a:xfrm>
          <a:prstGeom prst="rect">
            <a:avLst/>
          </a:prstGeom>
        </p:spPr>
        <p:txBody>
          <a:bodyPr vert="horz" lIns="92830" tIns="46415" rIns="92830" bIns="46415" rtlCol="0" anchor="b"/>
          <a:lstStyle>
            <a:lvl1pPr algn="r">
              <a:defRPr sz="1200"/>
            </a:lvl1pPr>
          </a:lstStyle>
          <a:p>
            <a:fld id="{D77737E1-5D60-49A0-A436-242474573639}" type="slidenum">
              <a:rPr lang="en-US" smtClean="0"/>
              <a:t>‹#›</a:t>
            </a:fld>
            <a:endParaRPr lang="en-US"/>
          </a:p>
        </p:txBody>
      </p:sp>
    </p:spTree>
    <p:extLst>
      <p:ext uri="{BB962C8B-B14F-4D97-AF65-F5344CB8AC3E}">
        <p14:creationId xmlns:p14="http://schemas.microsoft.com/office/powerpoint/2010/main" val="1348864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D77737E1-5D60-49A0-A436-242474573639}" type="slidenum">
              <a:rPr lang="en-US" smtClean="0"/>
              <a:t>1</a:t>
            </a:fld>
            <a:endParaRPr lang="en-US"/>
          </a:p>
        </p:txBody>
      </p:sp>
    </p:spTree>
    <p:extLst>
      <p:ext uri="{BB962C8B-B14F-4D97-AF65-F5344CB8AC3E}">
        <p14:creationId xmlns:p14="http://schemas.microsoft.com/office/powerpoint/2010/main" val="1574264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60624-A87F-46C8-83E0-7798EE9D3411}"/>
              </a:ext>
            </a:extLst>
          </p:cNvPr>
          <p:cNvSpPr>
            <a:spLocks noGrp="1"/>
          </p:cNvSpPr>
          <p:nvPr>
            <p:ph type="ctrTitle"/>
          </p:nvPr>
        </p:nvSpPr>
        <p:spPr>
          <a:xfrm>
            <a:off x="5486400" y="5387342"/>
            <a:ext cx="32918400" cy="11460480"/>
          </a:xfrm>
        </p:spPr>
        <p:txBody>
          <a:bodyPr anchor="b"/>
          <a:lstStyle>
            <a:lvl1pPr algn="ctr">
              <a:defRPr sz="21600"/>
            </a:lvl1pPr>
          </a:lstStyle>
          <a:p>
            <a:r>
              <a:rPr lang="en-US"/>
              <a:t>Click to edit Master title style</a:t>
            </a:r>
          </a:p>
        </p:txBody>
      </p:sp>
      <p:sp>
        <p:nvSpPr>
          <p:cNvPr id="3" name="Subtitle 2">
            <a:extLst>
              <a:ext uri="{FF2B5EF4-FFF2-40B4-BE49-F238E27FC236}">
                <a16:creationId xmlns:a16="http://schemas.microsoft.com/office/drawing/2014/main" id="{0B128520-1774-4BED-8158-EE4B4CD0A615}"/>
              </a:ext>
            </a:extLst>
          </p:cNvPr>
          <p:cNvSpPr>
            <a:spLocks noGrp="1"/>
          </p:cNvSpPr>
          <p:nvPr>
            <p:ph type="subTitle" idx="1"/>
          </p:nvPr>
        </p:nvSpPr>
        <p:spPr>
          <a:xfrm>
            <a:off x="5486400" y="17289782"/>
            <a:ext cx="329184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p>
        </p:txBody>
      </p:sp>
      <p:sp>
        <p:nvSpPr>
          <p:cNvPr id="4" name="Date Placeholder 3">
            <a:extLst>
              <a:ext uri="{FF2B5EF4-FFF2-40B4-BE49-F238E27FC236}">
                <a16:creationId xmlns:a16="http://schemas.microsoft.com/office/drawing/2014/main" id="{ED247474-AF5F-4FC7-844A-A3A434E53473}"/>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B0C6E401-A6A9-417E-A7E0-A41197ADFFB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68C4C40-57D3-435F-9D91-BCD94A2DA7F3}"/>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556211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D7F8F-A9E1-4A8E-94F8-20C3C168E2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C0B873-B090-4312-8DC7-34C0F638BB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7B2FE7-ECC4-48D1-8C0D-3231F00A0089}"/>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DB1D52DF-F60C-4E56-AE57-ECDBC1CD3A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E2E901-DBD0-470C-A65C-7E389D2AB7FE}"/>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71709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8EB85D-0851-49D0-96EB-2BF177439576}"/>
              </a:ext>
            </a:extLst>
          </p:cNvPr>
          <p:cNvSpPr>
            <a:spLocks noGrp="1"/>
          </p:cNvSpPr>
          <p:nvPr>
            <p:ph type="title" orient="vert"/>
          </p:nvPr>
        </p:nvSpPr>
        <p:spPr>
          <a:xfrm>
            <a:off x="31409640" y="1752600"/>
            <a:ext cx="9464040" cy="2789682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0C61D4-D99E-4E89-8D1C-6E73FF632FCE}"/>
              </a:ext>
            </a:extLst>
          </p:cNvPr>
          <p:cNvSpPr>
            <a:spLocks noGrp="1"/>
          </p:cNvSpPr>
          <p:nvPr>
            <p:ph type="body" orient="vert" idx="1"/>
          </p:nvPr>
        </p:nvSpPr>
        <p:spPr>
          <a:xfrm>
            <a:off x="3017520"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00E31B-C953-45BF-ABD9-6FD99BFC1BC6}"/>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1C75C033-6D6B-4581-A00C-59B2366A9D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0F1438-C27F-43EA-B185-A21D4C9D793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2103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43633-9615-4E9B-8663-7EA6284F37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5C01E8-46D8-4395-9B26-A0211A95C0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9380B-246B-4882-9486-EA47A4E69611}"/>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97472740-E723-4A3A-A4BE-370B4F3B7D0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88498A-4E70-4FB6-9A0C-9DDE3F021FA9}"/>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907668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C86D2-1706-4B24-8F37-E4515DC83C73}"/>
              </a:ext>
            </a:extLst>
          </p:cNvPr>
          <p:cNvSpPr>
            <a:spLocks noGrp="1"/>
          </p:cNvSpPr>
          <p:nvPr>
            <p:ph type="title"/>
          </p:nvPr>
        </p:nvSpPr>
        <p:spPr>
          <a:xfrm>
            <a:off x="2994660" y="8206745"/>
            <a:ext cx="37856160" cy="13693138"/>
          </a:xfrm>
        </p:spPr>
        <p:txBody>
          <a:bodyPr anchor="b"/>
          <a:lstStyle>
            <a:lvl1pPr>
              <a:defRPr sz="21600"/>
            </a:lvl1pPr>
          </a:lstStyle>
          <a:p>
            <a:r>
              <a:rPr lang="en-US"/>
              <a:t>Click to edit Master title style</a:t>
            </a:r>
          </a:p>
        </p:txBody>
      </p:sp>
      <p:sp>
        <p:nvSpPr>
          <p:cNvPr id="3" name="Text Placeholder 2">
            <a:extLst>
              <a:ext uri="{FF2B5EF4-FFF2-40B4-BE49-F238E27FC236}">
                <a16:creationId xmlns:a16="http://schemas.microsoft.com/office/drawing/2014/main" id="{55AFB722-2EC1-4613-8654-BA23754F98A3}"/>
              </a:ext>
            </a:extLst>
          </p:cNvPr>
          <p:cNvSpPr>
            <a:spLocks noGrp="1"/>
          </p:cNvSpPr>
          <p:nvPr>
            <p:ph type="body" idx="1"/>
          </p:nvPr>
        </p:nvSpPr>
        <p:spPr>
          <a:xfrm>
            <a:off x="2994660" y="22029425"/>
            <a:ext cx="37856160" cy="7200898"/>
          </a:xfrm>
        </p:spPr>
        <p:txBody>
          <a:bodyPr/>
          <a:lstStyle>
            <a:lvl1pPr marL="0" indent="0">
              <a:buNone/>
              <a:defRPr sz="8640">
                <a:solidFill>
                  <a:schemeClr val="tx1">
                    <a:tint val="75000"/>
                  </a:schemeClr>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6106F9-8D13-4E74-B319-D25AF55A4656}"/>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D2B00456-3AD5-4905-B358-BEA2A0AFBA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7FA5E0-2D98-4E46-AF96-6C4922FA020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0173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2ECAA-3F26-4FE9-BF97-7C157E37EA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4BB028-A678-4435-8D9B-08EA5FC757CE}"/>
              </a:ext>
            </a:extLst>
          </p:cNvPr>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40F4BA-6BC8-4659-98DB-29E2CF7C2AED}"/>
              </a:ext>
            </a:extLst>
          </p:cNvPr>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2EEAC2-03B2-4FC7-87C6-1AD6BF986874}"/>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6" name="Footer Placeholder 5">
            <a:extLst>
              <a:ext uri="{FF2B5EF4-FFF2-40B4-BE49-F238E27FC236}">
                <a16:creationId xmlns:a16="http://schemas.microsoft.com/office/drawing/2014/main" id="{3EDB842B-5C1A-46EC-96A4-FB72C4CE1F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464BEE4-EDF7-449D-8A94-A5C5F6EAEACA}"/>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058436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2C652-E7F3-40CA-ABBE-9899A1681628}"/>
              </a:ext>
            </a:extLst>
          </p:cNvPr>
          <p:cNvSpPr>
            <a:spLocks noGrp="1"/>
          </p:cNvSpPr>
          <p:nvPr>
            <p:ph type="title"/>
          </p:nvPr>
        </p:nvSpPr>
        <p:spPr>
          <a:xfrm>
            <a:off x="3023237" y="1752603"/>
            <a:ext cx="37856160" cy="6362702"/>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0AF47F-C3EA-4028-BE16-140DD7725A9B}"/>
              </a:ext>
            </a:extLst>
          </p:cNvPr>
          <p:cNvSpPr>
            <a:spLocks noGrp="1"/>
          </p:cNvSpPr>
          <p:nvPr>
            <p:ph type="body" idx="1"/>
          </p:nvPr>
        </p:nvSpPr>
        <p:spPr>
          <a:xfrm>
            <a:off x="3023239" y="8069582"/>
            <a:ext cx="18568033"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a:extLst>
              <a:ext uri="{FF2B5EF4-FFF2-40B4-BE49-F238E27FC236}">
                <a16:creationId xmlns:a16="http://schemas.microsoft.com/office/drawing/2014/main" id="{BB563DD4-61CA-49D9-893F-17AACF047AB0}"/>
              </a:ext>
            </a:extLst>
          </p:cNvPr>
          <p:cNvSpPr>
            <a:spLocks noGrp="1"/>
          </p:cNvSpPr>
          <p:nvPr>
            <p:ph sz="half" idx="2"/>
          </p:nvPr>
        </p:nvSpPr>
        <p:spPr>
          <a:xfrm>
            <a:off x="3023239" y="12024360"/>
            <a:ext cx="18568033"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C9939D-BDE5-49C2-9D17-D791C78B6DD1}"/>
              </a:ext>
            </a:extLst>
          </p:cNvPr>
          <p:cNvSpPr>
            <a:spLocks noGrp="1"/>
          </p:cNvSpPr>
          <p:nvPr>
            <p:ph type="body" sz="quarter" idx="3"/>
          </p:nvPr>
        </p:nvSpPr>
        <p:spPr>
          <a:xfrm>
            <a:off x="22219920" y="8069582"/>
            <a:ext cx="18659477"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a:extLst>
              <a:ext uri="{FF2B5EF4-FFF2-40B4-BE49-F238E27FC236}">
                <a16:creationId xmlns:a16="http://schemas.microsoft.com/office/drawing/2014/main" id="{DE43C42D-CD40-4BEA-B5FE-AAF70E64B6B1}"/>
              </a:ext>
            </a:extLst>
          </p:cNvPr>
          <p:cNvSpPr>
            <a:spLocks noGrp="1"/>
          </p:cNvSpPr>
          <p:nvPr>
            <p:ph sz="quarter" idx="4"/>
          </p:nvPr>
        </p:nvSpPr>
        <p:spPr>
          <a:xfrm>
            <a:off x="22219920"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07C2E1-3524-4149-8166-E1AA257CEBF7}"/>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8" name="Footer Placeholder 7">
            <a:extLst>
              <a:ext uri="{FF2B5EF4-FFF2-40B4-BE49-F238E27FC236}">
                <a16:creationId xmlns:a16="http://schemas.microsoft.com/office/drawing/2014/main" id="{96814D2A-EE94-4CA0-A8B6-22B4DEDE32C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AC371B-7ACC-4B8C-8809-3E25AF18DDBD}"/>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196624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698EC-5731-4920-BC40-CA5F887D1AA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70E8178-CEA5-4357-99DA-C0D6EB1A8F48}"/>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4" name="Footer Placeholder 3">
            <a:extLst>
              <a:ext uri="{FF2B5EF4-FFF2-40B4-BE49-F238E27FC236}">
                <a16:creationId xmlns:a16="http://schemas.microsoft.com/office/drawing/2014/main" id="{83717A73-9877-4FAE-8BCD-A8EF9DF9C84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85464E0-4CDA-4B72-94D3-C2CE741DA4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513512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DF787A-51EF-4593-9F0A-1D895F690314}"/>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3" name="Footer Placeholder 2">
            <a:extLst>
              <a:ext uri="{FF2B5EF4-FFF2-40B4-BE49-F238E27FC236}">
                <a16:creationId xmlns:a16="http://schemas.microsoft.com/office/drawing/2014/main" id="{DDDA8324-5D5F-4552-96F7-7149C0F91EA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E6C4E6D-9AAB-429B-AC34-5624FEB9ED32}"/>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707198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A0DBB-3051-4A2C-A857-EE69821D4135}"/>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Content Placeholder 2">
            <a:extLst>
              <a:ext uri="{FF2B5EF4-FFF2-40B4-BE49-F238E27FC236}">
                <a16:creationId xmlns:a16="http://schemas.microsoft.com/office/drawing/2014/main" id="{507DED78-BF38-44CC-AD4F-787FE45FBDB3}"/>
              </a:ext>
            </a:extLst>
          </p:cNvPr>
          <p:cNvSpPr>
            <a:spLocks noGrp="1"/>
          </p:cNvSpPr>
          <p:nvPr>
            <p:ph idx="1"/>
          </p:nvPr>
        </p:nvSpPr>
        <p:spPr>
          <a:xfrm>
            <a:off x="18659477" y="4739642"/>
            <a:ext cx="2221992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2873FE-E3D8-4843-B63F-3CB6074C0E35}"/>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D0A07773-1DB9-44AC-9E15-784D6C642ECE}"/>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6" name="Footer Placeholder 5">
            <a:extLst>
              <a:ext uri="{FF2B5EF4-FFF2-40B4-BE49-F238E27FC236}">
                <a16:creationId xmlns:a16="http://schemas.microsoft.com/office/drawing/2014/main" id="{DFDDE334-7791-431C-8326-FBEB623E2E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C30D6BF-1777-419D-96EA-8CC085A062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18203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54BFB-4EFE-441D-AFEA-57887CF8FCE4}"/>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Picture Placeholder 2">
            <a:extLst>
              <a:ext uri="{FF2B5EF4-FFF2-40B4-BE49-F238E27FC236}">
                <a16:creationId xmlns:a16="http://schemas.microsoft.com/office/drawing/2014/main" id="{CF25C3EE-4A23-47F9-AC7D-8698B711D00F}"/>
              </a:ext>
            </a:extLst>
          </p:cNvPr>
          <p:cNvSpPr>
            <a:spLocks noGrp="1"/>
          </p:cNvSpPr>
          <p:nvPr>
            <p:ph type="pic" idx="1"/>
          </p:nvPr>
        </p:nvSpPr>
        <p:spPr>
          <a:xfrm>
            <a:off x="18659477" y="4739642"/>
            <a:ext cx="22219920" cy="23393400"/>
          </a:xfrm>
        </p:spPr>
        <p:txBody>
          <a:bodyPr/>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endParaRPr lang="en-US" dirty="0"/>
          </a:p>
        </p:txBody>
      </p:sp>
      <p:sp>
        <p:nvSpPr>
          <p:cNvPr id="4" name="Text Placeholder 3">
            <a:extLst>
              <a:ext uri="{FF2B5EF4-FFF2-40B4-BE49-F238E27FC236}">
                <a16:creationId xmlns:a16="http://schemas.microsoft.com/office/drawing/2014/main" id="{F7016746-6BB7-46B3-8445-FB69AB5D7220}"/>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F2A86BC2-A5F0-4BD1-9EFB-156EAA1D1674}"/>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6" name="Footer Placeholder 5">
            <a:extLst>
              <a:ext uri="{FF2B5EF4-FFF2-40B4-BE49-F238E27FC236}">
                <a16:creationId xmlns:a16="http://schemas.microsoft.com/office/drawing/2014/main" id="{7AD2F575-3111-42CD-93EF-C16CA73483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6374CFD-116B-4329-9D39-765F8A13D017}"/>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478063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F19BAC-8C9F-4125-B6A4-1437B4679DC0}"/>
              </a:ext>
            </a:extLst>
          </p:cNvPr>
          <p:cNvSpPr>
            <a:spLocks noGrp="1"/>
          </p:cNvSpPr>
          <p:nvPr>
            <p:ph type="title"/>
          </p:nvPr>
        </p:nvSpPr>
        <p:spPr>
          <a:xfrm>
            <a:off x="3017520" y="1752603"/>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234C7C-4FAA-4AA6-9929-D92FF5634B2D}"/>
              </a:ext>
            </a:extLst>
          </p:cNvPr>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1036E5-0F1F-42AA-9B41-11F4FD70E9DC}"/>
              </a:ext>
            </a:extLst>
          </p:cNvPr>
          <p:cNvSpPr>
            <a:spLocks noGrp="1"/>
          </p:cNvSpPr>
          <p:nvPr>
            <p:ph type="dt" sz="half" idx="2"/>
          </p:nvPr>
        </p:nvSpPr>
        <p:spPr>
          <a:xfrm>
            <a:off x="3017520" y="30510482"/>
            <a:ext cx="987552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C4D8A04E-BDC8-4F19-9CE8-FC255E2E9957}"/>
              </a:ext>
            </a:extLst>
          </p:cNvPr>
          <p:cNvSpPr>
            <a:spLocks noGrp="1"/>
          </p:cNvSpPr>
          <p:nvPr>
            <p:ph type="ftr" sz="quarter" idx="3"/>
          </p:nvPr>
        </p:nvSpPr>
        <p:spPr>
          <a:xfrm>
            <a:off x="14538960" y="30510482"/>
            <a:ext cx="1481328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CE96C2E-80EF-4E27-977F-FBF9E7D3866F}"/>
              </a:ext>
            </a:extLst>
          </p:cNvPr>
          <p:cNvSpPr>
            <a:spLocks noGrp="1"/>
          </p:cNvSpPr>
          <p:nvPr>
            <p:ph type="sldNum" sz="quarter" idx="4"/>
          </p:nvPr>
        </p:nvSpPr>
        <p:spPr>
          <a:xfrm>
            <a:off x="30998160" y="30510482"/>
            <a:ext cx="987552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324106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1.png"/><Relationship Id="rId7" Type="http://schemas.openxmlformats.org/officeDocument/2006/relationships/hyperlink" Target="https://www.fda.gov/regulatory-information/search-fda-guidance-documents/redbook-2000-ivc1c-mouse-lymphoma-thymidine-kinase-gene-mutation-assay"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onlinelibrary.wiley.com/doi/10.2903/j.efsa.2015.4244/epdf" TargetMode="External"/><Relationship Id="rId5" Type="http://schemas.openxmlformats.org/officeDocument/2006/relationships/hyperlink" Target="https://www.industrydocuments.ucsf.edu/tobacco/docs/#id=krbd0113" TargetMode="External"/><Relationship Id="rId10" Type="http://schemas.openxmlformats.org/officeDocument/2006/relationships/image" Target="../media/image4.png"/><Relationship Id="rId4" Type="http://schemas.openxmlformats.org/officeDocument/2006/relationships/hyperlink" Target="https://doi.org/10.1787/4faea90e-en" TargetMode="External"/><Relationship Id="rId9"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547D6EFD-6827-436E-8AFB-59A3AA3915DD}"/>
              </a:ext>
            </a:extLst>
          </p:cNvPr>
          <p:cNvSpPr txBox="1">
            <a:spLocks noChangeArrowheads="1"/>
          </p:cNvSpPr>
          <p:nvPr/>
        </p:nvSpPr>
        <p:spPr bwMode="auto">
          <a:xfrm>
            <a:off x="772787" y="653681"/>
            <a:ext cx="42345627" cy="3102450"/>
          </a:xfrm>
          <a:prstGeom prst="rect">
            <a:avLst/>
          </a:prstGeom>
          <a:solidFill>
            <a:srgbClr val="1F86B3"/>
          </a:solidFill>
          <a:ln>
            <a:noFill/>
          </a:ln>
        </p:spPr>
        <p:txBody>
          <a:bodyPr vert="horz" wrap="square" lIns="352691" tIns="176345" rIns="352691" bIns="176345" numCol="1" anchor="t" anchorCtr="0" compatLnSpc="1">
            <a:prstTxWarp prst="textNoShape">
              <a:avLst/>
            </a:prstTxWarp>
          </a:bodyPr>
          <a:lstStyle>
            <a:lvl1pPr algn="ctr" defTabSz="6271527" rtl="0" eaLnBrk="0" fontAlgn="base" hangingPunct="0">
              <a:spcBef>
                <a:spcPct val="0"/>
              </a:spcBef>
              <a:spcAft>
                <a:spcPct val="0"/>
              </a:spcAft>
              <a:defRPr sz="30266">
                <a:solidFill>
                  <a:schemeClr val="tx2"/>
                </a:solidFill>
                <a:latin typeface="+mj-lt"/>
                <a:ea typeface="+mj-ea"/>
                <a:cs typeface="+mj-cs"/>
              </a:defRPr>
            </a:lvl1pPr>
            <a:lvl2pPr algn="ctr" defTabSz="6271527" rtl="0" eaLnBrk="0" fontAlgn="base" hangingPunct="0">
              <a:spcBef>
                <a:spcPct val="0"/>
              </a:spcBef>
              <a:spcAft>
                <a:spcPct val="0"/>
              </a:spcAft>
              <a:defRPr sz="30266">
                <a:solidFill>
                  <a:schemeClr val="tx2"/>
                </a:solidFill>
                <a:latin typeface="Arial" charset="0"/>
              </a:defRPr>
            </a:lvl2pPr>
            <a:lvl3pPr algn="ctr" defTabSz="6271527" rtl="0" eaLnBrk="0" fontAlgn="base" hangingPunct="0">
              <a:spcBef>
                <a:spcPct val="0"/>
              </a:spcBef>
              <a:spcAft>
                <a:spcPct val="0"/>
              </a:spcAft>
              <a:defRPr sz="30266">
                <a:solidFill>
                  <a:schemeClr val="tx2"/>
                </a:solidFill>
                <a:latin typeface="Arial" charset="0"/>
              </a:defRPr>
            </a:lvl3pPr>
            <a:lvl4pPr algn="ctr" defTabSz="6271527" rtl="0" eaLnBrk="0" fontAlgn="base" hangingPunct="0">
              <a:spcBef>
                <a:spcPct val="0"/>
              </a:spcBef>
              <a:spcAft>
                <a:spcPct val="0"/>
              </a:spcAft>
              <a:defRPr sz="30266">
                <a:solidFill>
                  <a:schemeClr val="tx2"/>
                </a:solidFill>
                <a:latin typeface="Arial" charset="0"/>
              </a:defRPr>
            </a:lvl4pPr>
            <a:lvl5pPr algn="ctr" defTabSz="6271527" rtl="0" eaLnBrk="0" fontAlgn="base" hangingPunct="0">
              <a:spcBef>
                <a:spcPct val="0"/>
              </a:spcBef>
              <a:spcAft>
                <a:spcPct val="0"/>
              </a:spcAft>
              <a:defRPr sz="30266">
                <a:solidFill>
                  <a:schemeClr val="tx2"/>
                </a:solidFill>
                <a:latin typeface="Arial" charset="0"/>
              </a:defRPr>
            </a:lvl5pPr>
            <a:lvl6pPr marL="609585" algn="ctr" defTabSz="6271527" rtl="0" fontAlgn="base">
              <a:spcBef>
                <a:spcPct val="0"/>
              </a:spcBef>
              <a:spcAft>
                <a:spcPct val="0"/>
              </a:spcAft>
              <a:defRPr sz="30266">
                <a:solidFill>
                  <a:schemeClr val="tx2"/>
                </a:solidFill>
                <a:latin typeface="Arial" charset="0"/>
              </a:defRPr>
            </a:lvl6pPr>
            <a:lvl7pPr marL="1219170" algn="ctr" defTabSz="6271527" rtl="0" fontAlgn="base">
              <a:spcBef>
                <a:spcPct val="0"/>
              </a:spcBef>
              <a:spcAft>
                <a:spcPct val="0"/>
              </a:spcAft>
              <a:defRPr sz="30266">
                <a:solidFill>
                  <a:schemeClr val="tx2"/>
                </a:solidFill>
                <a:latin typeface="Arial" charset="0"/>
              </a:defRPr>
            </a:lvl7pPr>
            <a:lvl8pPr marL="1828754" algn="ctr" defTabSz="6271527" rtl="0" fontAlgn="base">
              <a:spcBef>
                <a:spcPct val="0"/>
              </a:spcBef>
              <a:spcAft>
                <a:spcPct val="0"/>
              </a:spcAft>
              <a:defRPr sz="30266">
                <a:solidFill>
                  <a:schemeClr val="tx2"/>
                </a:solidFill>
                <a:latin typeface="Arial" charset="0"/>
              </a:defRPr>
            </a:lvl8pPr>
            <a:lvl9pPr marL="2438339" algn="ctr" defTabSz="6271527" rtl="0" fontAlgn="base">
              <a:spcBef>
                <a:spcPct val="0"/>
              </a:spcBef>
              <a:spcAft>
                <a:spcPct val="0"/>
              </a:spcAft>
              <a:defRPr sz="30266">
                <a:solidFill>
                  <a:schemeClr val="tx2"/>
                </a:solidFill>
                <a:latin typeface="Arial" charset="0"/>
              </a:defRPr>
            </a:lvl9pPr>
          </a:lstStyle>
          <a:p>
            <a:pPr algn="l" eaLnBrk="1" hangingPunct="1"/>
            <a:endParaRPr lang="en-US" altLang="en-US" sz="3600" kern="0" dirty="0"/>
          </a:p>
        </p:txBody>
      </p:sp>
      <p:sp>
        <p:nvSpPr>
          <p:cNvPr id="6" name="TextBox 5">
            <a:extLst>
              <a:ext uri="{FF2B5EF4-FFF2-40B4-BE49-F238E27FC236}">
                <a16:creationId xmlns:a16="http://schemas.microsoft.com/office/drawing/2014/main" id="{DB91B100-B6DE-4CE1-B916-D6E29C0C2528}"/>
              </a:ext>
            </a:extLst>
          </p:cNvPr>
          <p:cNvSpPr txBox="1"/>
          <p:nvPr/>
        </p:nvSpPr>
        <p:spPr>
          <a:xfrm>
            <a:off x="1018903" y="812857"/>
            <a:ext cx="42008867" cy="2754600"/>
          </a:xfrm>
          <a:prstGeom prst="rect">
            <a:avLst/>
          </a:prstGeom>
          <a:noFill/>
        </p:spPr>
        <p:txBody>
          <a:bodyPr wrap="square" rtlCol="0">
            <a:spAutoFit/>
          </a:bodyPr>
          <a:lstStyle/>
          <a:p>
            <a:pPr algn="ctr">
              <a:spcAft>
                <a:spcPts val="600"/>
              </a:spcAft>
            </a:pPr>
            <a:r>
              <a:rPr lang="en-US" sz="5400" b="1" kern="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GENOTOXICITY ASSESSMENT OF ENDS FLAVOR INGREDIENTS: MALTOL AND ETHYL MALTOL</a:t>
            </a:r>
          </a:p>
          <a:p>
            <a:pPr algn="ctr">
              <a:spcAft>
                <a:spcPts val="600"/>
              </a:spcAft>
            </a:pPr>
            <a:r>
              <a:rPr lang="fr-FR" sz="4000" spc="-75" dirty="0">
                <a:solidFill>
                  <a:schemeClr val="bg1"/>
                </a:solidFill>
                <a:latin typeface="Arial" panose="020B0604020202020204" pitchFamily="34" charset="0"/>
                <a:cs typeface="Arial" panose="020B0604020202020204" pitchFamily="34" charset="0"/>
              </a:rPr>
              <a:t>Manoj Misra and Ed Carmines</a:t>
            </a:r>
          </a:p>
          <a:p>
            <a:pPr algn="ctr">
              <a:spcAft>
                <a:spcPts val="600"/>
              </a:spcAft>
            </a:pPr>
            <a:r>
              <a:rPr lang="fr-FR" sz="3200" spc="-75" dirty="0" err="1">
                <a:solidFill>
                  <a:schemeClr val="bg1"/>
                </a:solidFill>
                <a:latin typeface="Arial" panose="020B0604020202020204" pitchFamily="34" charset="0"/>
                <a:cs typeface="Arial" panose="020B0604020202020204" pitchFamily="34" charset="0"/>
              </a:rPr>
              <a:t>Chemular</a:t>
            </a:r>
            <a:r>
              <a:rPr lang="fr-FR" sz="3200" spc="-75" dirty="0">
                <a:solidFill>
                  <a:schemeClr val="bg1"/>
                </a:solidFill>
                <a:latin typeface="Arial" panose="020B0604020202020204" pitchFamily="34" charset="0"/>
                <a:cs typeface="Arial" panose="020B0604020202020204" pitchFamily="34" charset="0"/>
              </a:rPr>
              <a:t> Inc, Hudson MI, USA</a:t>
            </a:r>
          </a:p>
          <a:p>
            <a:pPr>
              <a:spcAft>
                <a:spcPts val="600"/>
              </a:spcAft>
            </a:pPr>
            <a:r>
              <a:rPr lang="fr-FR" altLang="en-US" sz="3200" spc="-75" dirty="0">
                <a:solidFill>
                  <a:schemeClr val="bg1"/>
                </a:solidFill>
                <a:latin typeface="Arial" panose="020B0604020202020204" pitchFamily="34" charset="0"/>
                <a:cs typeface="Arial" panose="020B0604020202020204" pitchFamily="34" charset="0"/>
              </a:rPr>
              <a:t>Poster # 88</a:t>
            </a:r>
            <a:endParaRPr lang="en-US" altLang="en-US" sz="3200" spc="-75"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1F8DB37-E58F-4F98-8B20-094F7FFE956E}"/>
              </a:ext>
            </a:extLst>
          </p:cNvPr>
          <p:cNvSpPr txBox="1"/>
          <p:nvPr/>
        </p:nvSpPr>
        <p:spPr>
          <a:xfrm>
            <a:off x="772787" y="3995278"/>
            <a:ext cx="12369181" cy="892551"/>
          </a:xfrm>
          <a:prstGeom prst="rect">
            <a:avLst/>
          </a:prstGeom>
          <a:solidFill>
            <a:srgbClr val="1F86B3"/>
          </a:solidFill>
        </p:spPr>
        <p:txBody>
          <a:bodyPr wrap="square" lIns="205740" tIns="137160" rIns="137160" bIns="137160">
            <a:no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ABSTRACT</a:t>
            </a:r>
          </a:p>
        </p:txBody>
      </p:sp>
      <p:sp>
        <p:nvSpPr>
          <p:cNvPr id="10" name="TextBox 9">
            <a:extLst>
              <a:ext uri="{FF2B5EF4-FFF2-40B4-BE49-F238E27FC236}">
                <a16:creationId xmlns:a16="http://schemas.microsoft.com/office/drawing/2014/main" id="{DD9B5C38-DD1C-4DC6-88E0-F31022610826}"/>
              </a:ext>
            </a:extLst>
          </p:cNvPr>
          <p:cNvSpPr txBox="1"/>
          <p:nvPr/>
        </p:nvSpPr>
        <p:spPr>
          <a:xfrm>
            <a:off x="786935" y="9578261"/>
            <a:ext cx="12369181" cy="892552"/>
          </a:xfrm>
          <a:prstGeom prst="rect">
            <a:avLst/>
          </a:prstGeom>
          <a:solidFill>
            <a:srgbClr val="1F86B3"/>
          </a:solidFill>
        </p:spPr>
        <p:txBody>
          <a:bodyPr wrap="square" lIns="205740" tIns="137160" rIns="137160" bIns="137160">
            <a:no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STUDY DESIGN AND METHODS</a:t>
            </a:r>
          </a:p>
        </p:txBody>
      </p:sp>
      <p:sp>
        <p:nvSpPr>
          <p:cNvPr id="27" name="Text Box 32">
            <a:extLst>
              <a:ext uri="{FF2B5EF4-FFF2-40B4-BE49-F238E27FC236}">
                <a16:creationId xmlns:a16="http://schemas.microsoft.com/office/drawing/2014/main" id="{981DB836-4F77-4BBF-8FE4-A9F93C159A3F}"/>
              </a:ext>
            </a:extLst>
          </p:cNvPr>
          <p:cNvSpPr txBox="1">
            <a:spLocks noChangeArrowheads="1"/>
          </p:cNvSpPr>
          <p:nvPr/>
        </p:nvSpPr>
        <p:spPr bwMode="auto">
          <a:xfrm>
            <a:off x="772787" y="10386386"/>
            <a:ext cx="12653974" cy="1246495"/>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a:spcBef>
                <a:spcPts val="0"/>
              </a:spcBef>
              <a:buNone/>
            </a:pPr>
            <a:r>
              <a:rPr lang="en-US" sz="1800" dirty="0">
                <a:ea typeface="Times New Roman" panose="02020603050405020304" pitchFamily="18" charset="0"/>
              </a:rPr>
              <a:t>The</a:t>
            </a:r>
            <a:r>
              <a:rPr lang="en-US" sz="1800" dirty="0">
                <a:effectLst/>
                <a:latin typeface="Arial" panose="020B0604020202020204" pitchFamily="34" charset="0"/>
                <a:ea typeface="Times New Roman" panose="02020603050405020304" pitchFamily="18" charset="0"/>
              </a:rPr>
              <a:t> MLA testing was conducted at Jai Research Foundation (JRF), Gujarat, India. </a:t>
            </a:r>
          </a:p>
          <a:p>
            <a:pPr>
              <a:spcBef>
                <a:spcPts val="0"/>
              </a:spcBef>
              <a:buNone/>
            </a:pPr>
            <a:r>
              <a:rPr lang="en-US" sz="1800" dirty="0">
                <a:ea typeface="Times New Roman" panose="02020603050405020304" pitchFamily="18" charset="0"/>
              </a:rPr>
              <a:t>The Pig-A testing was conducted at Integrated Laboratory Systems (ILS), LLC, an </a:t>
            </a:r>
            <a:r>
              <a:rPr lang="en-US" sz="1800" dirty="0" err="1">
                <a:ea typeface="Times New Roman" panose="02020603050405020304" pitchFamily="18" charset="0"/>
              </a:rPr>
              <a:t>Inotiv</a:t>
            </a:r>
            <a:r>
              <a:rPr lang="en-US" sz="1800" dirty="0">
                <a:ea typeface="Times New Roman" panose="02020603050405020304" pitchFamily="18" charset="0"/>
              </a:rPr>
              <a:t> Company (</a:t>
            </a:r>
            <a:r>
              <a:rPr lang="en-US" sz="1800" dirty="0" err="1">
                <a:ea typeface="Times New Roman" panose="02020603050405020304" pitchFamily="18" charset="0"/>
              </a:rPr>
              <a:t>Inotiv</a:t>
            </a:r>
            <a:r>
              <a:rPr lang="en-US" sz="1800" dirty="0">
                <a:ea typeface="Times New Roman" panose="02020603050405020304" pitchFamily="18" charset="0"/>
              </a:rPr>
              <a:t> RTP), NC, USA.</a:t>
            </a:r>
            <a:endParaRPr lang="en-US" sz="18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1" name="TextBox 30">
            <a:extLst>
              <a:ext uri="{FF2B5EF4-FFF2-40B4-BE49-F238E27FC236}">
                <a16:creationId xmlns:a16="http://schemas.microsoft.com/office/drawing/2014/main" id="{BE732C8C-3153-4775-BBB7-9D8625CC8CED}"/>
              </a:ext>
            </a:extLst>
          </p:cNvPr>
          <p:cNvSpPr txBox="1"/>
          <p:nvPr/>
        </p:nvSpPr>
        <p:spPr>
          <a:xfrm>
            <a:off x="786934" y="27796676"/>
            <a:ext cx="12355033" cy="533408"/>
          </a:xfrm>
          <a:prstGeom prst="rect">
            <a:avLst/>
          </a:prstGeom>
          <a:solidFill>
            <a:srgbClr val="1F86B3"/>
          </a:solidFill>
        </p:spPr>
        <p:txBody>
          <a:bodyPr wrap="square" lIns="205740" tIns="137160" rIns="137160" bIns="137160">
            <a:noAutofit/>
          </a:bodyPr>
          <a:lstStyle/>
          <a:p>
            <a:pPr algn="ctr">
              <a:defRPr/>
            </a:pPr>
            <a:r>
              <a:rPr lang="en-US" sz="2400" b="1" spc="-75" dirty="0">
                <a:solidFill>
                  <a:schemeClr val="bg1"/>
                </a:solidFill>
                <a:latin typeface="Arial" panose="020B0604020202020204" pitchFamily="34" charset="0"/>
                <a:cs typeface="Arial" panose="020B0604020202020204" pitchFamily="34" charset="0"/>
              </a:rPr>
              <a:t>REFERENCES</a:t>
            </a:r>
          </a:p>
        </p:txBody>
      </p:sp>
      <p:sp>
        <p:nvSpPr>
          <p:cNvPr id="53" name="TextBox 52">
            <a:extLst>
              <a:ext uri="{FF2B5EF4-FFF2-40B4-BE49-F238E27FC236}">
                <a16:creationId xmlns:a16="http://schemas.microsoft.com/office/drawing/2014/main" id="{55A619C9-A3C4-4C20-884B-3ED366F80CE5}"/>
              </a:ext>
            </a:extLst>
          </p:cNvPr>
          <p:cNvSpPr txBox="1"/>
          <p:nvPr/>
        </p:nvSpPr>
        <p:spPr>
          <a:xfrm>
            <a:off x="15290007" y="3995276"/>
            <a:ext cx="27828406" cy="892552"/>
          </a:xfrm>
          <a:prstGeom prst="rect">
            <a:avLst/>
          </a:prstGeom>
          <a:solidFill>
            <a:srgbClr val="1F86B3"/>
          </a:solidFill>
        </p:spPr>
        <p:txBody>
          <a:bodyPr wrap="square" lIns="205740" tIns="137160" rIns="137160" bIns="137160">
            <a:sp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RESULTS</a:t>
            </a:r>
          </a:p>
        </p:txBody>
      </p:sp>
      <p:sp>
        <p:nvSpPr>
          <p:cNvPr id="48" name="TextBox 47">
            <a:extLst>
              <a:ext uri="{FF2B5EF4-FFF2-40B4-BE49-F238E27FC236}">
                <a16:creationId xmlns:a16="http://schemas.microsoft.com/office/drawing/2014/main" id="{C7353827-31D1-478D-8934-192B7D25F17E}"/>
              </a:ext>
            </a:extLst>
          </p:cNvPr>
          <p:cNvSpPr txBox="1"/>
          <p:nvPr/>
        </p:nvSpPr>
        <p:spPr>
          <a:xfrm>
            <a:off x="13958047" y="26776402"/>
            <a:ext cx="29115043" cy="886054"/>
          </a:xfrm>
          <a:prstGeom prst="rect">
            <a:avLst/>
          </a:prstGeom>
          <a:solidFill>
            <a:srgbClr val="1F86B3"/>
          </a:solidFill>
        </p:spPr>
        <p:txBody>
          <a:bodyPr wrap="square" lIns="205740" tIns="137160" rIns="137160" bIns="137160">
            <a:no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CONCLUSIONS</a:t>
            </a:r>
          </a:p>
        </p:txBody>
      </p:sp>
      <p:sp>
        <p:nvSpPr>
          <p:cNvPr id="49" name="Text Box 32">
            <a:extLst>
              <a:ext uri="{FF2B5EF4-FFF2-40B4-BE49-F238E27FC236}">
                <a16:creationId xmlns:a16="http://schemas.microsoft.com/office/drawing/2014/main" id="{A4A47233-D11B-4010-AF6E-E4F3ADF9114B}"/>
              </a:ext>
            </a:extLst>
          </p:cNvPr>
          <p:cNvSpPr txBox="1">
            <a:spLocks noChangeArrowheads="1"/>
          </p:cNvSpPr>
          <p:nvPr/>
        </p:nvSpPr>
        <p:spPr bwMode="auto">
          <a:xfrm>
            <a:off x="13958047" y="27601031"/>
            <a:ext cx="29069723" cy="5032147"/>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342900" indent="-342900" algn="just">
              <a:spcBef>
                <a:spcPts val="1200"/>
              </a:spcBef>
            </a:pP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MLA Assay: Ethyl Maltol did not induce gene mutations in MLA assay</a:t>
            </a:r>
            <a:r>
              <a:rPr lang="en-US" sz="2400" b="1" kern="100" dirty="0">
                <a:solidFill>
                  <a:srgbClr val="000000"/>
                </a:solidFill>
                <a:ea typeface="Calibri" panose="020F0502020204030204" pitchFamily="34" charset="0"/>
                <a:cs typeface="Times New Roman" panose="02020603050405020304" pitchFamily="18" charset="0"/>
              </a:rPr>
              <a:t>. Maltol found to induce gene mutations in MLA assay only at long-term exposure.</a:t>
            </a:r>
            <a:endPar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342900" indent="-342900" algn="just">
              <a:spcBef>
                <a:spcPts val="1200"/>
              </a:spcBef>
            </a:pP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PIG-A Assay: Both Maltol and Ethyl Maltol, were classified as negative for toxicity based on the biological relevance and criteria in the OECD guidelines (Test No. 470, 2022).</a:t>
            </a:r>
          </a:p>
          <a:p>
            <a:pPr marL="342900" indent="-342900" algn="just">
              <a:spcBef>
                <a:spcPts val="1200"/>
              </a:spcBef>
            </a:pP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 number of regulatory safety guidelines (e.g., (ICH) S2(R1) and ICH M7 (R1); ECHA, REACH</a:t>
            </a:r>
            <a:r>
              <a:rPr lang="en-US" sz="2400" b="1" kern="100" dirty="0">
                <a:solidFill>
                  <a:srgbClr val="000000"/>
                </a:solidFill>
                <a:ea typeface="Calibri" panose="020F0502020204030204" pitchFamily="34" charset="0"/>
                <a:cs typeface="Times New Roman" panose="02020603050405020304" pitchFamily="18" charset="0"/>
              </a:rPr>
              <a:t>, EFSA </a:t>
            </a: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regulations) recommend in vivo gene mutation testing, either as a part of the primary testing or as a follow-up to positive in vitro test findings (Galloway, 2017; ECHA, 2017). </a:t>
            </a:r>
          </a:p>
          <a:p>
            <a:pPr marL="342900" indent="-342900" algn="just">
              <a:spcBef>
                <a:spcPts val="1200"/>
              </a:spcBef>
            </a:pP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ICH M7 (R1) (ICH, 2017) specifically recommends using the Pig-a assay for the follow-up of positive in vitro gene mutation findings for drug impurities, and the U.S. FDA has accepted Pig-a gene mutation data to evaluate a drug contaminant. EFSA (International Symposium: Risk Assessment of Genotoxic Compounds), also recommend the use of OECD488 or OECD470 studies as a follow up testing for in vivo gene mutation end point. </a:t>
            </a:r>
          </a:p>
          <a:p>
            <a:pPr marL="342900" indent="-342900" algn="just">
              <a:spcBef>
                <a:spcPts val="1200"/>
              </a:spcBef>
            </a:pP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lack of carcinogenicity and non-genotoxic effect from the confirmatory results for the genotoxicity (Pig-A mutation) </a:t>
            </a:r>
            <a:r>
              <a:rPr lang="en-US" sz="2400" b="1" kern="100" dirty="0">
                <a:solidFill>
                  <a:srgbClr val="000000"/>
                </a:solidFill>
                <a:ea typeface="Calibri" panose="020F0502020204030204" pitchFamily="34" charset="0"/>
                <a:cs typeface="Times New Roman" panose="02020603050405020304" pitchFamily="18" charset="0"/>
              </a:rPr>
              <a:t>suggest that Maltol and Ethyl Maltol do not exhibit genotoxic potential.</a:t>
            </a:r>
          </a:p>
          <a:p>
            <a:pPr marL="342900" indent="-342900" algn="just">
              <a:spcBef>
                <a:spcPts val="1200"/>
              </a:spcBef>
            </a:pPr>
            <a:r>
              <a:rPr lang="en-US" sz="2400" b="1" kern="100" dirty="0">
                <a:solidFill>
                  <a:srgbClr val="000000"/>
                </a:solidFill>
                <a:ea typeface="Calibri" panose="020F0502020204030204" pitchFamily="34" charset="0"/>
                <a:cs typeface="Times New Roman" panose="02020603050405020304" pitchFamily="18" charset="0"/>
              </a:rPr>
              <a:t>The weight of evidence suggest that is Maltol and Ethyl maltol compounds are not considered </a:t>
            </a:r>
            <a:r>
              <a:rPr lang="en-US" sz="2400" b="1" kern="100" dirty="0" err="1">
                <a:solidFill>
                  <a:srgbClr val="000000"/>
                </a:solidFill>
                <a:ea typeface="Calibri" panose="020F0502020204030204" pitchFamily="34" charset="0"/>
                <a:cs typeface="Times New Roman" panose="02020603050405020304" pitchFamily="18" charset="0"/>
              </a:rPr>
              <a:t>genotoxicants</a:t>
            </a:r>
            <a:r>
              <a:rPr lang="en-US" sz="2400" b="1" kern="100" dirty="0">
                <a:solidFill>
                  <a:srgbClr val="000000"/>
                </a:solidFill>
                <a:ea typeface="Calibri" panose="020F0502020204030204" pitchFamily="34" charset="0"/>
                <a:cs typeface="Times New Roman" panose="02020603050405020304" pitchFamily="18" charset="0"/>
              </a:rPr>
              <a:t> nor carcinogens, therefore, Maltol and Ethyl maltol compounds should be considered toxicity tier 5 and not be included in ELCR calculations.</a:t>
            </a:r>
            <a:endPar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0" name="Text Box 32">
            <a:extLst>
              <a:ext uri="{FF2B5EF4-FFF2-40B4-BE49-F238E27FC236}">
                <a16:creationId xmlns:a16="http://schemas.microsoft.com/office/drawing/2014/main" id="{98DB3B36-7B7A-4DFF-B565-053CF05747F7}"/>
              </a:ext>
            </a:extLst>
          </p:cNvPr>
          <p:cNvSpPr txBox="1">
            <a:spLocks noChangeArrowheads="1"/>
          </p:cNvSpPr>
          <p:nvPr/>
        </p:nvSpPr>
        <p:spPr bwMode="auto">
          <a:xfrm>
            <a:off x="772787" y="4903671"/>
            <a:ext cx="12369181" cy="4570482"/>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0" marR="0" algn="just">
              <a:spcBef>
                <a:spcPts val="0"/>
              </a:spcBef>
              <a:spcAft>
                <a:spcPts val="0"/>
              </a:spcAft>
              <a:buNone/>
            </a:pPr>
            <a:r>
              <a:rPr lang="en-US" sz="1800" dirty="0">
                <a:effectLst/>
                <a:ea typeface="Times New Roman" panose="02020603050405020304" pitchFamily="18" charset="0"/>
                <a:cs typeface="Arial" panose="020B0604020202020204" pitchFamily="34" charset="0"/>
              </a:rPr>
              <a:t>Maltol and ethyl maltol are common flavor ingredients in ENDS e-liquids. Both ingredients have published data suggestive of potential genotoxicity, but they are not classified as carcinogenic by any authoritative bodies (IARC, Cal-OEHHA, EPA and NTP). Because of the isolated positive genotoxicity results, the FDA has raised concerns about the genotoxicity hazard of the ingredients. Following ICH guidelines, an in vitro mouse lymphoma assay (MLA) and an in vivo Pig-A assay were conducted on both maltol and ethyl maltol under GLP conditions. The results of the studies demonstrated that ethyl maltol was negative in both the in vitro MLA assay and in vivo Pig-A mutant frequency assay. Maltol was positive in the in vitro MLA but negative in the in vivo Pig-A assay. In light of the negative MLA and Pig-A results, ethyl maltol is considered to not be genotoxic.  The positive MLA response to maltol and negative result in the in vivo Pig-A assay indicates that maltol should not be considered genotoxic. Following ICH and FDA guidance, a negative result in an in vivo Pig-A carries more weight than a positive result in an in vitro MLA. Both maltol and ethyl maltol have also been found negative in published carcinogenicity assays. Using a weight of evidence approach considering these results and the results of other published mutagenicity studies on the two ingredients, as well as the results of carcinogenicity studies, both maltol and ethyl maltol should be placed in Tier 5: Unlikely to contribute to carcinogenic risk of ENDS. Tier 5 designation indicates that these ingredients should not be included in ENDS product Excess Lifetime Carcinogen (ELCR) risk calculations.</a:t>
            </a:r>
          </a:p>
        </p:txBody>
      </p:sp>
      <p:sp>
        <p:nvSpPr>
          <p:cNvPr id="65" name="TextBox 64">
            <a:extLst>
              <a:ext uri="{FF2B5EF4-FFF2-40B4-BE49-F238E27FC236}">
                <a16:creationId xmlns:a16="http://schemas.microsoft.com/office/drawing/2014/main" id="{946F9E4B-F964-EEA4-783D-6A3D1F2CBF68}"/>
              </a:ext>
            </a:extLst>
          </p:cNvPr>
          <p:cNvSpPr txBox="1"/>
          <p:nvPr/>
        </p:nvSpPr>
        <p:spPr>
          <a:xfrm flipH="1">
            <a:off x="15797047" y="5089580"/>
            <a:ext cx="11607753" cy="461665"/>
          </a:xfrm>
          <a:prstGeom prst="rect">
            <a:avLst/>
          </a:prstGeom>
          <a:solidFill>
            <a:srgbClr val="92D050"/>
          </a:solidFill>
        </p:spPr>
        <p:txBody>
          <a:bodyPr wrap="square" rtlCol="0">
            <a:spAutoFit/>
          </a:bodyPr>
          <a:lstStyle/>
          <a:p>
            <a:pPr algn="ctr"/>
            <a:r>
              <a:rPr lang="en-US" sz="2400" b="1" dirty="0"/>
              <a:t>MALTOL</a:t>
            </a:r>
            <a:endParaRPr lang="en-US" sz="2400" dirty="0"/>
          </a:p>
        </p:txBody>
      </p:sp>
      <p:pic>
        <p:nvPicPr>
          <p:cNvPr id="3" name="Picture 2">
            <a:extLst>
              <a:ext uri="{FF2B5EF4-FFF2-40B4-BE49-F238E27FC236}">
                <a16:creationId xmlns:a16="http://schemas.microsoft.com/office/drawing/2014/main" id="{EA40C90B-32D9-C409-C993-BCB59F5794AE}"/>
              </a:ext>
            </a:extLst>
          </p:cNvPr>
          <p:cNvPicPr>
            <a:picLocks noChangeAspect="1"/>
          </p:cNvPicPr>
          <p:nvPr/>
        </p:nvPicPr>
        <p:blipFill>
          <a:blip r:embed="rId3"/>
          <a:stretch>
            <a:fillRect/>
          </a:stretch>
        </p:blipFill>
        <p:spPr>
          <a:xfrm>
            <a:off x="39123664" y="2700111"/>
            <a:ext cx="3906374" cy="965369"/>
          </a:xfrm>
          <a:prstGeom prst="rect">
            <a:avLst/>
          </a:prstGeom>
        </p:spPr>
      </p:pic>
      <p:sp>
        <p:nvSpPr>
          <p:cNvPr id="5" name="TextBox 4">
            <a:extLst>
              <a:ext uri="{FF2B5EF4-FFF2-40B4-BE49-F238E27FC236}">
                <a16:creationId xmlns:a16="http://schemas.microsoft.com/office/drawing/2014/main" id="{4418CD8B-50B4-8F6C-CCA5-2EEA656742B7}"/>
              </a:ext>
            </a:extLst>
          </p:cNvPr>
          <p:cNvSpPr txBox="1"/>
          <p:nvPr/>
        </p:nvSpPr>
        <p:spPr>
          <a:xfrm>
            <a:off x="3821472" y="31895387"/>
            <a:ext cx="5295809" cy="369332"/>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78</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TSRC Conference 2025, Knoxville, TN, USA  </a:t>
            </a:r>
          </a:p>
        </p:txBody>
      </p:sp>
      <p:sp>
        <p:nvSpPr>
          <p:cNvPr id="19" name="TextBox 18">
            <a:extLst>
              <a:ext uri="{FF2B5EF4-FFF2-40B4-BE49-F238E27FC236}">
                <a16:creationId xmlns:a16="http://schemas.microsoft.com/office/drawing/2014/main" id="{0E5259E1-0F67-F8EE-7C54-10632E7980C7}"/>
              </a:ext>
            </a:extLst>
          </p:cNvPr>
          <p:cNvSpPr txBox="1"/>
          <p:nvPr/>
        </p:nvSpPr>
        <p:spPr>
          <a:xfrm>
            <a:off x="786935" y="28339229"/>
            <a:ext cx="12369181" cy="3170099"/>
          </a:xfrm>
          <a:prstGeom prst="rect">
            <a:avLst/>
          </a:prstGeom>
          <a:noFill/>
        </p:spPr>
        <p:txBody>
          <a:bodyPr wrap="square">
            <a:spAutoFit/>
          </a:bodyPr>
          <a:lstStyle/>
          <a:p>
            <a:pPr marL="285750" marR="0" indent="-285750">
              <a:spcBef>
                <a:spcPts val="1200"/>
              </a:spcBef>
              <a:spcAft>
                <a:spcPts val="0"/>
              </a:spcAft>
              <a:buFont typeface="Arial" panose="020B0604020202020204" pitchFamily="34" charset="0"/>
              <a:buChar char="•"/>
            </a:pPr>
            <a:r>
              <a:rPr lang="en-US" sz="1400" dirty="0">
                <a:latin typeface="Arial" panose="020B0604020202020204" pitchFamily="34" charset="0"/>
                <a:cs typeface="Arial" panose="020B0604020202020204" pitchFamily="34" charset="0"/>
              </a:rPr>
              <a:t>OECD 490, 2016. </a:t>
            </a:r>
            <a:r>
              <a:rPr lang="en-US" sz="1400" i="1" dirty="0">
                <a:latin typeface="Arial" panose="020B0604020202020204" pitchFamily="34" charset="0"/>
                <a:cs typeface="Arial" panose="020B0604020202020204" pitchFamily="34" charset="0"/>
              </a:rPr>
              <a:t>In Vitro</a:t>
            </a:r>
            <a:r>
              <a:rPr lang="en-US" sz="1400" dirty="0">
                <a:latin typeface="Arial" panose="020B0604020202020204" pitchFamily="34" charset="0"/>
                <a:cs typeface="Arial" panose="020B0604020202020204" pitchFamily="34" charset="0"/>
              </a:rPr>
              <a:t> Mammalian Cell Gene Mutation Test Using the Thymidine Kinase Gene.</a:t>
            </a:r>
            <a:endParaRPr lang="en-US" sz="14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285750" marR="0" indent="-285750">
              <a:spcBef>
                <a:spcPts val="1200"/>
              </a:spcBef>
              <a:spcAft>
                <a:spcPts val="0"/>
              </a:spcAft>
              <a:buFont typeface="Arial" panose="020B0604020202020204" pitchFamily="34" charset="0"/>
              <a:buChar char="•"/>
            </a:pPr>
            <a:r>
              <a:rPr lang="en-US" sz="14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OECD Test No. 470, 2022. Mammalian Erythrocyte Pig-a Gene Mutation Assay. OECD Guidelines for the Testing of Chemicals, Section 4. </a:t>
            </a:r>
            <a:r>
              <a:rPr lang="en-US" sz="14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hlinkClick r:id="rId4"/>
              </a:rPr>
              <a:t>https://doi.org/10.1787/4faea90e-en</a:t>
            </a:r>
            <a:r>
              <a:rPr lang="en-US" sz="14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p>
          <a:p>
            <a:pPr marL="285750" marR="0" indent="-285750">
              <a:spcBef>
                <a:spcPts val="1200"/>
              </a:spcBef>
              <a:spcAft>
                <a:spcPts val="0"/>
              </a:spcAft>
              <a:buFont typeface="Arial" panose="020B0604020202020204" pitchFamily="34" charset="0"/>
              <a:buChar char="•"/>
            </a:pPr>
            <a:r>
              <a:rPr lang="en-US" sz="14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BIBRA 1990. </a:t>
            </a:r>
            <a:r>
              <a:rPr lang="en-US" sz="14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hlinkClick r:id="rId5"/>
              </a:rPr>
              <a:t>https://www.industrydocuments.ucsf.edu/tobacco/docs/#id=krbd0113</a:t>
            </a:r>
            <a:endParaRPr lang="en-US" sz="14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285750" marR="0" indent="-285750">
              <a:spcBef>
                <a:spcPts val="1200"/>
              </a:spcBef>
              <a:spcAft>
                <a:spcPts val="0"/>
              </a:spcAft>
              <a:buFont typeface="Arial" panose="020B0604020202020204" pitchFamily="34" charset="0"/>
              <a:buChar char="•"/>
            </a:pPr>
            <a:r>
              <a:rPr lang="en-US" sz="14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Gralla et al. 1969. Toxicity studies with ethyl maltol. </a:t>
            </a:r>
            <a:r>
              <a:rPr lang="en-US" sz="1400" kern="1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Toxicol</a:t>
            </a:r>
            <a:r>
              <a:rPr lang="en-US" sz="14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Appl Pharmacol.15(3):604-13. </a:t>
            </a:r>
          </a:p>
          <a:p>
            <a:pPr marL="285750" marR="0" indent="-285750">
              <a:spcBef>
                <a:spcPts val="1200"/>
              </a:spcBef>
              <a:spcAft>
                <a:spcPts val="0"/>
              </a:spcAft>
              <a:buFont typeface="Arial" panose="020B0604020202020204" pitchFamily="34" charset="0"/>
              <a:buChar char="•"/>
            </a:pPr>
            <a:r>
              <a:rPr lang="en-US" sz="14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EFSA, 2015, </a:t>
            </a:r>
            <a:r>
              <a:rPr lang="en-US" sz="14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hlinkClick r:id="rId6"/>
              </a:rPr>
              <a:t>http://onlinelibrary.wiley.com/doi/10.2903/j.efsa.2015.4244/epdf</a:t>
            </a:r>
            <a:endParaRPr lang="en-US" sz="14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285750" marR="0" indent="-285750">
              <a:spcBef>
                <a:spcPts val="1200"/>
              </a:spcBef>
              <a:spcAft>
                <a:spcPts val="0"/>
              </a:spcAft>
              <a:buFont typeface="Arial" panose="020B0604020202020204" pitchFamily="34" charset="0"/>
              <a:buChar char="•"/>
            </a:pPr>
            <a:r>
              <a:rPr lang="en-US" sz="14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FDA Redbook 2000: IV.C.1.c Mouse Lymphoma Thymidine Kinase Gene Mutation Assay. </a:t>
            </a:r>
            <a:r>
              <a:rPr lang="en-US" sz="1400" kern="100" dirty="0">
                <a:solidFill>
                  <a:srgbClr val="000000"/>
                </a:solidFill>
                <a:latin typeface="Arial" panose="020B0604020202020204" pitchFamily="34" charset="0"/>
                <a:ea typeface="Calibri" panose="020F0502020204030204" pitchFamily="34" charset="0"/>
                <a:cs typeface="Arial" panose="020B0604020202020204" pitchFamily="34" charset="0"/>
              </a:rPr>
              <a:t>Final 2006. </a:t>
            </a:r>
            <a:r>
              <a:rPr lang="en-US" sz="1400" kern="100" dirty="0">
                <a:solidFill>
                  <a:srgbClr val="000000"/>
                </a:solidFill>
                <a:latin typeface="Arial" panose="020B0604020202020204" pitchFamily="34" charset="0"/>
                <a:ea typeface="Calibri" panose="020F0502020204030204" pitchFamily="34" charset="0"/>
                <a:cs typeface="Arial" panose="020B0604020202020204" pitchFamily="34" charset="0"/>
                <a:hlinkClick r:id="rId7"/>
              </a:rPr>
              <a:t>https://www.fda.gov/regulatory-information/search-fda-guidance-documents/redbook-2000-ivc1c-mouse-lymphoma-thymidine-kinase-gene-mutation-assay</a:t>
            </a:r>
            <a:endParaRPr lang="en-US" sz="1400" kern="1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285750" marR="0" indent="-285750">
              <a:spcBef>
                <a:spcPts val="1200"/>
              </a:spcBef>
              <a:spcAft>
                <a:spcPts val="0"/>
              </a:spcAft>
              <a:buFont typeface="Arial" panose="020B0604020202020204" pitchFamily="34" charset="0"/>
              <a:buChar char="•"/>
            </a:pPr>
            <a:r>
              <a:rPr lang="en-US" sz="1400" kern="100" dirty="0">
                <a:solidFill>
                  <a:srgbClr val="000000"/>
                </a:solidFill>
                <a:latin typeface="Arial" panose="020B0604020202020204" pitchFamily="34" charset="0"/>
                <a:ea typeface="Calibri" panose="020F0502020204030204" pitchFamily="34" charset="0"/>
                <a:cs typeface="Arial" panose="020B0604020202020204" pitchFamily="34" charset="0"/>
              </a:rPr>
              <a:t>ICH S2 (R1) 2017 Genotoxicity testing and data interpretation for pharmaceuticals intended for human use - Scientific guidelines. S2(R1) 2012 Genotoxicity Testing and Data Interpretation for Pharmaceuticals Intended for Human Use.</a:t>
            </a:r>
          </a:p>
        </p:txBody>
      </p:sp>
      <p:sp>
        <p:nvSpPr>
          <p:cNvPr id="11" name="TextBox 10">
            <a:extLst>
              <a:ext uri="{FF2B5EF4-FFF2-40B4-BE49-F238E27FC236}">
                <a16:creationId xmlns:a16="http://schemas.microsoft.com/office/drawing/2014/main" id="{55CB04F0-5AC1-1DAA-21E2-24FFAFCFCE98}"/>
              </a:ext>
            </a:extLst>
          </p:cNvPr>
          <p:cNvSpPr txBox="1"/>
          <p:nvPr/>
        </p:nvSpPr>
        <p:spPr>
          <a:xfrm>
            <a:off x="962780" y="11669377"/>
            <a:ext cx="13364309" cy="400110"/>
          </a:xfrm>
          <a:prstGeom prst="rect">
            <a:avLst/>
          </a:prstGeom>
          <a:noFill/>
        </p:spPr>
        <p:txBody>
          <a:bodyPr wrap="square">
            <a:spAutoFit/>
          </a:bodyPr>
          <a:lstStyle/>
          <a:p>
            <a:pPr marL="914400" marR="0" indent="-914400">
              <a:spcBef>
                <a:spcPts val="1200"/>
              </a:spcBef>
              <a:spcAft>
                <a:spcPts val="600"/>
              </a:spcAft>
              <a:tabLst>
                <a:tab pos="914400" algn="l"/>
              </a:tabLst>
            </a:pPr>
            <a:r>
              <a:rPr lang="en-US" sz="2000" b="1" dirty="0">
                <a:effectLst/>
                <a:latin typeface="Arial" panose="020B0604020202020204" pitchFamily="34" charset="0"/>
                <a:ea typeface="Times New Roman" panose="02020603050405020304" pitchFamily="18" charset="0"/>
                <a:cs typeface="Times New Roman" panose="02020603050405020304" pitchFamily="18" charset="0"/>
              </a:rPr>
              <a:t>Compounds</a:t>
            </a:r>
          </a:p>
        </p:txBody>
      </p:sp>
      <p:sp>
        <p:nvSpPr>
          <p:cNvPr id="14" name="TextBox 13">
            <a:extLst>
              <a:ext uri="{FF2B5EF4-FFF2-40B4-BE49-F238E27FC236}">
                <a16:creationId xmlns:a16="http://schemas.microsoft.com/office/drawing/2014/main" id="{484B32A5-A111-17E8-7171-FDF1E163EEF4}"/>
              </a:ext>
            </a:extLst>
          </p:cNvPr>
          <p:cNvSpPr txBox="1"/>
          <p:nvPr/>
        </p:nvSpPr>
        <p:spPr>
          <a:xfrm>
            <a:off x="1018903" y="15673930"/>
            <a:ext cx="13774782" cy="400110"/>
          </a:xfrm>
          <a:prstGeom prst="rect">
            <a:avLst/>
          </a:prstGeom>
          <a:noFill/>
        </p:spPr>
        <p:txBody>
          <a:bodyPr wrap="square">
            <a:spAutoFit/>
          </a:bodyPr>
          <a:lstStyle/>
          <a:p>
            <a:pPr marL="0" marR="0" algn="just">
              <a:spcBef>
                <a:spcPts val="0"/>
              </a:spcBef>
              <a:spcAft>
                <a:spcPts val="0"/>
              </a:spcAft>
            </a:pPr>
            <a:r>
              <a:rPr lang="en-US" sz="2000" b="1" kern="100" dirty="0">
                <a:latin typeface="Arial" panose="020B0604020202020204" pitchFamily="34" charset="0"/>
                <a:ea typeface="Calibri" panose="020F0502020204030204" pitchFamily="34" charset="0"/>
                <a:cs typeface="Arial" panose="020B0604020202020204" pitchFamily="34" charset="0"/>
              </a:rPr>
              <a:t>Assays</a:t>
            </a:r>
            <a:endParaRPr lang="en-US" sz="20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6" name="Rectangle 2">
            <a:extLst>
              <a:ext uri="{FF2B5EF4-FFF2-40B4-BE49-F238E27FC236}">
                <a16:creationId xmlns:a16="http://schemas.microsoft.com/office/drawing/2014/main" id="{1F974891-54FF-7B0F-F54B-B19D4FE9926F}"/>
              </a:ext>
            </a:extLst>
          </p:cNvPr>
          <p:cNvSpPr>
            <a:spLocks noChangeArrowheads="1"/>
          </p:cNvSpPr>
          <p:nvPr/>
        </p:nvSpPr>
        <p:spPr bwMode="auto">
          <a:xfrm>
            <a:off x="19583949" y="8070193"/>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9" name="Rectangle 4">
            <a:extLst>
              <a:ext uri="{FF2B5EF4-FFF2-40B4-BE49-F238E27FC236}">
                <a16:creationId xmlns:a16="http://schemas.microsoft.com/office/drawing/2014/main" id="{C750420A-77F5-3C57-1286-E8A51D6B62AA}"/>
              </a:ext>
            </a:extLst>
          </p:cNvPr>
          <p:cNvSpPr>
            <a:spLocks noChangeArrowheads="1"/>
          </p:cNvSpPr>
          <p:nvPr/>
        </p:nvSpPr>
        <p:spPr bwMode="auto">
          <a:xfrm>
            <a:off x="28780317" y="8406714"/>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2" name="Rectangle 6">
            <a:extLst>
              <a:ext uri="{FF2B5EF4-FFF2-40B4-BE49-F238E27FC236}">
                <a16:creationId xmlns:a16="http://schemas.microsoft.com/office/drawing/2014/main" id="{93AB3E81-1925-E785-30E5-83A8B68CE52E}"/>
              </a:ext>
            </a:extLst>
          </p:cNvPr>
          <p:cNvSpPr>
            <a:spLocks noChangeArrowheads="1"/>
          </p:cNvSpPr>
          <p:nvPr/>
        </p:nvSpPr>
        <p:spPr bwMode="auto">
          <a:xfrm>
            <a:off x="36042061" y="8433609"/>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TextBox 8">
            <a:extLst>
              <a:ext uri="{FF2B5EF4-FFF2-40B4-BE49-F238E27FC236}">
                <a16:creationId xmlns:a16="http://schemas.microsoft.com/office/drawing/2014/main" id="{E56525BD-68BE-BF7B-F2EC-95C38B9B08AC}"/>
              </a:ext>
            </a:extLst>
          </p:cNvPr>
          <p:cNvSpPr txBox="1"/>
          <p:nvPr/>
        </p:nvSpPr>
        <p:spPr>
          <a:xfrm>
            <a:off x="1018903" y="18870162"/>
            <a:ext cx="13774782" cy="400110"/>
          </a:xfrm>
          <a:prstGeom prst="rect">
            <a:avLst/>
          </a:prstGeom>
          <a:noFill/>
        </p:spPr>
        <p:txBody>
          <a:bodyPr wrap="square">
            <a:spAutoFit/>
          </a:bodyPr>
          <a:lstStyle/>
          <a:p>
            <a:pPr marL="0" marR="0" algn="just">
              <a:spcBef>
                <a:spcPts val="0"/>
              </a:spcBef>
              <a:spcAft>
                <a:spcPts val="0"/>
              </a:spcAft>
            </a:pPr>
            <a:r>
              <a:rPr lang="en-US"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MLA Study Design</a:t>
            </a:r>
            <a:endParaRPr lang="en-US" sz="20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59D757C3-9EE2-BFDD-64DB-F63D513DBD6E}"/>
              </a:ext>
            </a:extLst>
          </p:cNvPr>
          <p:cNvSpPr txBox="1"/>
          <p:nvPr/>
        </p:nvSpPr>
        <p:spPr>
          <a:xfrm flipH="1">
            <a:off x="29611538" y="5035369"/>
            <a:ext cx="12668581" cy="461665"/>
          </a:xfrm>
          <a:prstGeom prst="rect">
            <a:avLst/>
          </a:prstGeom>
          <a:solidFill>
            <a:srgbClr val="92D050"/>
          </a:solidFill>
        </p:spPr>
        <p:txBody>
          <a:bodyPr wrap="square" rtlCol="0">
            <a:spAutoFit/>
          </a:bodyPr>
          <a:lstStyle/>
          <a:p>
            <a:pPr algn="ctr"/>
            <a:r>
              <a:rPr lang="en-US" sz="2400" b="1" dirty="0"/>
              <a:t>ETHYL MALTOL</a:t>
            </a:r>
            <a:endParaRPr lang="en-US" sz="2400" dirty="0"/>
          </a:p>
        </p:txBody>
      </p:sp>
      <p:graphicFrame>
        <p:nvGraphicFramePr>
          <p:cNvPr id="2" name="Table 1">
            <a:extLst>
              <a:ext uri="{FF2B5EF4-FFF2-40B4-BE49-F238E27FC236}">
                <a16:creationId xmlns:a16="http://schemas.microsoft.com/office/drawing/2014/main" id="{48EB5806-A28C-FFDA-BA03-BAC07409692F}"/>
              </a:ext>
            </a:extLst>
          </p:cNvPr>
          <p:cNvGraphicFramePr>
            <a:graphicFrameLocks noGrp="1"/>
          </p:cNvGraphicFramePr>
          <p:nvPr>
            <p:extLst>
              <p:ext uri="{D42A27DB-BD31-4B8C-83A1-F6EECF244321}">
                <p14:modId xmlns:p14="http://schemas.microsoft.com/office/powerpoint/2010/main" val="2106097116"/>
              </p:ext>
            </p:extLst>
          </p:nvPr>
        </p:nvGraphicFramePr>
        <p:xfrm>
          <a:off x="1258589" y="13817366"/>
          <a:ext cx="11883378" cy="1575659"/>
        </p:xfrm>
        <a:graphic>
          <a:graphicData uri="http://schemas.openxmlformats.org/drawingml/2006/table">
            <a:tbl>
              <a:tblPr firstRow="1" firstCol="1" bandRow="1">
                <a:tableStyleId>{5C22544A-7EE6-4342-B048-85BDC9FD1C3A}</a:tableStyleId>
              </a:tblPr>
              <a:tblGrid>
                <a:gridCol w="3182527">
                  <a:extLst>
                    <a:ext uri="{9D8B030D-6E8A-4147-A177-3AD203B41FA5}">
                      <a16:colId xmlns:a16="http://schemas.microsoft.com/office/drawing/2014/main" val="2088650783"/>
                    </a:ext>
                  </a:extLst>
                </a:gridCol>
                <a:gridCol w="2530025">
                  <a:extLst>
                    <a:ext uri="{9D8B030D-6E8A-4147-A177-3AD203B41FA5}">
                      <a16:colId xmlns:a16="http://schemas.microsoft.com/office/drawing/2014/main" val="4234544731"/>
                    </a:ext>
                  </a:extLst>
                </a:gridCol>
                <a:gridCol w="3889613">
                  <a:extLst>
                    <a:ext uri="{9D8B030D-6E8A-4147-A177-3AD203B41FA5}">
                      <a16:colId xmlns:a16="http://schemas.microsoft.com/office/drawing/2014/main" val="1245584844"/>
                    </a:ext>
                  </a:extLst>
                </a:gridCol>
                <a:gridCol w="2281213">
                  <a:extLst>
                    <a:ext uri="{9D8B030D-6E8A-4147-A177-3AD203B41FA5}">
                      <a16:colId xmlns:a16="http://schemas.microsoft.com/office/drawing/2014/main" val="1615216667"/>
                    </a:ext>
                  </a:extLst>
                </a:gridCol>
              </a:tblGrid>
              <a:tr h="552065">
                <a:tc>
                  <a:txBody>
                    <a:bodyPr/>
                    <a:lstStyle/>
                    <a:p>
                      <a:pPr marL="0" marR="0" algn="ctr">
                        <a:lnSpc>
                          <a:spcPct val="115000"/>
                        </a:lnSpc>
                        <a:spcAft>
                          <a:spcPts val="800"/>
                        </a:spcAft>
                        <a:buNone/>
                      </a:pPr>
                      <a:r>
                        <a:rPr lang="en-US" sz="1800" b="1" kern="100" dirty="0">
                          <a:effectLst/>
                        </a:rPr>
                        <a:t>Compound</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CAS Number</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Description</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Purity</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2684555340"/>
                  </a:ext>
                </a:extLst>
              </a:tr>
              <a:tr h="524787">
                <a:tc>
                  <a:txBody>
                    <a:bodyPr/>
                    <a:lstStyle/>
                    <a:p>
                      <a:pPr marL="0" marR="0" algn="ctr">
                        <a:lnSpc>
                          <a:spcPct val="115000"/>
                        </a:lnSpc>
                        <a:spcAft>
                          <a:spcPts val="800"/>
                        </a:spcAft>
                        <a:buNone/>
                      </a:pPr>
                      <a:r>
                        <a:rPr lang="en-US" sz="1800" b="1" kern="100" dirty="0">
                          <a:effectLst/>
                        </a:rPr>
                        <a:t>Maltol</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118-71-8</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rPr>
                        <a:t>White crystalline powder</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GB" sz="1800" b="1" kern="100" dirty="0">
                          <a:effectLst/>
                        </a:rPr>
                        <a:t>99.95%</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12914803"/>
                  </a:ext>
                </a:extLst>
              </a:tr>
              <a:tr h="498807">
                <a:tc>
                  <a:txBody>
                    <a:bodyPr/>
                    <a:lstStyle/>
                    <a:p>
                      <a:pPr marL="0" marR="0" algn="ctr">
                        <a:lnSpc>
                          <a:spcPct val="115000"/>
                        </a:lnSpc>
                        <a:spcAft>
                          <a:spcPts val="800"/>
                        </a:spcAft>
                        <a:buNone/>
                      </a:pPr>
                      <a:r>
                        <a:rPr lang="en-US" sz="1800" b="1" kern="100" dirty="0">
                          <a:effectLst/>
                        </a:rPr>
                        <a:t>Ethyl Maltol</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a:effectLst/>
                        </a:rPr>
                        <a:t>4940-11-8</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a:effectLst/>
                        </a:rPr>
                        <a:t>White crystalline powder</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GB" sz="1800" b="1" kern="100" dirty="0">
                          <a:effectLst/>
                        </a:rPr>
                        <a:t>99.95%</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56373843"/>
                  </a:ext>
                </a:extLst>
              </a:tr>
            </a:tbl>
          </a:graphicData>
        </a:graphic>
      </p:graphicFrame>
      <p:graphicFrame>
        <p:nvGraphicFramePr>
          <p:cNvPr id="15" name="Table 14">
            <a:extLst>
              <a:ext uri="{FF2B5EF4-FFF2-40B4-BE49-F238E27FC236}">
                <a16:creationId xmlns:a16="http://schemas.microsoft.com/office/drawing/2014/main" id="{B6981AB9-18F1-0FD5-FDEC-21BC444AD9AD}"/>
              </a:ext>
            </a:extLst>
          </p:cNvPr>
          <p:cNvGraphicFramePr>
            <a:graphicFrameLocks noGrp="1"/>
          </p:cNvGraphicFramePr>
          <p:nvPr>
            <p:extLst>
              <p:ext uri="{D42A27DB-BD31-4B8C-83A1-F6EECF244321}">
                <p14:modId xmlns:p14="http://schemas.microsoft.com/office/powerpoint/2010/main" val="3087550865"/>
              </p:ext>
            </p:extLst>
          </p:nvPr>
        </p:nvGraphicFramePr>
        <p:xfrm>
          <a:off x="1258588" y="16166586"/>
          <a:ext cx="11897528" cy="2225438"/>
        </p:xfrm>
        <a:graphic>
          <a:graphicData uri="http://schemas.openxmlformats.org/drawingml/2006/table">
            <a:tbl>
              <a:tblPr firstRow="1" firstCol="1" bandRow="1">
                <a:tableStyleId>{5C22544A-7EE6-4342-B048-85BDC9FD1C3A}</a:tableStyleId>
              </a:tblPr>
              <a:tblGrid>
                <a:gridCol w="1367897">
                  <a:extLst>
                    <a:ext uri="{9D8B030D-6E8A-4147-A177-3AD203B41FA5}">
                      <a16:colId xmlns:a16="http://schemas.microsoft.com/office/drawing/2014/main" val="3267473588"/>
                    </a:ext>
                  </a:extLst>
                </a:gridCol>
                <a:gridCol w="5398308">
                  <a:extLst>
                    <a:ext uri="{9D8B030D-6E8A-4147-A177-3AD203B41FA5}">
                      <a16:colId xmlns:a16="http://schemas.microsoft.com/office/drawing/2014/main" val="4269085194"/>
                    </a:ext>
                  </a:extLst>
                </a:gridCol>
                <a:gridCol w="2765127">
                  <a:extLst>
                    <a:ext uri="{9D8B030D-6E8A-4147-A177-3AD203B41FA5}">
                      <a16:colId xmlns:a16="http://schemas.microsoft.com/office/drawing/2014/main" val="2636795239"/>
                    </a:ext>
                  </a:extLst>
                </a:gridCol>
                <a:gridCol w="2366196">
                  <a:extLst>
                    <a:ext uri="{9D8B030D-6E8A-4147-A177-3AD203B41FA5}">
                      <a16:colId xmlns:a16="http://schemas.microsoft.com/office/drawing/2014/main" val="3827261652"/>
                    </a:ext>
                  </a:extLst>
                </a:gridCol>
              </a:tblGrid>
              <a:tr h="372068">
                <a:tc>
                  <a:txBody>
                    <a:bodyPr/>
                    <a:lstStyle/>
                    <a:p>
                      <a:pPr marL="0" marR="0" algn="ctr">
                        <a:lnSpc>
                          <a:spcPct val="115000"/>
                        </a:lnSpc>
                        <a:spcAft>
                          <a:spcPts val="800"/>
                        </a:spcAft>
                        <a:buNone/>
                      </a:pPr>
                      <a:r>
                        <a:rPr lang="en-US" sz="1800" b="1" kern="100" dirty="0">
                          <a:effectLst/>
                        </a:rPr>
                        <a:t>Assay</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System</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Regulatory Guidance</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Study</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1080614852"/>
                  </a:ext>
                </a:extLst>
              </a:tr>
              <a:tr h="937988">
                <a:tc>
                  <a:txBody>
                    <a:bodyPr/>
                    <a:lstStyle/>
                    <a:p>
                      <a:pPr marL="0" marR="0" algn="ctr">
                        <a:lnSpc>
                          <a:spcPct val="115000"/>
                        </a:lnSpc>
                        <a:spcAft>
                          <a:spcPts val="800"/>
                        </a:spcAft>
                        <a:buNone/>
                      </a:pPr>
                      <a:r>
                        <a:rPr lang="en-US" sz="1800" b="1" kern="100" dirty="0">
                          <a:effectLst/>
                        </a:rPr>
                        <a:t>MLA</a:t>
                      </a:r>
                    </a:p>
                    <a:p>
                      <a:pPr marL="0" marR="0" algn="ctr">
                        <a:lnSpc>
                          <a:spcPct val="115000"/>
                        </a:lnSpc>
                        <a:spcAft>
                          <a:spcPts val="800"/>
                        </a:spcAft>
                        <a:buNone/>
                      </a:pPr>
                      <a:r>
                        <a:rPr lang="en-US" sz="1800" b="1" kern="100" dirty="0">
                          <a:effectLst/>
                        </a:rPr>
                        <a:t> </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20000"/>
                        </a:lnSpc>
                        <a:spcAft>
                          <a:spcPts val="800"/>
                        </a:spcAft>
                        <a:buNone/>
                        <a:tabLst>
                          <a:tab pos="514350" algn="l"/>
                        </a:tabLst>
                      </a:pPr>
                      <a:r>
                        <a:rPr lang="en-US" sz="1800" b="1" kern="100" dirty="0">
                          <a:effectLst/>
                        </a:rPr>
                        <a:t>In Vitro Mammalian Cell Gene Mutation Test Using Thymidine Kinase Gene</a:t>
                      </a:r>
                    </a:p>
                  </a:txBody>
                  <a:tcPr marL="68580" marR="68580" marT="0" marB="0" anchor="ctr"/>
                </a:tc>
                <a:tc>
                  <a:txBody>
                    <a:bodyPr/>
                    <a:lstStyle/>
                    <a:p>
                      <a:pPr marL="0" marR="0" algn="ctr">
                        <a:lnSpc>
                          <a:spcPct val="120000"/>
                        </a:lnSpc>
                        <a:spcAft>
                          <a:spcPts val="800"/>
                        </a:spcAft>
                        <a:buNone/>
                        <a:tabLst>
                          <a:tab pos="1047750" algn="l"/>
                          <a:tab pos="3063240" algn="ctr"/>
                        </a:tabLst>
                      </a:pPr>
                      <a:r>
                        <a:rPr lang="en-US" sz="1800" b="1" kern="100" dirty="0">
                          <a:effectLst/>
                        </a:rPr>
                        <a:t>OECD 490 AND ICH S2 (R1)</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20000"/>
                        </a:lnSpc>
                        <a:spcAft>
                          <a:spcPts val="800"/>
                        </a:spcAft>
                        <a:buNone/>
                        <a:tabLst>
                          <a:tab pos="1047750" algn="l"/>
                          <a:tab pos="3063240" algn="ctr"/>
                        </a:tabLst>
                      </a:pPr>
                      <a:r>
                        <a:rPr lang="en-US" sz="1800" b="1" kern="100" dirty="0">
                          <a:effectLst/>
                        </a:rPr>
                        <a:t>FDA GLP, 21 CFR § 58</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89700650"/>
                  </a:ext>
                </a:extLst>
              </a:tr>
              <a:tr h="915382">
                <a:tc>
                  <a:txBody>
                    <a:bodyPr/>
                    <a:lstStyle/>
                    <a:p>
                      <a:pPr marL="0" marR="0" algn="ctr">
                        <a:lnSpc>
                          <a:spcPct val="115000"/>
                        </a:lnSpc>
                        <a:spcAft>
                          <a:spcPts val="800"/>
                        </a:spcAft>
                        <a:buNone/>
                      </a:pPr>
                      <a:r>
                        <a:rPr lang="en-US" sz="1800" b="1" kern="100" dirty="0">
                          <a:effectLst/>
                        </a:rPr>
                        <a:t>Pig-A</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Mammalian Erythrocyte Pig-a Gene Mutation Assay In Male Sprague Dawley Rats</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rPr>
                        <a:t>OECD 470 (2022)</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rPr>
                        <a:t>FDA GLP, 21 CFR § 58</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65505970"/>
                  </a:ext>
                </a:extLst>
              </a:tr>
            </a:tbl>
          </a:graphicData>
        </a:graphic>
      </p:graphicFrame>
      <p:graphicFrame>
        <p:nvGraphicFramePr>
          <p:cNvPr id="17" name="Table 16">
            <a:extLst>
              <a:ext uri="{FF2B5EF4-FFF2-40B4-BE49-F238E27FC236}">
                <a16:creationId xmlns:a16="http://schemas.microsoft.com/office/drawing/2014/main" id="{6FA3E64A-7874-7E6C-89EB-53F8DB4E5E65}"/>
              </a:ext>
            </a:extLst>
          </p:cNvPr>
          <p:cNvGraphicFramePr>
            <a:graphicFrameLocks noGrp="1"/>
          </p:cNvGraphicFramePr>
          <p:nvPr>
            <p:extLst>
              <p:ext uri="{D42A27DB-BD31-4B8C-83A1-F6EECF244321}">
                <p14:modId xmlns:p14="http://schemas.microsoft.com/office/powerpoint/2010/main" val="2390079790"/>
              </p:ext>
            </p:extLst>
          </p:nvPr>
        </p:nvGraphicFramePr>
        <p:xfrm>
          <a:off x="1258588" y="19401542"/>
          <a:ext cx="11897527" cy="3422995"/>
        </p:xfrm>
        <a:graphic>
          <a:graphicData uri="http://schemas.openxmlformats.org/drawingml/2006/table">
            <a:tbl>
              <a:tblPr firstRow="1" firstCol="1" bandRow="1">
                <a:tableStyleId>{5C22544A-7EE6-4342-B048-85BDC9FD1C3A}</a:tableStyleId>
              </a:tblPr>
              <a:tblGrid>
                <a:gridCol w="2972803">
                  <a:extLst>
                    <a:ext uri="{9D8B030D-6E8A-4147-A177-3AD203B41FA5}">
                      <a16:colId xmlns:a16="http://schemas.microsoft.com/office/drawing/2014/main" val="889719356"/>
                    </a:ext>
                  </a:extLst>
                </a:gridCol>
                <a:gridCol w="5492472">
                  <a:extLst>
                    <a:ext uri="{9D8B030D-6E8A-4147-A177-3AD203B41FA5}">
                      <a16:colId xmlns:a16="http://schemas.microsoft.com/office/drawing/2014/main" val="1764907530"/>
                    </a:ext>
                  </a:extLst>
                </a:gridCol>
                <a:gridCol w="1650381">
                  <a:extLst>
                    <a:ext uri="{9D8B030D-6E8A-4147-A177-3AD203B41FA5}">
                      <a16:colId xmlns:a16="http://schemas.microsoft.com/office/drawing/2014/main" val="2612558723"/>
                    </a:ext>
                  </a:extLst>
                </a:gridCol>
                <a:gridCol w="1781871">
                  <a:extLst>
                    <a:ext uri="{9D8B030D-6E8A-4147-A177-3AD203B41FA5}">
                      <a16:colId xmlns:a16="http://schemas.microsoft.com/office/drawing/2014/main" val="3014082491"/>
                    </a:ext>
                  </a:extLst>
                </a:gridCol>
              </a:tblGrid>
              <a:tr h="684599">
                <a:tc>
                  <a:txBody>
                    <a:bodyPr/>
                    <a:lstStyle/>
                    <a:p>
                      <a:pPr marL="0" marR="0" algn="ctr">
                        <a:lnSpc>
                          <a:spcPct val="115000"/>
                        </a:lnSpc>
                        <a:spcAft>
                          <a:spcPts val="800"/>
                        </a:spcAft>
                        <a:buNone/>
                      </a:pPr>
                      <a:r>
                        <a:rPr lang="en-US" sz="1800" b="1" kern="100" dirty="0">
                          <a:effectLst/>
                          <a:latin typeface="+mn-lt"/>
                        </a:rPr>
                        <a:t>Compounds</a:t>
                      </a:r>
                      <a:endParaRPr lang="en-US" sz="1800" b="1" kern="1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latin typeface="+mn-lt"/>
                        </a:rPr>
                        <a:t>Test Compound Concentrations (in DMSO), µg/mL</a:t>
                      </a:r>
                      <a:endParaRPr lang="en-US" sz="1800" b="1" kern="1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defTabSz="3291840" rtl="0" eaLnBrk="1" latinLnBrk="0" hangingPunct="1">
                        <a:lnSpc>
                          <a:spcPct val="64000"/>
                        </a:lnSpc>
                        <a:spcAft>
                          <a:spcPts val="800"/>
                        </a:spcAft>
                        <a:buNone/>
                      </a:pPr>
                      <a:r>
                        <a:rPr lang="en-US" sz="1800" b="1" kern="100" dirty="0">
                          <a:solidFill>
                            <a:schemeClr val="bg1"/>
                          </a:solidFill>
                          <a:effectLst/>
                          <a:latin typeface="+mn-lt"/>
                          <a:ea typeface="+mn-ea"/>
                          <a:cs typeface="+mn-cs"/>
                        </a:rPr>
                        <a:t>Short Term </a:t>
                      </a:r>
                    </a:p>
                    <a:p>
                      <a:pPr marL="0" marR="0" algn="ctr" defTabSz="3291840" rtl="0" eaLnBrk="1" latinLnBrk="0" hangingPunct="1">
                        <a:lnSpc>
                          <a:spcPct val="64000"/>
                        </a:lnSpc>
                        <a:spcAft>
                          <a:spcPts val="800"/>
                        </a:spcAft>
                        <a:buNone/>
                      </a:pPr>
                      <a:r>
                        <a:rPr lang="en-US" sz="1800" b="1" kern="100" dirty="0">
                          <a:solidFill>
                            <a:schemeClr val="bg1"/>
                          </a:solidFill>
                          <a:effectLst/>
                          <a:latin typeface="+mn-lt"/>
                          <a:ea typeface="+mn-ea"/>
                          <a:cs typeface="+mn-cs"/>
                        </a:rPr>
                        <a:t>(4 hour</a:t>
                      </a:r>
                      <a:r>
                        <a:rPr lang="en-US" sz="1800" b="1" kern="100" dirty="0">
                          <a:effectLst/>
                          <a:latin typeface="+mn-lt"/>
                        </a:rPr>
                        <a:t>)</a:t>
                      </a:r>
                      <a:endParaRPr lang="en-US" sz="1800" b="1" kern="1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defTabSz="3291840" rtl="0" eaLnBrk="1" latinLnBrk="0" hangingPunct="1">
                        <a:lnSpc>
                          <a:spcPct val="64000"/>
                        </a:lnSpc>
                        <a:spcAft>
                          <a:spcPts val="800"/>
                        </a:spcAft>
                        <a:buNone/>
                      </a:pPr>
                      <a:r>
                        <a:rPr lang="en-US" sz="1800" b="1" kern="100" dirty="0">
                          <a:solidFill>
                            <a:schemeClr val="bg1"/>
                          </a:solidFill>
                          <a:effectLst/>
                          <a:latin typeface="+mn-lt"/>
                          <a:ea typeface="+mn-ea"/>
                          <a:cs typeface="+mn-cs"/>
                        </a:rPr>
                        <a:t>Long Term </a:t>
                      </a:r>
                    </a:p>
                    <a:p>
                      <a:pPr marL="0" marR="0" algn="ctr" defTabSz="3291840" rtl="0" eaLnBrk="1" latinLnBrk="0" hangingPunct="1">
                        <a:lnSpc>
                          <a:spcPct val="64000"/>
                        </a:lnSpc>
                        <a:spcAft>
                          <a:spcPts val="800"/>
                        </a:spcAft>
                        <a:buNone/>
                      </a:pPr>
                      <a:r>
                        <a:rPr lang="en-US" sz="1800" b="1" kern="100" dirty="0">
                          <a:solidFill>
                            <a:schemeClr val="bg1"/>
                          </a:solidFill>
                          <a:effectLst/>
                          <a:latin typeface="+mn-lt"/>
                          <a:ea typeface="+mn-ea"/>
                          <a:cs typeface="+mn-cs"/>
                        </a:rPr>
                        <a:t>(24 hour</a:t>
                      </a:r>
                      <a:r>
                        <a:rPr lang="en-US" sz="1800" b="1" kern="100" dirty="0">
                          <a:effectLst/>
                          <a:latin typeface="+mn-lt"/>
                        </a:rPr>
                        <a:t>)</a:t>
                      </a:r>
                      <a:endParaRPr lang="en-US" sz="1800" b="1" kern="1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827089122"/>
                  </a:ext>
                </a:extLst>
              </a:tr>
              <a:tr h="684599">
                <a:tc>
                  <a:txBody>
                    <a:bodyPr/>
                    <a:lstStyle/>
                    <a:p>
                      <a:pPr marL="0" marR="0" algn="ctr">
                        <a:lnSpc>
                          <a:spcPct val="115000"/>
                        </a:lnSpc>
                        <a:spcAft>
                          <a:spcPts val="800"/>
                        </a:spcAft>
                        <a:buNone/>
                      </a:pPr>
                      <a:r>
                        <a:rPr lang="en-US" sz="1800" b="1" kern="100" dirty="0">
                          <a:effectLst/>
                          <a:latin typeface="+mn-lt"/>
                        </a:rPr>
                        <a:t>Maltol</a:t>
                      </a:r>
                      <a:endParaRPr lang="en-US" sz="1800" b="1" kern="1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latin typeface="+mn-lt"/>
                        </a:rPr>
                        <a:t>0, 19.7, 39.4, 78.8, 157.6, 315.3, 630.5 and 1261</a:t>
                      </a:r>
                      <a:endParaRPr lang="en-US" sz="1800" b="1" kern="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latin typeface="+mn-lt"/>
                        </a:rPr>
                        <a:t>-S9</a:t>
                      </a:r>
                      <a:endParaRPr lang="en-US" sz="1800" b="1" kern="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latin typeface="+mn-lt"/>
                        </a:rPr>
                        <a:t>+S9</a:t>
                      </a:r>
                      <a:endParaRPr lang="en-US" sz="1800" b="1" kern="1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34010220"/>
                  </a:ext>
                </a:extLst>
              </a:tr>
              <a:tr h="684599">
                <a:tc>
                  <a:txBody>
                    <a:bodyPr/>
                    <a:lstStyle/>
                    <a:p>
                      <a:pPr marL="0" marR="0" algn="ctr">
                        <a:lnSpc>
                          <a:spcPct val="115000"/>
                        </a:lnSpc>
                        <a:spcAft>
                          <a:spcPts val="800"/>
                        </a:spcAft>
                        <a:buNone/>
                      </a:pPr>
                      <a:r>
                        <a:rPr lang="en-US" sz="1800" b="1" kern="100" dirty="0">
                          <a:effectLst/>
                          <a:latin typeface="+mn-lt"/>
                        </a:rPr>
                        <a:t>Ethyl Maltol</a:t>
                      </a:r>
                      <a:endParaRPr lang="en-US" sz="1800" b="1" kern="1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latin typeface="+mn-lt"/>
                        </a:rPr>
                        <a:t>0, 44, 88, 175.9, 351.9,703.7 and 1407.4</a:t>
                      </a:r>
                      <a:endParaRPr lang="en-US" sz="1800" b="1" kern="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latin typeface="+mn-lt"/>
                        </a:rPr>
                        <a:t>-S9</a:t>
                      </a:r>
                      <a:endParaRPr lang="en-US" sz="1800" b="1" kern="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latin typeface="+mn-lt"/>
                        </a:rPr>
                        <a:t>+S9</a:t>
                      </a:r>
                      <a:endParaRPr lang="en-US" sz="1800" b="1" kern="1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274971"/>
                  </a:ext>
                </a:extLst>
              </a:tr>
              <a:tr h="684599">
                <a:tc>
                  <a:txBody>
                    <a:bodyPr/>
                    <a:lstStyle/>
                    <a:p>
                      <a:pPr marL="0" marR="0" algn="l">
                        <a:lnSpc>
                          <a:spcPct val="100000"/>
                        </a:lnSpc>
                        <a:spcAft>
                          <a:spcPts val="200"/>
                        </a:spcAft>
                        <a:buNone/>
                      </a:pPr>
                      <a:r>
                        <a:rPr lang="en-US" sz="1800" b="1" kern="100" dirty="0">
                          <a:effectLst/>
                          <a:latin typeface="+mn-lt"/>
                          <a:ea typeface="Calibri" panose="020F0502020204030204" pitchFamily="34" charset="0"/>
                          <a:cs typeface="Times New Roman" panose="02020603050405020304" pitchFamily="18" charset="0"/>
                        </a:rPr>
                        <a:t>Positive Controls</a:t>
                      </a:r>
                    </a:p>
                    <a:p>
                      <a:pPr marL="0" marR="0" algn="ctr">
                        <a:lnSpc>
                          <a:spcPct val="100000"/>
                        </a:lnSpc>
                        <a:spcAft>
                          <a:spcPts val="200"/>
                        </a:spcAft>
                        <a:buNone/>
                      </a:pPr>
                      <a:r>
                        <a:rPr lang="en-US" sz="1800" b="1" kern="100" dirty="0">
                          <a:effectLst/>
                          <a:latin typeface="+mn-lt"/>
                          <a:ea typeface="Calibri" panose="020F0502020204030204" pitchFamily="34" charset="0"/>
                          <a:cs typeface="Times New Roman" panose="02020603050405020304" pitchFamily="18" charset="0"/>
                        </a:rPr>
                        <a:t>4-Nitroquinoline-N-Oxide </a:t>
                      </a: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latin typeface="+mn-lt"/>
                          <a:ea typeface="Calibri" panose="020F0502020204030204" pitchFamily="34" charset="0"/>
                          <a:cs typeface="Times New Roman" panose="02020603050405020304" pitchFamily="18" charset="0"/>
                        </a:rPr>
                        <a:t>0.1 and 0.2</a:t>
                      </a:r>
                    </a:p>
                  </a:txBody>
                  <a:tcPr marL="68580" marR="68580" marT="0" marB="0" anchor="ctr"/>
                </a:tc>
                <a:tc>
                  <a:txBody>
                    <a:bodyPr/>
                    <a:lstStyle/>
                    <a:p>
                      <a:pPr marL="0" marR="0" algn="ctr" defTabSz="3291840" rtl="0" eaLnBrk="1" latinLnBrk="0" hangingPunct="1">
                        <a:lnSpc>
                          <a:spcPct val="115000"/>
                        </a:lnSpc>
                        <a:spcAft>
                          <a:spcPts val="800"/>
                        </a:spcAft>
                        <a:buNone/>
                      </a:pPr>
                      <a:r>
                        <a:rPr lang="en-US" sz="1800" b="1" kern="100" dirty="0">
                          <a:solidFill>
                            <a:schemeClr val="dk1"/>
                          </a:solidFill>
                          <a:effectLst/>
                          <a:latin typeface="+mn-lt"/>
                          <a:ea typeface="+mn-ea"/>
                          <a:cs typeface="+mn-cs"/>
                        </a:rPr>
                        <a:t>None</a:t>
                      </a:r>
                    </a:p>
                  </a:txBody>
                  <a:tcPr marL="68580" marR="68580" marT="0" marB="0" anchor="ctr"/>
                </a:tc>
                <a:tc>
                  <a:txBody>
                    <a:bodyPr/>
                    <a:lstStyle/>
                    <a:p>
                      <a:pPr marL="0" marR="0" lvl="0" indent="0" algn="ctr" defTabSz="3291840" rtl="0" eaLnBrk="1" fontAlgn="auto" latinLnBrk="0" hangingPunct="1">
                        <a:lnSpc>
                          <a:spcPct val="115000"/>
                        </a:lnSpc>
                        <a:spcBef>
                          <a:spcPts val="0"/>
                        </a:spcBef>
                        <a:spcAft>
                          <a:spcPts val="800"/>
                        </a:spcAft>
                        <a:buClrTx/>
                        <a:buSzTx/>
                        <a:buFontTx/>
                        <a:buNone/>
                        <a:tabLst/>
                        <a:defRPr/>
                      </a:pPr>
                      <a:r>
                        <a:rPr lang="en-US" sz="1800" b="1" kern="100" dirty="0">
                          <a:solidFill>
                            <a:schemeClr val="dk1"/>
                          </a:solidFill>
                          <a:effectLst/>
                          <a:latin typeface="+mn-lt"/>
                          <a:ea typeface="+mn-ea"/>
                          <a:cs typeface="+mn-cs"/>
                        </a:rPr>
                        <a:t>-S9</a:t>
                      </a:r>
                    </a:p>
                  </a:txBody>
                  <a:tcPr marL="68580" marR="68580" marT="0" marB="0" anchor="ctr"/>
                </a:tc>
                <a:extLst>
                  <a:ext uri="{0D108BD9-81ED-4DB2-BD59-A6C34878D82A}">
                    <a16:rowId xmlns:a16="http://schemas.microsoft.com/office/drawing/2014/main" val="1032133090"/>
                  </a:ext>
                </a:extLst>
              </a:tr>
              <a:tr h="684599">
                <a:tc>
                  <a:txBody>
                    <a:bodyPr/>
                    <a:lstStyle/>
                    <a:p>
                      <a:pPr marL="0" marR="0" algn="ctr">
                        <a:lnSpc>
                          <a:spcPct val="115000"/>
                        </a:lnSpc>
                        <a:spcAft>
                          <a:spcPts val="800"/>
                        </a:spcAft>
                        <a:buNone/>
                      </a:pPr>
                      <a:r>
                        <a:rPr lang="en-US" sz="1800" b="1" kern="100" dirty="0">
                          <a:effectLst/>
                          <a:latin typeface="+mn-lt"/>
                          <a:ea typeface="Calibri" panose="020F0502020204030204" pitchFamily="34" charset="0"/>
                          <a:cs typeface="Times New Roman" panose="02020603050405020304" pitchFamily="18" charset="0"/>
                        </a:rPr>
                        <a:t>Benzo(a)pyrene </a:t>
                      </a: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latin typeface="+mn-lt"/>
                          <a:ea typeface="Calibri" panose="020F0502020204030204" pitchFamily="34" charset="0"/>
                          <a:cs typeface="Times New Roman" panose="02020603050405020304" pitchFamily="18" charset="0"/>
                        </a:rPr>
                        <a:t>0.625 and 1.25</a:t>
                      </a:r>
                    </a:p>
                  </a:txBody>
                  <a:tcPr marL="68580" marR="68580" marT="0" marB="0" anchor="ctr"/>
                </a:tc>
                <a:tc>
                  <a:txBody>
                    <a:bodyPr/>
                    <a:lstStyle/>
                    <a:p>
                      <a:pPr marL="0" marR="0" algn="ctr" defTabSz="3291840" rtl="0" eaLnBrk="1" latinLnBrk="0" hangingPunct="1">
                        <a:lnSpc>
                          <a:spcPct val="115000"/>
                        </a:lnSpc>
                        <a:spcAft>
                          <a:spcPts val="800"/>
                        </a:spcAft>
                        <a:buNone/>
                      </a:pPr>
                      <a:r>
                        <a:rPr lang="en-US" sz="1800" b="1" kern="100" dirty="0">
                          <a:solidFill>
                            <a:schemeClr val="dk1"/>
                          </a:solidFill>
                          <a:effectLst/>
                          <a:latin typeface="+mn-lt"/>
                          <a:ea typeface="+mn-ea"/>
                          <a:cs typeface="+mn-cs"/>
                        </a:rPr>
                        <a:t>+S9</a:t>
                      </a:r>
                    </a:p>
                  </a:txBody>
                  <a:tcPr marL="68580" marR="68580" marT="0" marB="0" anchor="ctr"/>
                </a:tc>
                <a:tc>
                  <a:txBody>
                    <a:bodyPr/>
                    <a:lstStyle/>
                    <a:p>
                      <a:pPr marL="0" marR="0" algn="ctr" defTabSz="3291840" rtl="0" eaLnBrk="1" latinLnBrk="0" hangingPunct="1">
                        <a:lnSpc>
                          <a:spcPct val="115000"/>
                        </a:lnSpc>
                        <a:spcAft>
                          <a:spcPts val="800"/>
                        </a:spcAft>
                        <a:buNone/>
                      </a:pPr>
                      <a:r>
                        <a:rPr lang="en-US" sz="1800" b="1" kern="100" dirty="0">
                          <a:solidFill>
                            <a:schemeClr val="dk1"/>
                          </a:solidFill>
                          <a:effectLst/>
                          <a:latin typeface="+mn-lt"/>
                          <a:ea typeface="+mn-ea"/>
                          <a:cs typeface="+mn-cs"/>
                        </a:rPr>
                        <a:t>None</a:t>
                      </a:r>
                    </a:p>
                  </a:txBody>
                  <a:tcPr marL="68580" marR="68580" marT="0" marB="0" anchor="ctr"/>
                </a:tc>
                <a:extLst>
                  <a:ext uri="{0D108BD9-81ED-4DB2-BD59-A6C34878D82A}">
                    <a16:rowId xmlns:a16="http://schemas.microsoft.com/office/drawing/2014/main" val="472333180"/>
                  </a:ext>
                </a:extLst>
              </a:tr>
            </a:tbl>
          </a:graphicData>
        </a:graphic>
      </p:graphicFrame>
      <p:sp>
        <p:nvSpPr>
          <p:cNvPr id="20" name="TextBox 19">
            <a:extLst>
              <a:ext uri="{FF2B5EF4-FFF2-40B4-BE49-F238E27FC236}">
                <a16:creationId xmlns:a16="http://schemas.microsoft.com/office/drawing/2014/main" id="{488FB04A-1CF3-9ABA-9488-896C917E1F15}"/>
              </a:ext>
            </a:extLst>
          </p:cNvPr>
          <p:cNvSpPr txBox="1"/>
          <p:nvPr/>
        </p:nvSpPr>
        <p:spPr>
          <a:xfrm>
            <a:off x="1018903" y="23566553"/>
            <a:ext cx="13774782" cy="400110"/>
          </a:xfrm>
          <a:prstGeom prst="rect">
            <a:avLst/>
          </a:prstGeom>
          <a:noFill/>
        </p:spPr>
        <p:txBody>
          <a:bodyPr wrap="square">
            <a:spAutoFit/>
          </a:bodyPr>
          <a:lstStyle/>
          <a:p>
            <a:pPr marL="0" marR="0" algn="just">
              <a:spcBef>
                <a:spcPts val="0"/>
              </a:spcBef>
              <a:spcAft>
                <a:spcPts val="0"/>
              </a:spcAft>
            </a:pPr>
            <a:r>
              <a:rPr lang="en-US" sz="2000" b="1" dirty="0">
                <a:solidFill>
                  <a:srgbClr val="000000"/>
                </a:solidFill>
                <a:latin typeface="Arial" panose="020B0604020202020204" pitchFamily="34" charset="0"/>
                <a:ea typeface="Calibri" panose="020F0502020204030204" pitchFamily="34" charset="0"/>
                <a:cs typeface="Arial" panose="020B0604020202020204" pitchFamily="34" charset="0"/>
              </a:rPr>
              <a:t>Pig-A</a:t>
            </a:r>
            <a:r>
              <a:rPr lang="en-US"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 Study Design</a:t>
            </a:r>
            <a:endParaRPr lang="en-US" sz="2000" b="1" kern="1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30" name="Table 29">
            <a:extLst>
              <a:ext uri="{FF2B5EF4-FFF2-40B4-BE49-F238E27FC236}">
                <a16:creationId xmlns:a16="http://schemas.microsoft.com/office/drawing/2014/main" id="{C91BFED2-4823-2A56-112E-361626C13B2C}"/>
              </a:ext>
            </a:extLst>
          </p:cNvPr>
          <p:cNvGraphicFramePr>
            <a:graphicFrameLocks noGrp="1"/>
          </p:cNvGraphicFramePr>
          <p:nvPr>
            <p:extLst>
              <p:ext uri="{D42A27DB-BD31-4B8C-83A1-F6EECF244321}">
                <p14:modId xmlns:p14="http://schemas.microsoft.com/office/powerpoint/2010/main" val="4116264441"/>
              </p:ext>
            </p:extLst>
          </p:nvPr>
        </p:nvGraphicFramePr>
        <p:xfrm>
          <a:off x="1258587" y="24081380"/>
          <a:ext cx="11883379" cy="2750867"/>
        </p:xfrm>
        <a:graphic>
          <a:graphicData uri="http://schemas.openxmlformats.org/drawingml/2006/table">
            <a:tbl>
              <a:tblPr firstRow="1" firstCol="1" bandRow="1">
                <a:tableStyleId>{5C22544A-7EE6-4342-B048-85BDC9FD1C3A}</a:tableStyleId>
              </a:tblPr>
              <a:tblGrid>
                <a:gridCol w="4154889">
                  <a:extLst>
                    <a:ext uri="{9D8B030D-6E8A-4147-A177-3AD203B41FA5}">
                      <a16:colId xmlns:a16="http://schemas.microsoft.com/office/drawing/2014/main" val="1281219503"/>
                    </a:ext>
                  </a:extLst>
                </a:gridCol>
                <a:gridCol w="4581607">
                  <a:extLst>
                    <a:ext uri="{9D8B030D-6E8A-4147-A177-3AD203B41FA5}">
                      <a16:colId xmlns:a16="http://schemas.microsoft.com/office/drawing/2014/main" val="2127462605"/>
                    </a:ext>
                  </a:extLst>
                </a:gridCol>
                <a:gridCol w="3146883">
                  <a:extLst>
                    <a:ext uri="{9D8B030D-6E8A-4147-A177-3AD203B41FA5}">
                      <a16:colId xmlns:a16="http://schemas.microsoft.com/office/drawing/2014/main" val="1961872698"/>
                    </a:ext>
                  </a:extLst>
                </a:gridCol>
              </a:tblGrid>
              <a:tr h="836344">
                <a:tc>
                  <a:txBody>
                    <a:bodyPr/>
                    <a:lstStyle/>
                    <a:p>
                      <a:pPr marL="0" marR="0" algn="ctr">
                        <a:lnSpc>
                          <a:spcPct val="115000"/>
                        </a:lnSpc>
                        <a:spcAft>
                          <a:spcPts val="800"/>
                        </a:spcAft>
                        <a:buNone/>
                      </a:pPr>
                      <a:r>
                        <a:rPr lang="en-US" sz="1800" b="1" kern="100" dirty="0">
                          <a:effectLst/>
                        </a:rPr>
                        <a:t>Compounds</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Test / Positive Control Compound Dose (mg/kg/day)</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Treatment Schedule</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1990280964"/>
                  </a:ext>
                </a:extLst>
              </a:tr>
              <a:tr h="659193">
                <a:tc>
                  <a:txBody>
                    <a:bodyPr/>
                    <a:lstStyle/>
                    <a:p>
                      <a:pPr marL="0" marR="0" algn="ctr">
                        <a:lnSpc>
                          <a:spcPct val="115000"/>
                        </a:lnSpc>
                        <a:spcAft>
                          <a:spcPts val="800"/>
                        </a:spcAft>
                        <a:buNone/>
                      </a:pPr>
                      <a:r>
                        <a:rPr lang="en-US" sz="1800" b="1" kern="100" dirty="0">
                          <a:effectLst/>
                        </a:rPr>
                        <a:t>Maltol</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0, 62.5, 125, 250</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rPr>
                        <a:t>29 Days/Once daily</a:t>
                      </a:r>
                    </a:p>
                  </a:txBody>
                  <a:tcPr marL="68580" marR="68580" marT="0" marB="0" anchor="ctr"/>
                </a:tc>
                <a:extLst>
                  <a:ext uri="{0D108BD9-81ED-4DB2-BD59-A6C34878D82A}">
                    <a16:rowId xmlns:a16="http://schemas.microsoft.com/office/drawing/2014/main" val="2523116788"/>
                  </a:ext>
                </a:extLst>
              </a:tr>
              <a:tr h="596056">
                <a:tc>
                  <a:txBody>
                    <a:bodyPr/>
                    <a:lstStyle/>
                    <a:p>
                      <a:pPr marL="0" marR="0" algn="ctr">
                        <a:lnSpc>
                          <a:spcPct val="115000"/>
                        </a:lnSpc>
                        <a:spcAft>
                          <a:spcPts val="800"/>
                        </a:spcAft>
                        <a:buNone/>
                      </a:pPr>
                      <a:r>
                        <a:rPr lang="en-US" sz="1800" b="1" kern="100" dirty="0">
                          <a:effectLst/>
                        </a:rPr>
                        <a:t>Ethyl Maltol</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0, 125, 250, 500</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rPr>
                        <a:t>29 Days/Once daily</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0669660"/>
                  </a:ext>
                </a:extLst>
              </a:tr>
              <a:tr h="659274">
                <a:tc>
                  <a:txBody>
                    <a:bodyPr/>
                    <a:lstStyle/>
                    <a:p>
                      <a:pPr marL="0" marR="0" algn="l">
                        <a:lnSpc>
                          <a:spcPct val="64000"/>
                        </a:lnSpc>
                        <a:spcAft>
                          <a:spcPts val="800"/>
                        </a:spcAft>
                        <a:buNone/>
                      </a:pPr>
                      <a:r>
                        <a:rPr lang="en-US" sz="1800" b="1" kern="0" baseline="0" dirty="0">
                          <a:effectLst/>
                        </a:rPr>
                        <a:t>Positive Control:</a:t>
                      </a:r>
                    </a:p>
                    <a:p>
                      <a:pPr marL="0" marR="0" algn="ctr">
                        <a:lnSpc>
                          <a:spcPct val="64000"/>
                        </a:lnSpc>
                        <a:spcAft>
                          <a:spcPts val="800"/>
                        </a:spcAft>
                        <a:buNone/>
                      </a:pPr>
                      <a:r>
                        <a:rPr lang="en-US" sz="1800" b="1" kern="0" baseline="0" dirty="0">
                          <a:effectLst/>
                        </a:rPr>
                        <a:t>N-ethyl-N-nitrosourea (ENU)</a:t>
                      </a:r>
                      <a:endParaRPr lang="en-US" sz="1800" b="1" kern="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20</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rPr>
                        <a:t>3 Days/Once daily</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192641"/>
                  </a:ext>
                </a:extLst>
              </a:tr>
            </a:tbl>
          </a:graphicData>
        </a:graphic>
      </p:graphicFrame>
      <p:pic>
        <p:nvPicPr>
          <p:cNvPr id="34" name="Picture 33" descr="Maltol">
            <a:extLst>
              <a:ext uri="{FF2B5EF4-FFF2-40B4-BE49-F238E27FC236}">
                <a16:creationId xmlns:a16="http://schemas.microsoft.com/office/drawing/2014/main" id="{BFE782C1-75FE-123D-D061-D1E360E15D77}"/>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867150" y="11531789"/>
            <a:ext cx="1447800" cy="1440306"/>
          </a:xfrm>
          <a:prstGeom prst="rect">
            <a:avLst/>
          </a:prstGeom>
          <a:noFill/>
          <a:ln>
            <a:noFill/>
          </a:ln>
        </p:spPr>
      </p:pic>
      <p:pic>
        <p:nvPicPr>
          <p:cNvPr id="37" name="Picture 36" descr="A black background with a black hexagon&#10;&#10;Description automatically generated">
            <a:extLst>
              <a:ext uri="{FF2B5EF4-FFF2-40B4-BE49-F238E27FC236}">
                <a16:creationId xmlns:a16="http://schemas.microsoft.com/office/drawing/2014/main" id="{269FAFED-34EC-9DBE-7DDF-6766EA99D436}"/>
              </a:ext>
            </a:extLst>
          </p:cNvPr>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7157830" y="11472774"/>
            <a:ext cx="1634478" cy="1307582"/>
          </a:xfrm>
          <a:prstGeom prst="rect">
            <a:avLst/>
          </a:prstGeom>
          <a:noFill/>
          <a:ln>
            <a:noFill/>
          </a:ln>
        </p:spPr>
      </p:pic>
      <p:sp>
        <p:nvSpPr>
          <p:cNvPr id="40" name="TextBox 39">
            <a:extLst>
              <a:ext uri="{FF2B5EF4-FFF2-40B4-BE49-F238E27FC236}">
                <a16:creationId xmlns:a16="http://schemas.microsoft.com/office/drawing/2014/main" id="{C99BAA06-44B5-811F-9A25-936FD7F8AD93}"/>
              </a:ext>
            </a:extLst>
          </p:cNvPr>
          <p:cNvSpPr txBox="1"/>
          <p:nvPr/>
        </p:nvSpPr>
        <p:spPr>
          <a:xfrm>
            <a:off x="3821472" y="12993560"/>
            <a:ext cx="1546818" cy="523220"/>
          </a:xfrm>
          <a:prstGeom prst="rect">
            <a:avLst/>
          </a:prstGeom>
          <a:noFill/>
        </p:spPr>
        <p:txBody>
          <a:bodyPr wrap="square">
            <a:spAutoFit/>
          </a:bodyPr>
          <a:lstStyle/>
          <a:p>
            <a:r>
              <a:rPr lang="en-US" sz="2800" dirty="0">
                <a:solidFill>
                  <a:srgbClr val="000000"/>
                </a:solidFill>
                <a:effectLst/>
                <a:ea typeface="Calibri" panose="020F0502020204030204" pitchFamily="34" charset="0"/>
              </a:rPr>
              <a:t>Maltol</a:t>
            </a:r>
            <a:r>
              <a:rPr lang="en-US" sz="2800" dirty="0">
                <a:effectLst/>
              </a:rPr>
              <a:t> </a:t>
            </a:r>
            <a:endParaRPr lang="en-US" sz="2800" dirty="0"/>
          </a:p>
        </p:txBody>
      </p:sp>
      <p:sp>
        <p:nvSpPr>
          <p:cNvPr id="41" name="TextBox 40">
            <a:extLst>
              <a:ext uri="{FF2B5EF4-FFF2-40B4-BE49-F238E27FC236}">
                <a16:creationId xmlns:a16="http://schemas.microsoft.com/office/drawing/2014/main" id="{48FD7615-79AB-789D-ACD4-2789794D15F6}"/>
              </a:ext>
            </a:extLst>
          </p:cNvPr>
          <p:cNvSpPr txBox="1"/>
          <p:nvPr/>
        </p:nvSpPr>
        <p:spPr>
          <a:xfrm>
            <a:off x="7058811" y="12917212"/>
            <a:ext cx="2085189" cy="523220"/>
          </a:xfrm>
          <a:prstGeom prst="rect">
            <a:avLst/>
          </a:prstGeom>
          <a:noFill/>
        </p:spPr>
        <p:txBody>
          <a:bodyPr wrap="square">
            <a:spAutoFit/>
          </a:bodyPr>
          <a:lstStyle/>
          <a:p>
            <a:r>
              <a:rPr lang="en-US" sz="2800" dirty="0">
                <a:solidFill>
                  <a:srgbClr val="000000"/>
                </a:solidFill>
                <a:effectLst/>
                <a:ea typeface="Calibri" panose="020F0502020204030204" pitchFamily="34" charset="0"/>
              </a:rPr>
              <a:t>Ethyl Maltol</a:t>
            </a:r>
            <a:r>
              <a:rPr lang="en-US" sz="2800" dirty="0">
                <a:effectLst/>
              </a:rPr>
              <a:t> </a:t>
            </a:r>
            <a:endParaRPr lang="en-US" sz="2800" dirty="0"/>
          </a:p>
        </p:txBody>
      </p:sp>
      <p:graphicFrame>
        <p:nvGraphicFramePr>
          <p:cNvPr id="42" name="Table 41">
            <a:extLst>
              <a:ext uri="{FF2B5EF4-FFF2-40B4-BE49-F238E27FC236}">
                <a16:creationId xmlns:a16="http://schemas.microsoft.com/office/drawing/2014/main" id="{C5240A1A-B443-F469-3E31-87248E537DB8}"/>
              </a:ext>
            </a:extLst>
          </p:cNvPr>
          <p:cNvGraphicFramePr>
            <a:graphicFrameLocks noGrp="1"/>
          </p:cNvGraphicFramePr>
          <p:nvPr>
            <p:extLst>
              <p:ext uri="{D42A27DB-BD31-4B8C-83A1-F6EECF244321}">
                <p14:modId xmlns:p14="http://schemas.microsoft.com/office/powerpoint/2010/main" val="626697918"/>
              </p:ext>
            </p:extLst>
          </p:nvPr>
        </p:nvGraphicFramePr>
        <p:xfrm>
          <a:off x="29611539" y="5559675"/>
          <a:ext cx="12529481" cy="2001872"/>
        </p:xfrm>
        <a:graphic>
          <a:graphicData uri="http://schemas.openxmlformats.org/drawingml/2006/table">
            <a:tbl>
              <a:tblPr firstRow="1" firstCol="1" bandRow="1">
                <a:tableStyleId>{5C22544A-7EE6-4342-B048-85BDC9FD1C3A}</a:tableStyleId>
              </a:tblPr>
              <a:tblGrid>
                <a:gridCol w="4847270">
                  <a:extLst>
                    <a:ext uri="{9D8B030D-6E8A-4147-A177-3AD203B41FA5}">
                      <a16:colId xmlns:a16="http://schemas.microsoft.com/office/drawing/2014/main" val="839284649"/>
                    </a:ext>
                  </a:extLst>
                </a:gridCol>
                <a:gridCol w="7682211">
                  <a:extLst>
                    <a:ext uri="{9D8B030D-6E8A-4147-A177-3AD203B41FA5}">
                      <a16:colId xmlns:a16="http://schemas.microsoft.com/office/drawing/2014/main" val="2513190676"/>
                    </a:ext>
                  </a:extLst>
                </a:gridCol>
              </a:tblGrid>
              <a:tr h="602586">
                <a:tc gridSpan="2">
                  <a:txBody>
                    <a:bodyPr/>
                    <a:lstStyle/>
                    <a:p>
                      <a:pPr marL="0" marR="0" algn="ctr">
                        <a:lnSpc>
                          <a:spcPct val="115000"/>
                        </a:lnSpc>
                        <a:spcAft>
                          <a:spcPts val="800"/>
                        </a:spcAft>
                        <a:buNone/>
                      </a:pPr>
                      <a:r>
                        <a:rPr lang="en-US" sz="1800" kern="0" dirty="0">
                          <a:effectLst/>
                        </a:rPr>
                        <a:t>Carcinogenicity Studies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hMerge="1">
                  <a:txBody>
                    <a:bodyPr/>
                    <a:lstStyle/>
                    <a:p>
                      <a:endParaRPr lang="en-US"/>
                    </a:p>
                  </a:txBody>
                  <a:tcPr/>
                </a:tc>
                <a:extLst>
                  <a:ext uri="{0D108BD9-81ED-4DB2-BD59-A6C34878D82A}">
                    <a16:rowId xmlns:a16="http://schemas.microsoft.com/office/drawing/2014/main" val="2173532536"/>
                  </a:ext>
                </a:extLst>
              </a:tr>
              <a:tr h="769481">
                <a:tc>
                  <a:txBody>
                    <a:bodyPr/>
                    <a:lstStyle/>
                    <a:p>
                      <a:pPr marL="0" marR="0" lvl="0" indent="0" algn="ctr" defTabSz="3291840" rtl="0" eaLnBrk="1" fontAlgn="auto" latinLnBrk="0" hangingPunct="1">
                        <a:lnSpc>
                          <a:spcPct val="115000"/>
                        </a:lnSpc>
                        <a:spcBef>
                          <a:spcPts val="0"/>
                        </a:spcBef>
                        <a:spcAft>
                          <a:spcPts val="800"/>
                        </a:spcAft>
                        <a:buClrTx/>
                        <a:buSzTx/>
                        <a:buFontTx/>
                        <a:buNone/>
                        <a:tabLst/>
                        <a:defRPr/>
                      </a:pPr>
                      <a:r>
                        <a:rPr lang="en-US" sz="1600" kern="0" dirty="0">
                          <a:effectLst/>
                        </a:rPr>
                        <a:t>Negative Carcinogenicity</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600" b="1" kern="0" dirty="0">
                          <a:effectLst/>
                        </a:rPr>
                        <a:t>Gralla et al., 1969,</a:t>
                      </a:r>
                      <a:r>
                        <a:rPr lang="en-US" sz="1600" b="1" kern="100" dirty="0">
                          <a:effectLst/>
                        </a:rPr>
                        <a:t> </a:t>
                      </a:r>
                      <a:r>
                        <a:rPr lang="fr-FR" sz="1600" b="1" kern="100" dirty="0">
                          <a:effectLst/>
                        </a:rPr>
                        <a:t>EFSA 2015</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69888034"/>
                  </a:ext>
                </a:extLst>
              </a:tr>
              <a:tr h="629805">
                <a:tc>
                  <a:txBody>
                    <a:bodyPr/>
                    <a:lstStyle/>
                    <a:p>
                      <a:pPr marL="0" marR="0" algn="ctr">
                        <a:lnSpc>
                          <a:spcPct val="115000"/>
                        </a:lnSpc>
                        <a:spcAft>
                          <a:spcPts val="800"/>
                        </a:spcAft>
                        <a:buNone/>
                      </a:pPr>
                      <a:r>
                        <a:rPr lang="en-US" sz="1600" kern="100" dirty="0">
                          <a:effectLst/>
                        </a:rPr>
                        <a:t>Not Listed as Carcinogen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1600" b="1" kern="100" dirty="0">
                          <a:effectLst/>
                        </a:rPr>
                        <a:t>IARC, Cal-OEHHA, US EPA, NTP) 15</a:t>
                      </a:r>
                      <a:r>
                        <a:rPr lang="en-US" sz="1600" b="1" kern="100" baseline="30000" dirty="0">
                          <a:effectLst/>
                        </a:rPr>
                        <a:t>th</a:t>
                      </a:r>
                      <a:r>
                        <a:rPr lang="en-US" sz="1600" b="1" kern="100" dirty="0">
                          <a:effectLst/>
                        </a:rPr>
                        <a:t> report on carcinogens, FDA GRAS (21 CFR 172.515)</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58114447"/>
                  </a:ext>
                </a:extLst>
              </a:tr>
            </a:tbl>
          </a:graphicData>
        </a:graphic>
      </p:graphicFrame>
      <p:graphicFrame>
        <p:nvGraphicFramePr>
          <p:cNvPr id="44" name="Table 43">
            <a:extLst>
              <a:ext uri="{FF2B5EF4-FFF2-40B4-BE49-F238E27FC236}">
                <a16:creationId xmlns:a16="http://schemas.microsoft.com/office/drawing/2014/main" id="{D54A68F0-6674-2DC3-DF6B-08CCF3FE9768}"/>
              </a:ext>
            </a:extLst>
          </p:cNvPr>
          <p:cNvGraphicFramePr>
            <a:graphicFrameLocks noGrp="1"/>
          </p:cNvGraphicFramePr>
          <p:nvPr>
            <p:extLst>
              <p:ext uri="{D42A27DB-BD31-4B8C-83A1-F6EECF244321}">
                <p14:modId xmlns:p14="http://schemas.microsoft.com/office/powerpoint/2010/main" val="1568646932"/>
              </p:ext>
            </p:extLst>
          </p:nvPr>
        </p:nvGraphicFramePr>
        <p:xfrm>
          <a:off x="29611539" y="8096827"/>
          <a:ext cx="12529481" cy="5129721"/>
        </p:xfrm>
        <a:graphic>
          <a:graphicData uri="http://schemas.openxmlformats.org/drawingml/2006/table">
            <a:tbl>
              <a:tblPr firstRow="1" firstCol="1" bandRow="1">
                <a:tableStyleId>{5C22544A-7EE6-4342-B048-85BDC9FD1C3A}</a:tableStyleId>
              </a:tblPr>
              <a:tblGrid>
                <a:gridCol w="2267071">
                  <a:extLst>
                    <a:ext uri="{9D8B030D-6E8A-4147-A177-3AD203B41FA5}">
                      <a16:colId xmlns:a16="http://schemas.microsoft.com/office/drawing/2014/main" val="2576892101"/>
                    </a:ext>
                  </a:extLst>
                </a:gridCol>
                <a:gridCol w="2971428">
                  <a:extLst>
                    <a:ext uri="{9D8B030D-6E8A-4147-A177-3AD203B41FA5}">
                      <a16:colId xmlns:a16="http://schemas.microsoft.com/office/drawing/2014/main" val="70334194"/>
                    </a:ext>
                  </a:extLst>
                </a:gridCol>
                <a:gridCol w="2547299">
                  <a:extLst>
                    <a:ext uri="{9D8B030D-6E8A-4147-A177-3AD203B41FA5}">
                      <a16:colId xmlns:a16="http://schemas.microsoft.com/office/drawing/2014/main" val="1455908149"/>
                    </a:ext>
                  </a:extLst>
                </a:gridCol>
                <a:gridCol w="2451367">
                  <a:extLst>
                    <a:ext uri="{9D8B030D-6E8A-4147-A177-3AD203B41FA5}">
                      <a16:colId xmlns:a16="http://schemas.microsoft.com/office/drawing/2014/main" val="2122053209"/>
                    </a:ext>
                  </a:extLst>
                </a:gridCol>
                <a:gridCol w="2292316">
                  <a:extLst>
                    <a:ext uri="{9D8B030D-6E8A-4147-A177-3AD203B41FA5}">
                      <a16:colId xmlns:a16="http://schemas.microsoft.com/office/drawing/2014/main" val="64727537"/>
                    </a:ext>
                  </a:extLst>
                </a:gridCol>
              </a:tblGrid>
              <a:tr h="589973">
                <a:tc gridSpan="5">
                  <a:txBody>
                    <a:bodyPr/>
                    <a:lstStyle/>
                    <a:p>
                      <a:pPr marL="0" marR="57150" algn="ctr">
                        <a:lnSpc>
                          <a:spcPct val="115000"/>
                        </a:lnSpc>
                        <a:spcAft>
                          <a:spcPts val="800"/>
                        </a:spcAft>
                        <a:buNone/>
                      </a:pPr>
                      <a:r>
                        <a:rPr lang="fr-FR" sz="1600" kern="100" dirty="0" err="1">
                          <a:effectLst/>
                        </a:rPr>
                        <a:t>Genotoxicity</a:t>
                      </a:r>
                      <a:r>
                        <a:rPr lang="fr-FR" sz="1600" kern="100" dirty="0">
                          <a:effectLst/>
                        </a:rPr>
                        <a:t> </a:t>
                      </a:r>
                      <a:r>
                        <a:rPr lang="fr-FR" sz="1600" kern="100" dirty="0" err="1">
                          <a:effectLst/>
                        </a:rPr>
                        <a:t>Studies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44819118"/>
                  </a:ext>
                </a:extLst>
              </a:tr>
              <a:tr h="493511">
                <a:tc>
                  <a:txBody>
                    <a:bodyPr/>
                    <a:lstStyle/>
                    <a:p>
                      <a:pPr marL="0" marR="57150" algn="ctr">
                        <a:lnSpc>
                          <a:spcPct val="115000"/>
                        </a:lnSpc>
                        <a:spcAft>
                          <a:spcPts val="800"/>
                        </a:spcAft>
                        <a:buNone/>
                      </a:pPr>
                      <a:r>
                        <a:rPr lang="en-US" sz="1600" kern="100" dirty="0">
                          <a:effectLst/>
                        </a:rPr>
                        <a:t>End Point</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gn="ctr">
                        <a:lnSpc>
                          <a:spcPct val="115000"/>
                        </a:lnSpc>
                        <a:spcAft>
                          <a:spcPts val="800"/>
                        </a:spcAft>
                        <a:buNone/>
                      </a:pPr>
                      <a:r>
                        <a:rPr lang="fr-FR" sz="1600" b="1" kern="100" dirty="0">
                          <a:solidFill>
                            <a:schemeClr val="bg1"/>
                          </a:solidFill>
                          <a:effectLst/>
                        </a:rPr>
                        <a:t>Test</a:t>
                      </a:r>
                      <a:endParaRPr lang="en-US" sz="16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solidFill>
                      <a:srgbClr val="1F86B3"/>
                    </a:solidFill>
                  </a:tcPr>
                </a:tc>
                <a:tc>
                  <a:txBody>
                    <a:bodyPr/>
                    <a:lstStyle/>
                    <a:p>
                      <a:pPr marL="0" marR="57150" algn="ctr">
                        <a:lnSpc>
                          <a:spcPct val="115000"/>
                        </a:lnSpc>
                        <a:spcAft>
                          <a:spcPts val="800"/>
                        </a:spcAft>
                        <a:buNone/>
                      </a:pPr>
                      <a:r>
                        <a:rPr lang="en-US" sz="1600" b="1" kern="100" dirty="0">
                          <a:solidFill>
                            <a:schemeClr val="bg1"/>
                          </a:solidFill>
                          <a:effectLst/>
                        </a:rPr>
                        <a:t>Maximum Concentration</a:t>
                      </a:r>
                      <a:endParaRPr lang="en-US" sz="16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solidFill>
                      <a:srgbClr val="1F86B3"/>
                    </a:solidFill>
                  </a:tcPr>
                </a:tc>
                <a:tc>
                  <a:txBody>
                    <a:bodyPr/>
                    <a:lstStyle/>
                    <a:p>
                      <a:pPr marL="0" marR="57150" algn="ctr">
                        <a:lnSpc>
                          <a:spcPct val="115000"/>
                        </a:lnSpc>
                        <a:spcAft>
                          <a:spcPts val="800"/>
                        </a:spcAft>
                        <a:buNone/>
                      </a:pPr>
                      <a:r>
                        <a:rPr lang="en-US" sz="1600" b="1" kern="100" dirty="0">
                          <a:solidFill>
                            <a:schemeClr val="bg1"/>
                          </a:solidFill>
                          <a:effectLst/>
                        </a:rPr>
                        <a:t>Results</a:t>
                      </a:r>
                      <a:endParaRPr lang="en-US" sz="16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solidFill>
                      <a:srgbClr val="1F86B3"/>
                    </a:solidFill>
                  </a:tcPr>
                </a:tc>
                <a:tc>
                  <a:txBody>
                    <a:bodyPr/>
                    <a:lstStyle/>
                    <a:p>
                      <a:pPr marL="0" marR="57150" algn="ctr">
                        <a:lnSpc>
                          <a:spcPct val="115000"/>
                        </a:lnSpc>
                        <a:spcAft>
                          <a:spcPts val="800"/>
                        </a:spcAft>
                        <a:buNone/>
                      </a:pPr>
                      <a:r>
                        <a:rPr lang="en-US" sz="1600" b="1" kern="100" dirty="0">
                          <a:solidFill>
                            <a:schemeClr val="bg1"/>
                          </a:solidFill>
                          <a:effectLst/>
                        </a:rPr>
                        <a:t>Reference</a:t>
                      </a:r>
                      <a:endParaRPr lang="en-US" sz="16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solidFill>
                      <a:srgbClr val="1F86B3"/>
                    </a:solidFill>
                  </a:tcPr>
                </a:tc>
                <a:extLst>
                  <a:ext uri="{0D108BD9-81ED-4DB2-BD59-A6C34878D82A}">
                    <a16:rowId xmlns:a16="http://schemas.microsoft.com/office/drawing/2014/main" val="822249149"/>
                  </a:ext>
                </a:extLst>
              </a:tr>
              <a:tr h="695064">
                <a:tc>
                  <a:txBody>
                    <a:bodyPr/>
                    <a:lstStyle/>
                    <a:p>
                      <a:pPr marL="0" marR="57150" algn="ctr">
                        <a:lnSpc>
                          <a:spcPct val="115000"/>
                        </a:lnSpc>
                        <a:spcAft>
                          <a:spcPts val="800"/>
                        </a:spcAft>
                        <a:buNone/>
                      </a:pPr>
                      <a:r>
                        <a:rPr lang="en-US" sz="1600" kern="100" dirty="0">
                          <a:effectLst/>
                        </a:rPr>
                        <a:t>Reverse mutation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fr-FR" sz="1600" kern="100" dirty="0">
                          <a:effectLst/>
                        </a:rPr>
                        <a:t>S. </a:t>
                      </a:r>
                      <a:r>
                        <a:rPr lang="fr-FR" sz="1600" kern="100" dirty="0" err="1">
                          <a:effectLst/>
                        </a:rPr>
                        <a:t>typhimurium</a:t>
                      </a:r>
                      <a:r>
                        <a:rPr lang="fr-FR" sz="1600" kern="100" dirty="0">
                          <a:effectLst/>
                        </a:rPr>
                        <a:t> TA97, TA98, TA100, TA1535, TA1537</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en-US" sz="1600" kern="100" dirty="0">
                          <a:effectLst/>
                        </a:rPr>
                        <a:t>≤3.6 mg/plate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en-US" sz="1600" kern="100" dirty="0">
                          <a:effectLst/>
                        </a:rPr>
                        <a:t>Negative</a:t>
                      </a:r>
                      <a:r>
                        <a:rPr lang="en-US" sz="1600" kern="100" baseline="30000" dirty="0">
                          <a:effectLst/>
                        </a:rPr>
                        <a:t>,,</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en-US" sz="1600" kern="100" dirty="0">
                          <a:effectLst/>
                        </a:rPr>
                        <a:t>Wild et al., (1983)</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extLst>
                  <a:ext uri="{0D108BD9-81ED-4DB2-BD59-A6C34878D82A}">
                    <a16:rowId xmlns:a16="http://schemas.microsoft.com/office/drawing/2014/main" val="1753795079"/>
                  </a:ext>
                </a:extLst>
              </a:tr>
              <a:tr h="493511">
                <a:tc>
                  <a:txBody>
                    <a:bodyPr/>
                    <a:lstStyle/>
                    <a:p>
                      <a:pPr marL="0" marR="57150" algn="ctr">
                        <a:lnSpc>
                          <a:spcPct val="115000"/>
                        </a:lnSpc>
                        <a:spcAft>
                          <a:spcPts val="800"/>
                        </a:spcAft>
                        <a:buNone/>
                      </a:pPr>
                      <a:r>
                        <a:rPr lang="en-US" sz="1600" kern="100" dirty="0">
                          <a:effectLst/>
                        </a:rPr>
                        <a:t>Reverse mutation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fr-FR" sz="1600" kern="100">
                          <a:effectLst/>
                        </a:rPr>
                        <a:t>S. typhimurium TA98, TA100</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en-US" sz="1600" kern="100" dirty="0">
                          <a:effectLst/>
                        </a:rPr>
                        <a:t>≤2 mg/plate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fr-FR" sz="1600" kern="100" dirty="0">
                          <a:effectLst/>
                        </a:rPr>
                        <a:t>Positive </a:t>
                      </a:r>
                      <a:r>
                        <a:rPr lang="fr-FR" sz="1600" kern="100" dirty="0" err="1">
                          <a:effectLst/>
                        </a:rPr>
                        <a:t>only</a:t>
                      </a:r>
                      <a:r>
                        <a:rPr lang="fr-FR" sz="1600" kern="100" dirty="0">
                          <a:effectLst/>
                        </a:rPr>
                        <a:t> in TA 100</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en-US" sz="1600" kern="100">
                          <a:effectLst/>
                        </a:rPr>
                        <a:t>Bjeldanes &amp; Chew, 1979</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extLst>
                  <a:ext uri="{0D108BD9-81ED-4DB2-BD59-A6C34878D82A}">
                    <a16:rowId xmlns:a16="http://schemas.microsoft.com/office/drawing/2014/main" val="1087069353"/>
                  </a:ext>
                </a:extLst>
              </a:tr>
              <a:tr h="493511">
                <a:tc>
                  <a:txBody>
                    <a:bodyPr/>
                    <a:lstStyle/>
                    <a:p>
                      <a:pPr marL="0" marR="57150" algn="ctr">
                        <a:lnSpc>
                          <a:spcPct val="115000"/>
                        </a:lnSpc>
                        <a:spcAft>
                          <a:spcPts val="800"/>
                        </a:spcAft>
                        <a:buNone/>
                      </a:pPr>
                      <a:r>
                        <a:rPr lang="en-US" sz="1600" kern="100" dirty="0">
                          <a:effectLst/>
                        </a:rPr>
                        <a:t>Micronucleus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fr-FR" sz="1600" kern="100">
                          <a:effectLst/>
                        </a:rPr>
                        <a:t>NMRI Mouse</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en-US" sz="1600" kern="100" dirty="0">
                          <a:effectLst/>
                        </a:rPr>
                        <a:t>420 to 980 mg/kg</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fr-FR" sz="1600" kern="100" dirty="0" err="1">
                          <a:effectLst/>
                        </a:rPr>
                        <a:t>Negative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en-US" sz="1600" kern="100" dirty="0">
                          <a:effectLst/>
                        </a:rPr>
                        <a:t>Wild et al., (1983)</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extLst>
                  <a:ext uri="{0D108BD9-81ED-4DB2-BD59-A6C34878D82A}">
                    <a16:rowId xmlns:a16="http://schemas.microsoft.com/office/drawing/2014/main" val="4092659941"/>
                  </a:ext>
                </a:extLst>
              </a:tr>
              <a:tr h="883618">
                <a:tc>
                  <a:txBody>
                    <a:bodyPr/>
                    <a:lstStyle/>
                    <a:p>
                      <a:pPr marL="0" marR="57150" algn="ctr">
                        <a:lnSpc>
                          <a:spcPct val="115000"/>
                        </a:lnSpc>
                        <a:spcAft>
                          <a:spcPts val="800"/>
                        </a:spcAft>
                        <a:buNone/>
                      </a:pPr>
                      <a:r>
                        <a:rPr lang="en-US" sz="1600" kern="100" dirty="0">
                          <a:effectLst/>
                        </a:rPr>
                        <a:t>Reverse mutation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en-US" sz="1600" kern="100" dirty="0">
                          <a:effectLst/>
                        </a:rPr>
                        <a:t>Sex-linked recessive lethal mutation (</a:t>
                      </a:r>
                      <a:r>
                        <a:rPr lang="en-US" sz="1600" kern="100" dirty="0" err="1">
                          <a:effectLst/>
                        </a:rPr>
                        <a:t>Basc</a:t>
                      </a:r>
                      <a:r>
                        <a:rPr lang="en-US" sz="1600" kern="100" dirty="0">
                          <a:effectLst/>
                        </a:rPr>
                        <a:t> test</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en-US" sz="1600" kern="100" dirty="0">
                          <a:effectLst/>
                        </a:rPr>
                        <a:t>1962 or 7007 mg</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fr-FR" sz="1600" kern="100" dirty="0" err="1">
                          <a:effectLst/>
                        </a:rPr>
                        <a:t>Negative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en-US" sz="1600" kern="100" dirty="0">
                          <a:effectLst/>
                        </a:rPr>
                        <a:t>Wild et al., (1983)</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extLst>
                  <a:ext uri="{0D108BD9-81ED-4DB2-BD59-A6C34878D82A}">
                    <a16:rowId xmlns:a16="http://schemas.microsoft.com/office/drawing/2014/main" val="3848404437"/>
                  </a:ext>
                </a:extLst>
              </a:tr>
              <a:tr h="493511">
                <a:tc>
                  <a:txBody>
                    <a:bodyPr/>
                    <a:lstStyle/>
                    <a:p>
                      <a:pPr marL="0" marR="57150" algn="ctr">
                        <a:lnSpc>
                          <a:spcPct val="115000"/>
                        </a:lnSpc>
                        <a:spcAft>
                          <a:spcPts val="800"/>
                        </a:spcAft>
                        <a:buNone/>
                      </a:pPr>
                      <a:r>
                        <a:rPr lang="en-US" sz="1600" kern="100" dirty="0">
                          <a:effectLst/>
                        </a:rPr>
                        <a:t>Forward mutation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en-US" sz="1600" kern="100" dirty="0">
                          <a:effectLst/>
                        </a:rPr>
                        <a:t>L5178Y Mouse Lymphoma</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en-US" sz="1600" kern="100">
                          <a:effectLst/>
                        </a:rPr>
                        <a:t>1.4 mg/ml</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fr-FR" sz="1600" kern="100">
                          <a:effectLst/>
                        </a:rPr>
                        <a:t>Negative</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en-US" sz="1600" kern="100" dirty="0" err="1">
                          <a:effectLst/>
                        </a:rPr>
                        <a:t>Nohynek</a:t>
                      </a:r>
                      <a:r>
                        <a:rPr lang="en-US" sz="1600" kern="100" dirty="0">
                          <a:effectLst/>
                        </a:rPr>
                        <a:t> et al., (2004)</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extLst>
                  <a:ext uri="{0D108BD9-81ED-4DB2-BD59-A6C34878D82A}">
                    <a16:rowId xmlns:a16="http://schemas.microsoft.com/office/drawing/2014/main" val="1698640795"/>
                  </a:ext>
                </a:extLst>
              </a:tr>
              <a:tr h="493511">
                <a:tc>
                  <a:txBody>
                    <a:bodyPr/>
                    <a:lstStyle/>
                    <a:p>
                      <a:pPr marL="0" marR="57150" algn="ctr">
                        <a:lnSpc>
                          <a:spcPct val="115000"/>
                        </a:lnSpc>
                        <a:spcAft>
                          <a:spcPts val="800"/>
                        </a:spcAft>
                        <a:buNone/>
                      </a:pPr>
                      <a:r>
                        <a:rPr lang="en-US" sz="1600" kern="100" dirty="0">
                          <a:effectLst/>
                        </a:rPr>
                        <a:t>Forward mutation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fr-FR" sz="1600" kern="100">
                          <a:effectLst/>
                        </a:rPr>
                        <a:t>Chinese Hamster V79</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en-US" sz="1600" kern="100">
                          <a:effectLst/>
                        </a:rPr>
                        <a:t>3 mg/ml</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fr-FR" sz="1600" kern="100">
                          <a:effectLst/>
                        </a:rPr>
                        <a:t>Negative</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en-US" sz="1600" kern="100" dirty="0">
                          <a:effectLst/>
                        </a:rPr>
                        <a:t>Shibuya et al., (1982)</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extLst>
                  <a:ext uri="{0D108BD9-81ED-4DB2-BD59-A6C34878D82A}">
                    <a16:rowId xmlns:a16="http://schemas.microsoft.com/office/drawing/2014/main" val="3433542233"/>
                  </a:ext>
                </a:extLst>
              </a:tr>
              <a:tr h="493511">
                <a:tc>
                  <a:txBody>
                    <a:bodyPr/>
                    <a:lstStyle/>
                    <a:p>
                      <a:pPr marL="0" marR="57150" algn="ctr">
                        <a:lnSpc>
                          <a:spcPct val="115000"/>
                        </a:lnSpc>
                        <a:spcAft>
                          <a:spcPts val="800"/>
                        </a:spcAft>
                        <a:buNone/>
                      </a:pPr>
                      <a:r>
                        <a:rPr lang="en-US" sz="1600" kern="100" dirty="0">
                          <a:effectLst/>
                        </a:rPr>
                        <a:t>Forward mutation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fr-FR" sz="1600" kern="100" dirty="0" err="1">
                          <a:effectLst/>
                        </a:rPr>
                        <a:t>Chinese</a:t>
                      </a:r>
                      <a:r>
                        <a:rPr lang="fr-FR" sz="1600" kern="100" dirty="0">
                          <a:effectLst/>
                        </a:rPr>
                        <a:t> Hamster V79</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en-US" sz="1600" kern="100" dirty="0">
                          <a:effectLst/>
                        </a:rPr>
                        <a:t>1.4 mg/ml</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fr-FR" sz="1600" kern="100">
                          <a:effectLst/>
                        </a:rPr>
                        <a:t>Negative</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tc>
                  <a:txBody>
                    <a:bodyPr/>
                    <a:lstStyle/>
                    <a:p>
                      <a:pPr marL="0" marR="57150">
                        <a:lnSpc>
                          <a:spcPct val="115000"/>
                        </a:lnSpc>
                        <a:spcAft>
                          <a:spcPts val="800"/>
                        </a:spcAft>
                        <a:buNone/>
                      </a:pPr>
                      <a:r>
                        <a:rPr lang="en-US" sz="1600" kern="100" dirty="0" err="1">
                          <a:effectLst/>
                        </a:rPr>
                        <a:t>Nohynek</a:t>
                      </a:r>
                      <a:r>
                        <a:rPr lang="en-US" sz="1600" kern="100" dirty="0">
                          <a:effectLst/>
                        </a:rPr>
                        <a:t> et al., (2004)</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tc>
                <a:extLst>
                  <a:ext uri="{0D108BD9-81ED-4DB2-BD59-A6C34878D82A}">
                    <a16:rowId xmlns:a16="http://schemas.microsoft.com/office/drawing/2014/main" val="3554265133"/>
                  </a:ext>
                </a:extLst>
              </a:tr>
            </a:tbl>
          </a:graphicData>
        </a:graphic>
      </p:graphicFrame>
      <p:sp>
        <p:nvSpPr>
          <p:cNvPr id="45" name="Rectangle 1">
            <a:extLst>
              <a:ext uri="{FF2B5EF4-FFF2-40B4-BE49-F238E27FC236}">
                <a16:creationId xmlns:a16="http://schemas.microsoft.com/office/drawing/2014/main" id="{30787927-ED29-5109-F6A5-6B39FAA143BF}"/>
              </a:ext>
            </a:extLst>
          </p:cNvPr>
          <p:cNvSpPr>
            <a:spLocks noChangeArrowheads="1"/>
          </p:cNvSpPr>
          <p:nvPr/>
        </p:nvSpPr>
        <p:spPr bwMode="auto">
          <a:xfrm>
            <a:off x="19384963" y="17016413"/>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51" name="Table 50">
            <a:extLst>
              <a:ext uri="{FF2B5EF4-FFF2-40B4-BE49-F238E27FC236}">
                <a16:creationId xmlns:a16="http://schemas.microsoft.com/office/drawing/2014/main" id="{E78E2200-9E2C-0055-7A48-96ED9EA3AF01}"/>
              </a:ext>
            </a:extLst>
          </p:cNvPr>
          <p:cNvGraphicFramePr>
            <a:graphicFrameLocks noGrp="1"/>
          </p:cNvGraphicFramePr>
          <p:nvPr>
            <p:extLst>
              <p:ext uri="{D42A27DB-BD31-4B8C-83A1-F6EECF244321}">
                <p14:modId xmlns:p14="http://schemas.microsoft.com/office/powerpoint/2010/main" val="1171907687"/>
              </p:ext>
            </p:extLst>
          </p:nvPr>
        </p:nvGraphicFramePr>
        <p:xfrm>
          <a:off x="15797047" y="5779005"/>
          <a:ext cx="11607754" cy="1635987"/>
        </p:xfrm>
        <a:graphic>
          <a:graphicData uri="http://schemas.openxmlformats.org/drawingml/2006/table">
            <a:tbl>
              <a:tblPr firstRow="1" firstCol="1" bandRow="1">
                <a:tableStyleId>{5C22544A-7EE6-4342-B048-85BDC9FD1C3A}</a:tableStyleId>
              </a:tblPr>
              <a:tblGrid>
                <a:gridCol w="4821460">
                  <a:extLst>
                    <a:ext uri="{9D8B030D-6E8A-4147-A177-3AD203B41FA5}">
                      <a16:colId xmlns:a16="http://schemas.microsoft.com/office/drawing/2014/main" val="1598051338"/>
                    </a:ext>
                  </a:extLst>
                </a:gridCol>
                <a:gridCol w="6786294">
                  <a:extLst>
                    <a:ext uri="{9D8B030D-6E8A-4147-A177-3AD203B41FA5}">
                      <a16:colId xmlns:a16="http://schemas.microsoft.com/office/drawing/2014/main" val="2780739122"/>
                    </a:ext>
                  </a:extLst>
                </a:gridCol>
              </a:tblGrid>
              <a:tr h="542282">
                <a:tc gridSpan="2">
                  <a:txBody>
                    <a:bodyPr/>
                    <a:lstStyle/>
                    <a:p>
                      <a:pPr marL="0" marR="0" algn="ctr">
                        <a:buNone/>
                      </a:pPr>
                      <a:r>
                        <a:rPr lang="en-US" sz="1800" kern="0" dirty="0">
                          <a:effectLst/>
                        </a:rPr>
                        <a:t>Carcinogenicity Studies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hMerge="1">
                  <a:txBody>
                    <a:bodyPr/>
                    <a:lstStyle/>
                    <a:p>
                      <a:endParaRPr lang="en-US"/>
                    </a:p>
                  </a:txBody>
                  <a:tcPr/>
                </a:tc>
                <a:extLst>
                  <a:ext uri="{0D108BD9-81ED-4DB2-BD59-A6C34878D82A}">
                    <a16:rowId xmlns:a16="http://schemas.microsoft.com/office/drawing/2014/main" val="2448501087"/>
                  </a:ext>
                </a:extLst>
              </a:tr>
              <a:tr h="444916">
                <a:tc>
                  <a:txBody>
                    <a:bodyPr/>
                    <a:lstStyle/>
                    <a:p>
                      <a:pPr marL="0" marR="0" algn="ctr">
                        <a:lnSpc>
                          <a:spcPct val="115000"/>
                        </a:lnSpc>
                        <a:spcAft>
                          <a:spcPts val="800"/>
                        </a:spcAft>
                        <a:buNone/>
                      </a:pPr>
                      <a:r>
                        <a:rPr lang="en-US" sz="1800" kern="0" dirty="0">
                          <a:effectLst/>
                        </a:rPr>
                        <a:t>Negative Carcinogenicity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1800" b="1" kern="0" dirty="0">
                          <a:effectLst/>
                        </a:rPr>
                        <a:t>BIBRA, 1990</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73675026"/>
                  </a:ext>
                </a:extLst>
              </a:tr>
              <a:tr h="648789">
                <a:tc>
                  <a:txBody>
                    <a:bodyPr/>
                    <a:lstStyle/>
                    <a:p>
                      <a:pPr marL="0" marR="0" algn="ctr">
                        <a:lnSpc>
                          <a:spcPct val="115000"/>
                        </a:lnSpc>
                        <a:spcAft>
                          <a:spcPts val="800"/>
                        </a:spcAft>
                        <a:buNone/>
                      </a:pPr>
                      <a:r>
                        <a:rPr lang="en-US" sz="1800" kern="100" dirty="0">
                          <a:effectLst/>
                        </a:rPr>
                        <a:t>Not Listed as Carcinogen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1800" b="1" kern="100" dirty="0">
                          <a:effectLst/>
                        </a:rPr>
                        <a:t>IARC, Cal-OEHHA, US EPA, NTP, 15</a:t>
                      </a:r>
                      <a:r>
                        <a:rPr lang="en-US" sz="1800" b="1" kern="100" baseline="30000" dirty="0">
                          <a:effectLst/>
                        </a:rPr>
                        <a:t>th</a:t>
                      </a:r>
                      <a:r>
                        <a:rPr lang="en-US" sz="1800" b="1" kern="100" dirty="0">
                          <a:effectLst/>
                        </a:rPr>
                        <a:t> report on carcinogens, FDA GRAS (21 CFR 172.515)</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59202948"/>
                  </a:ext>
                </a:extLst>
              </a:tr>
            </a:tbl>
          </a:graphicData>
        </a:graphic>
      </p:graphicFrame>
      <p:sp>
        <p:nvSpPr>
          <p:cNvPr id="54" name="Rectangle 4">
            <a:extLst>
              <a:ext uri="{FF2B5EF4-FFF2-40B4-BE49-F238E27FC236}">
                <a16:creationId xmlns:a16="http://schemas.microsoft.com/office/drawing/2014/main" id="{B73C6112-76C5-3703-1445-878CF2335AC3}"/>
              </a:ext>
            </a:extLst>
          </p:cNvPr>
          <p:cNvSpPr>
            <a:spLocks noChangeArrowheads="1"/>
          </p:cNvSpPr>
          <p:nvPr/>
        </p:nvSpPr>
        <p:spPr bwMode="auto">
          <a:xfrm>
            <a:off x="27404801" y="5648870"/>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61" name="Table 60">
            <a:extLst>
              <a:ext uri="{FF2B5EF4-FFF2-40B4-BE49-F238E27FC236}">
                <a16:creationId xmlns:a16="http://schemas.microsoft.com/office/drawing/2014/main" id="{9568DA2A-479F-7A49-59C5-898CDD08D5BB}"/>
              </a:ext>
            </a:extLst>
          </p:cNvPr>
          <p:cNvGraphicFramePr>
            <a:graphicFrameLocks noGrp="1"/>
          </p:cNvGraphicFramePr>
          <p:nvPr>
            <p:extLst>
              <p:ext uri="{D42A27DB-BD31-4B8C-83A1-F6EECF244321}">
                <p14:modId xmlns:p14="http://schemas.microsoft.com/office/powerpoint/2010/main" val="1715616262"/>
              </p:ext>
            </p:extLst>
          </p:nvPr>
        </p:nvGraphicFramePr>
        <p:xfrm>
          <a:off x="15797046" y="7435347"/>
          <a:ext cx="11622549" cy="6162497"/>
        </p:xfrm>
        <a:graphic>
          <a:graphicData uri="http://schemas.openxmlformats.org/drawingml/2006/table">
            <a:tbl>
              <a:tblPr firstRow="1" firstCol="1" bandRow="1">
                <a:tableStyleId>{5C22544A-7EE6-4342-B048-85BDC9FD1C3A}</a:tableStyleId>
              </a:tblPr>
              <a:tblGrid>
                <a:gridCol w="2640530">
                  <a:extLst>
                    <a:ext uri="{9D8B030D-6E8A-4147-A177-3AD203B41FA5}">
                      <a16:colId xmlns:a16="http://schemas.microsoft.com/office/drawing/2014/main" val="2204474269"/>
                    </a:ext>
                  </a:extLst>
                </a:gridCol>
                <a:gridCol w="3586253">
                  <a:extLst>
                    <a:ext uri="{9D8B030D-6E8A-4147-A177-3AD203B41FA5}">
                      <a16:colId xmlns:a16="http://schemas.microsoft.com/office/drawing/2014/main" val="4006122831"/>
                    </a:ext>
                  </a:extLst>
                </a:gridCol>
                <a:gridCol w="2195760">
                  <a:extLst>
                    <a:ext uri="{9D8B030D-6E8A-4147-A177-3AD203B41FA5}">
                      <a16:colId xmlns:a16="http://schemas.microsoft.com/office/drawing/2014/main" val="1277338718"/>
                    </a:ext>
                  </a:extLst>
                </a:gridCol>
                <a:gridCol w="3200006">
                  <a:extLst>
                    <a:ext uri="{9D8B030D-6E8A-4147-A177-3AD203B41FA5}">
                      <a16:colId xmlns:a16="http://schemas.microsoft.com/office/drawing/2014/main" val="3680848346"/>
                    </a:ext>
                  </a:extLst>
                </a:gridCol>
              </a:tblGrid>
              <a:tr h="452769">
                <a:tc gridSpan="4">
                  <a:txBody>
                    <a:bodyPr/>
                    <a:lstStyle/>
                    <a:p>
                      <a:pPr marL="0" marR="57150" algn="ctr">
                        <a:lnSpc>
                          <a:spcPct val="115000"/>
                        </a:lnSpc>
                        <a:spcAft>
                          <a:spcPts val="800"/>
                        </a:spcAft>
                        <a:buNone/>
                      </a:pPr>
                      <a:r>
                        <a:rPr lang="fr-FR" sz="1600" kern="100" dirty="0" err="1">
                          <a:effectLst/>
                        </a:rPr>
                        <a:t>Genotoxicity</a:t>
                      </a:r>
                      <a:r>
                        <a:rPr lang="fr-FR" sz="1600" kern="100" dirty="0">
                          <a:effectLst/>
                        </a:rPr>
                        <a:t> </a:t>
                      </a:r>
                      <a:r>
                        <a:rPr lang="fr-FR" sz="1600" kern="100" dirty="0" err="1">
                          <a:effectLst/>
                        </a:rPr>
                        <a:t>Studies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59009561"/>
                  </a:ext>
                </a:extLst>
              </a:tr>
              <a:tr h="317664">
                <a:tc>
                  <a:txBody>
                    <a:bodyPr/>
                    <a:lstStyle/>
                    <a:p>
                      <a:pPr marL="0" marR="57150">
                        <a:lnSpc>
                          <a:spcPct val="115000"/>
                        </a:lnSpc>
                        <a:spcAft>
                          <a:spcPts val="800"/>
                        </a:spcAft>
                        <a:buNone/>
                      </a:pPr>
                      <a:r>
                        <a:rPr lang="en-US" sz="1600" kern="100" dirty="0">
                          <a:effectLst/>
                        </a:rPr>
                        <a:t>End Point</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gn="ctr">
                        <a:lnSpc>
                          <a:spcPct val="115000"/>
                        </a:lnSpc>
                        <a:spcAft>
                          <a:spcPts val="800"/>
                        </a:spcAft>
                        <a:buNone/>
                      </a:pPr>
                      <a:r>
                        <a:rPr lang="fr-FR" sz="1600" b="1" kern="100" dirty="0">
                          <a:solidFill>
                            <a:schemeClr val="bg1"/>
                          </a:solidFill>
                          <a:effectLst/>
                        </a:rPr>
                        <a:t>Test</a:t>
                      </a:r>
                      <a:endParaRPr lang="en-US" sz="16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gn="ctr">
                        <a:lnSpc>
                          <a:spcPct val="115000"/>
                        </a:lnSpc>
                        <a:spcAft>
                          <a:spcPts val="800"/>
                        </a:spcAft>
                        <a:buNone/>
                      </a:pPr>
                      <a:r>
                        <a:rPr lang="en-US" sz="1600" b="1" kern="100" dirty="0">
                          <a:solidFill>
                            <a:schemeClr val="bg1"/>
                          </a:solidFill>
                          <a:effectLst/>
                        </a:rPr>
                        <a:t>Results</a:t>
                      </a:r>
                      <a:endParaRPr lang="en-US" sz="16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gn="ctr">
                        <a:lnSpc>
                          <a:spcPct val="115000"/>
                        </a:lnSpc>
                        <a:spcAft>
                          <a:spcPts val="800"/>
                        </a:spcAft>
                        <a:buNone/>
                      </a:pPr>
                      <a:r>
                        <a:rPr lang="en-US" sz="1600" b="1" kern="100" dirty="0">
                          <a:solidFill>
                            <a:schemeClr val="bg1"/>
                          </a:solidFill>
                          <a:effectLst/>
                        </a:rPr>
                        <a:t>Reference</a:t>
                      </a:r>
                      <a:endParaRPr lang="en-US" sz="16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extLst>
                  <a:ext uri="{0D108BD9-81ED-4DB2-BD59-A6C34878D82A}">
                    <a16:rowId xmlns:a16="http://schemas.microsoft.com/office/drawing/2014/main" val="3743891337"/>
                  </a:ext>
                </a:extLst>
              </a:tr>
              <a:tr h="561382">
                <a:tc>
                  <a:txBody>
                    <a:bodyPr/>
                    <a:lstStyle/>
                    <a:p>
                      <a:pPr marL="0" marR="57150">
                        <a:lnSpc>
                          <a:spcPct val="115000"/>
                        </a:lnSpc>
                        <a:spcAft>
                          <a:spcPts val="800"/>
                        </a:spcAft>
                        <a:buNone/>
                      </a:pPr>
                      <a:r>
                        <a:rPr lang="en-US" sz="1600" kern="100">
                          <a:effectLst/>
                        </a:rPr>
                        <a:t>Screening: Biomarker of DNA Damage</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en-US" sz="1600" kern="100" dirty="0">
                          <a:effectLst/>
                        </a:rPr>
                        <a:t>Predictive Model in TK6 cells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en-US" sz="1600" kern="100" dirty="0" err="1">
                          <a:effectLst/>
                        </a:rPr>
                        <a:t>Clastogen</a:t>
                      </a:r>
                      <a:r>
                        <a:rPr lang="en-US" sz="1600" kern="100" dirty="0">
                          <a:effectLst/>
                        </a:rPr>
                        <a:t>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en-US" sz="1600" kern="100" dirty="0">
                          <a:effectLst/>
                        </a:rPr>
                        <a:t>Hung et al., (2020)</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extLst>
                  <a:ext uri="{0D108BD9-81ED-4DB2-BD59-A6C34878D82A}">
                    <a16:rowId xmlns:a16="http://schemas.microsoft.com/office/drawing/2014/main" val="860542415"/>
                  </a:ext>
                </a:extLst>
              </a:tr>
              <a:tr h="357655">
                <a:tc>
                  <a:txBody>
                    <a:bodyPr/>
                    <a:lstStyle/>
                    <a:p>
                      <a:pPr marL="0" marR="57150">
                        <a:lnSpc>
                          <a:spcPct val="115000"/>
                        </a:lnSpc>
                        <a:spcAft>
                          <a:spcPts val="800"/>
                        </a:spcAft>
                        <a:buNone/>
                      </a:pPr>
                      <a:r>
                        <a:rPr lang="en-US" sz="1600" kern="100">
                          <a:effectLst/>
                        </a:rPr>
                        <a:t>Reverse mutation</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fr-FR" sz="1600" kern="100" dirty="0">
                          <a:effectLst/>
                        </a:rPr>
                        <a:t>TA100</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en-US" sz="1600" kern="100" dirty="0">
                          <a:effectLst/>
                        </a:rPr>
                        <a:t>Negative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en-US" sz="1600" kern="100">
                          <a:effectLst/>
                        </a:rPr>
                        <a:t>Kim et al., (1987)</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extLst>
                  <a:ext uri="{0D108BD9-81ED-4DB2-BD59-A6C34878D82A}">
                    <a16:rowId xmlns:a16="http://schemas.microsoft.com/office/drawing/2014/main" val="2824557109"/>
                  </a:ext>
                </a:extLst>
              </a:tr>
              <a:tr h="487437">
                <a:tc>
                  <a:txBody>
                    <a:bodyPr/>
                    <a:lstStyle/>
                    <a:p>
                      <a:pPr marL="0" marR="57150">
                        <a:lnSpc>
                          <a:spcPct val="115000"/>
                        </a:lnSpc>
                        <a:spcAft>
                          <a:spcPts val="800"/>
                        </a:spcAft>
                        <a:buNone/>
                      </a:pPr>
                      <a:r>
                        <a:rPr lang="en-US" sz="1600" kern="100" dirty="0">
                          <a:effectLst/>
                        </a:rPr>
                        <a:t>Reverse mutation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fr-FR" sz="1600" kern="100">
                          <a:effectLst/>
                        </a:rPr>
                        <a:t>TA98, TA100</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fr-FR" sz="1600" kern="100" dirty="0">
                          <a:effectLst/>
                        </a:rPr>
                        <a:t>Positive </a:t>
                      </a:r>
                      <a:r>
                        <a:rPr lang="fr-FR" sz="1600" kern="100" dirty="0" err="1">
                          <a:effectLst/>
                        </a:rPr>
                        <a:t>only</a:t>
                      </a:r>
                      <a:r>
                        <a:rPr lang="fr-FR" sz="1600" kern="100" dirty="0">
                          <a:effectLst/>
                        </a:rPr>
                        <a:t> in TA 100</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en-US" sz="1600" kern="100" dirty="0" err="1">
                          <a:effectLst/>
                        </a:rPr>
                        <a:t>Bjeldanes</a:t>
                      </a:r>
                      <a:r>
                        <a:rPr lang="en-US" sz="1600" kern="100" dirty="0">
                          <a:effectLst/>
                        </a:rPr>
                        <a:t> &amp; Chew, (1979)</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extLst>
                  <a:ext uri="{0D108BD9-81ED-4DB2-BD59-A6C34878D82A}">
                    <a16:rowId xmlns:a16="http://schemas.microsoft.com/office/drawing/2014/main" val="1728562421"/>
                  </a:ext>
                </a:extLst>
              </a:tr>
              <a:tr h="357655">
                <a:tc>
                  <a:txBody>
                    <a:bodyPr/>
                    <a:lstStyle/>
                    <a:p>
                      <a:pPr marL="0" marR="57150">
                        <a:lnSpc>
                          <a:spcPct val="115000"/>
                        </a:lnSpc>
                        <a:spcAft>
                          <a:spcPts val="800"/>
                        </a:spcAft>
                        <a:buNone/>
                      </a:pPr>
                      <a:r>
                        <a:rPr lang="en-US" sz="1600" kern="100">
                          <a:effectLst/>
                        </a:rPr>
                        <a:t>Micronucleus</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fr-FR" sz="1600" kern="100">
                          <a:effectLst/>
                        </a:rPr>
                        <a:t>CHL/IU cells</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fr-FR" sz="1600" kern="100" dirty="0">
                          <a:effectLst/>
                        </a:rPr>
                        <a:t>Positive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en-US" sz="1600" kern="100">
                          <a:effectLst/>
                        </a:rPr>
                        <a:t>Kato et al., (2011)</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extLst>
                  <a:ext uri="{0D108BD9-81ED-4DB2-BD59-A6C34878D82A}">
                    <a16:rowId xmlns:a16="http://schemas.microsoft.com/office/drawing/2014/main" val="1136625369"/>
                  </a:ext>
                </a:extLst>
              </a:tr>
              <a:tr h="487437">
                <a:tc>
                  <a:txBody>
                    <a:bodyPr/>
                    <a:lstStyle/>
                    <a:p>
                      <a:pPr marL="0" marR="57150">
                        <a:lnSpc>
                          <a:spcPct val="115000"/>
                        </a:lnSpc>
                        <a:spcAft>
                          <a:spcPts val="800"/>
                        </a:spcAft>
                        <a:buNone/>
                      </a:pPr>
                      <a:r>
                        <a:rPr lang="en-US" sz="1600" kern="100">
                          <a:effectLst/>
                        </a:rPr>
                        <a:t>Reverse mutation</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fr-FR" sz="1600" kern="100">
                          <a:effectLst/>
                        </a:rPr>
                        <a:t>TA92, TA98, TA100, TA104</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fr-FR" sz="1600" kern="100" dirty="0" err="1">
                          <a:effectLst/>
                        </a:rPr>
                        <a:t>Negative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en-US" sz="1600" kern="100">
                          <a:effectLst/>
                        </a:rPr>
                        <a:t>Gava et al., (1989)</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extLst>
                  <a:ext uri="{0D108BD9-81ED-4DB2-BD59-A6C34878D82A}">
                    <a16:rowId xmlns:a16="http://schemas.microsoft.com/office/drawing/2014/main" val="1475196064"/>
                  </a:ext>
                </a:extLst>
              </a:tr>
              <a:tr h="494228">
                <a:tc>
                  <a:txBody>
                    <a:bodyPr/>
                    <a:lstStyle/>
                    <a:p>
                      <a:pPr marL="0" marR="57150">
                        <a:lnSpc>
                          <a:spcPct val="115000"/>
                        </a:lnSpc>
                        <a:spcAft>
                          <a:spcPts val="800"/>
                        </a:spcAft>
                        <a:buNone/>
                      </a:pPr>
                      <a:r>
                        <a:rPr lang="en-US" sz="1600" kern="100">
                          <a:effectLst/>
                        </a:rPr>
                        <a:t>Reverse mutation</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fr-FR" sz="1600" kern="100" dirty="0">
                          <a:effectLst/>
                        </a:rPr>
                        <a:t>TA98, TA100, TA1535, TA1537</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fr-FR" sz="1600" kern="100">
                          <a:effectLst/>
                        </a:rPr>
                        <a:t>Negative</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en-US" sz="1600" kern="100" dirty="0" err="1">
                          <a:effectLst/>
                        </a:rPr>
                        <a:t>Mortelmans</a:t>
                      </a:r>
                      <a:r>
                        <a:rPr lang="en-US" sz="1600" kern="100" dirty="0">
                          <a:effectLst/>
                        </a:rPr>
                        <a:t> et al., (1986)</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extLst>
                  <a:ext uri="{0D108BD9-81ED-4DB2-BD59-A6C34878D82A}">
                    <a16:rowId xmlns:a16="http://schemas.microsoft.com/office/drawing/2014/main" val="376847129"/>
                  </a:ext>
                </a:extLst>
              </a:tr>
              <a:tr h="350109">
                <a:tc>
                  <a:txBody>
                    <a:bodyPr/>
                    <a:lstStyle/>
                    <a:p>
                      <a:pPr marL="0" marR="57150">
                        <a:lnSpc>
                          <a:spcPct val="115000"/>
                        </a:lnSpc>
                        <a:spcAft>
                          <a:spcPts val="800"/>
                        </a:spcAft>
                        <a:buNone/>
                      </a:pPr>
                      <a:r>
                        <a:rPr lang="en-US" sz="1600" kern="100">
                          <a:effectLst/>
                        </a:rPr>
                        <a:t>Reverse mutation</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fr-FR" sz="1600" kern="100">
                          <a:effectLst/>
                        </a:rPr>
                        <a:t>TA97, TA102</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fr-FR" sz="1600" kern="100">
                          <a:effectLst/>
                        </a:rPr>
                        <a:t>Weakly Positive</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en-US" sz="1600" kern="100" dirty="0">
                          <a:effectLst/>
                        </a:rPr>
                        <a:t>Fujita et al., (1992)</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extLst>
                  <a:ext uri="{0D108BD9-81ED-4DB2-BD59-A6C34878D82A}">
                    <a16:rowId xmlns:a16="http://schemas.microsoft.com/office/drawing/2014/main" val="3350071130"/>
                  </a:ext>
                </a:extLst>
              </a:tr>
              <a:tr h="357655">
                <a:tc>
                  <a:txBody>
                    <a:bodyPr/>
                    <a:lstStyle/>
                    <a:p>
                      <a:pPr marL="0" marR="57150">
                        <a:lnSpc>
                          <a:spcPct val="115000"/>
                        </a:lnSpc>
                        <a:spcAft>
                          <a:spcPts val="800"/>
                        </a:spcAft>
                        <a:buNone/>
                      </a:pPr>
                      <a:r>
                        <a:rPr lang="en-US" sz="1600" kern="100">
                          <a:effectLst/>
                        </a:rPr>
                        <a:t>DNA Adducts</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fr-FR" sz="1600" kern="100">
                          <a:effectLst/>
                        </a:rPr>
                        <a:t>CHL/IU cells</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fr-FR" sz="1600" kern="100">
                          <a:effectLst/>
                        </a:rPr>
                        <a:t>Negative</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en-US" sz="1600" kern="100" dirty="0">
                          <a:effectLst/>
                        </a:rPr>
                        <a:t>Kato et al., (2011)</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extLst>
                  <a:ext uri="{0D108BD9-81ED-4DB2-BD59-A6C34878D82A}">
                    <a16:rowId xmlns:a16="http://schemas.microsoft.com/office/drawing/2014/main" val="4016345650"/>
                  </a:ext>
                </a:extLst>
              </a:tr>
              <a:tr h="487437">
                <a:tc>
                  <a:txBody>
                    <a:bodyPr/>
                    <a:lstStyle/>
                    <a:p>
                      <a:pPr marL="0" marR="57150">
                        <a:lnSpc>
                          <a:spcPct val="115000"/>
                        </a:lnSpc>
                        <a:spcAft>
                          <a:spcPts val="800"/>
                        </a:spcAft>
                        <a:buNone/>
                      </a:pPr>
                      <a:r>
                        <a:rPr lang="en-US" sz="1600" kern="100">
                          <a:effectLst/>
                        </a:rPr>
                        <a:t>Sister Chromatid Exchange</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fr-FR" sz="1600" kern="100">
                          <a:effectLst/>
                        </a:rPr>
                        <a:t>CHO cells</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fr-FR" sz="1600" kern="100" dirty="0">
                          <a:effectLst/>
                        </a:rPr>
                        <a:t>Positive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en-US" sz="1600" kern="100" dirty="0">
                          <a:effectLst/>
                        </a:rPr>
                        <a:t>Gava et al., (1989)</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extLst>
                  <a:ext uri="{0D108BD9-81ED-4DB2-BD59-A6C34878D82A}">
                    <a16:rowId xmlns:a16="http://schemas.microsoft.com/office/drawing/2014/main" val="3305228904"/>
                  </a:ext>
                </a:extLst>
              </a:tr>
              <a:tr h="494228">
                <a:tc>
                  <a:txBody>
                    <a:bodyPr/>
                    <a:lstStyle/>
                    <a:p>
                      <a:pPr marL="0" marR="57150">
                        <a:lnSpc>
                          <a:spcPct val="115000"/>
                        </a:lnSpc>
                        <a:spcAft>
                          <a:spcPts val="800"/>
                        </a:spcAft>
                        <a:buNone/>
                      </a:pPr>
                      <a:r>
                        <a:rPr lang="en-US" sz="1600" kern="100">
                          <a:effectLst/>
                        </a:rPr>
                        <a:t>Sister Chromatid Exchange</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fr-FR" sz="1600" kern="100">
                          <a:effectLst/>
                        </a:rPr>
                        <a:t>Human lymphocytes</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fr-FR" sz="1600" kern="100">
                          <a:effectLst/>
                        </a:rPr>
                        <a:t>Positive</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en-US" sz="1600" kern="100" dirty="0">
                          <a:effectLst/>
                        </a:rPr>
                        <a:t>Jansen et al., (1986)</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extLst>
                  <a:ext uri="{0D108BD9-81ED-4DB2-BD59-A6C34878D82A}">
                    <a16:rowId xmlns:a16="http://schemas.microsoft.com/office/drawing/2014/main" val="3873217854"/>
                  </a:ext>
                </a:extLst>
              </a:tr>
              <a:tr h="494228">
                <a:tc>
                  <a:txBody>
                    <a:bodyPr/>
                    <a:lstStyle/>
                    <a:p>
                      <a:pPr marL="0" marR="57150">
                        <a:lnSpc>
                          <a:spcPct val="115000"/>
                        </a:lnSpc>
                        <a:spcAft>
                          <a:spcPts val="800"/>
                        </a:spcAft>
                        <a:buNone/>
                      </a:pPr>
                      <a:r>
                        <a:rPr lang="en-US" sz="1600" kern="100" dirty="0">
                          <a:effectLst/>
                        </a:rPr>
                        <a:t>Micronucleus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fr-FR" sz="1600" kern="100">
                          <a:effectLst/>
                        </a:rPr>
                        <a:t>ddY Mouse</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fr-FR" sz="1600" kern="100">
                          <a:effectLst/>
                        </a:rPr>
                        <a:t>Positive (ip injection)</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en-US" sz="1600" kern="100" dirty="0">
                          <a:effectLst/>
                        </a:rPr>
                        <a:t>Hayashi et al., (1988)</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extLst>
                  <a:ext uri="{0D108BD9-81ED-4DB2-BD59-A6C34878D82A}">
                    <a16:rowId xmlns:a16="http://schemas.microsoft.com/office/drawing/2014/main" val="3133190501"/>
                  </a:ext>
                </a:extLst>
              </a:tr>
              <a:tr h="0">
                <a:tc>
                  <a:txBody>
                    <a:bodyPr/>
                    <a:lstStyle/>
                    <a:p>
                      <a:pPr marL="0" marR="57150">
                        <a:lnSpc>
                          <a:spcPct val="115000"/>
                        </a:lnSpc>
                        <a:spcAft>
                          <a:spcPts val="800"/>
                        </a:spcAft>
                        <a:buNone/>
                      </a:pPr>
                      <a:r>
                        <a:rPr lang="en-US" sz="1600" kern="100" dirty="0">
                          <a:effectLst/>
                        </a:rPr>
                        <a:t>Comet</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solidFill>
                      <a:srgbClr val="1F86B3"/>
                    </a:solidFill>
                  </a:tcPr>
                </a:tc>
                <a:tc>
                  <a:txBody>
                    <a:bodyPr/>
                    <a:lstStyle/>
                    <a:p>
                      <a:pPr marL="0" marR="57150">
                        <a:lnSpc>
                          <a:spcPct val="115000"/>
                        </a:lnSpc>
                        <a:spcAft>
                          <a:spcPts val="800"/>
                        </a:spcAft>
                        <a:buNone/>
                      </a:pPr>
                      <a:r>
                        <a:rPr lang="fr-FR" sz="1600" kern="100" dirty="0">
                          <a:effectLst/>
                        </a:rPr>
                        <a:t>Han </a:t>
                      </a:r>
                      <a:r>
                        <a:rPr lang="fr-FR" sz="1600" kern="100" dirty="0" err="1">
                          <a:effectLst/>
                        </a:rPr>
                        <a:t>Wistar</a:t>
                      </a:r>
                      <a:r>
                        <a:rPr lang="fr-FR" sz="1600" kern="100" dirty="0">
                          <a:effectLst/>
                        </a:rPr>
                        <a:t> rat </a:t>
                      </a:r>
                      <a:r>
                        <a:rPr lang="fr-FR" sz="1600" kern="100" dirty="0" err="1">
                          <a:effectLst/>
                        </a:rPr>
                        <a:t>liver</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fr-FR" sz="1600" kern="100" dirty="0" err="1">
                          <a:effectLst/>
                        </a:rPr>
                        <a:t>Negative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tc>
                  <a:txBody>
                    <a:bodyPr/>
                    <a:lstStyle/>
                    <a:p>
                      <a:pPr marL="0" marR="57150">
                        <a:lnSpc>
                          <a:spcPct val="115000"/>
                        </a:lnSpc>
                        <a:spcAft>
                          <a:spcPts val="800"/>
                        </a:spcAft>
                        <a:buNone/>
                      </a:pPr>
                      <a:r>
                        <a:rPr lang="en-US" sz="1600" kern="100" dirty="0">
                          <a:effectLst/>
                        </a:rPr>
                        <a:t>ECHA</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44450" marB="44450" anchor="ctr"/>
                </a:tc>
                <a:extLst>
                  <a:ext uri="{0D108BD9-81ED-4DB2-BD59-A6C34878D82A}">
                    <a16:rowId xmlns:a16="http://schemas.microsoft.com/office/drawing/2014/main" val="1035398248"/>
                  </a:ext>
                </a:extLst>
              </a:tr>
            </a:tbl>
          </a:graphicData>
        </a:graphic>
      </p:graphicFrame>
      <p:sp>
        <p:nvSpPr>
          <p:cNvPr id="66" name="TextBox 65">
            <a:extLst>
              <a:ext uri="{FF2B5EF4-FFF2-40B4-BE49-F238E27FC236}">
                <a16:creationId xmlns:a16="http://schemas.microsoft.com/office/drawing/2014/main" id="{68E2FDF8-0156-24FB-A7AE-7D362D2ADF5A}"/>
              </a:ext>
            </a:extLst>
          </p:cNvPr>
          <p:cNvSpPr txBox="1"/>
          <p:nvPr/>
        </p:nvSpPr>
        <p:spPr>
          <a:xfrm flipH="1">
            <a:off x="15797047" y="13960681"/>
            <a:ext cx="26483072" cy="461665"/>
          </a:xfrm>
          <a:prstGeom prst="rect">
            <a:avLst/>
          </a:prstGeom>
          <a:solidFill>
            <a:srgbClr val="92D050"/>
          </a:solidFill>
        </p:spPr>
        <p:txBody>
          <a:bodyPr wrap="square" rtlCol="0">
            <a:spAutoFit/>
          </a:bodyPr>
          <a:lstStyle/>
          <a:p>
            <a:pPr algn="ctr"/>
            <a:r>
              <a:rPr lang="en-US" sz="2400" b="1" dirty="0"/>
              <a:t>Weakly Positive And Equivocal In Vitro Toxicological Results For Maltol And Ethyl Maltol In Literature, Further In Vitro And In Vivo Genotoxicity Testing Was Performed Following Regulatory Guidelines. </a:t>
            </a:r>
          </a:p>
        </p:txBody>
      </p:sp>
      <p:sp>
        <p:nvSpPr>
          <p:cNvPr id="68" name="TextBox 67">
            <a:extLst>
              <a:ext uri="{FF2B5EF4-FFF2-40B4-BE49-F238E27FC236}">
                <a16:creationId xmlns:a16="http://schemas.microsoft.com/office/drawing/2014/main" id="{8B07B5BE-5677-2B67-3DE2-9636C4B41E0E}"/>
              </a:ext>
            </a:extLst>
          </p:cNvPr>
          <p:cNvSpPr txBox="1"/>
          <p:nvPr/>
        </p:nvSpPr>
        <p:spPr>
          <a:xfrm>
            <a:off x="15797046" y="14610384"/>
            <a:ext cx="11607755" cy="392159"/>
          </a:xfrm>
          <a:prstGeom prst="rect">
            <a:avLst/>
          </a:prstGeom>
          <a:solidFill>
            <a:schemeClr val="bg2">
              <a:lumMod val="90000"/>
            </a:schemeClr>
          </a:solidFill>
        </p:spPr>
        <p:txBody>
          <a:bodyPr wrap="square">
            <a:spAutoFit/>
          </a:bodyPr>
          <a:lstStyle/>
          <a:p>
            <a:pPr marL="0" marR="0" algn="ctr">
              <a:lnSpc>
                <a:spcPct val="115000"/>
              </a:lnSpc>
              <a:spcAft>
                <a:spcPts val="8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MLA: MUTATION FREQUENCY MALTOL</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0" name="Table 69">
            <a:extLst>
              <a:ext uri="{FF2B5EF4-FFF2-40B4-BE49-F238E27FC236}">
                <a16:creationId xmlns:a16="http://schemas.microsoft.com/office/drawing/2014/main" id="{CB634AFF-055C-4A5E-FC9D-69F7BB594A9A}"/>
              </a:ext>
            </a:extLst>
          </p:cNvPr>
          <p:cNvGraphicFramePr>
            <a:graphicFrameLocks noGrp="1"/>
          </p:cNvGraphicFramePr>
          <p:nvPr>
            <p:extLst>
              <p:ext uri="{D42A27DB-BD31-4B8C-83A1-F6EECF244321}">
                <p14:modId xmlns:p14="http://schemas.microsoft.com/office/powerpoint/2010/main" val="298901815"/>
              </p:ext>
            </p:extLst>
          </p:nvPr>
        </p:nvGraphicFramePr>
        <p:xfrm>
          <a:off x="15797046" y="15137713"/>
          <a:ext cx="11607755" cy="4533434"/>
        </p:xfrm>
        <a:graphic>
          <a:graphicData uri="http://schemas.openxmlformats.org/drawingml/2006/table">
            <a:tbl>
              <a:tblPr>
                <a:tableStyleId>{5C22544A-7EE6-4342-B048-85BDC9FD1C3A}</a:tableStyleId>
              </a:tblPr>
              <a:tblGrid>
                <a:gridCol w="3159999">
                  <a:extLst>
                    <a:ext uri="{9D8B030D-6E8A-4147-A177-3AD203B41FA5}">
                      <a16:colId xmlns:a16="http://schemas.microsoft.com/office/drawing/2014/main" val="2432235609"/>
                    </a:ext>
                  </a:extLst>
                </a:gridCol>
                <a:gridCol w="1306431">
                  <a:extLst>
                    <a:ext uri="{9D8B030D-6E8A-4147-A177-3AD203B41FA5}">
                      <a16:colId xmlns:a16="http://schemas.microsoft.com/office/drawing/2014/main" val="1324521104"/>
                    </a:ext>
                  </a:extLst>
                </a:gridCol>
                <a:gridCol w="1450349">
                  <a:extLst>
                    <a:ext uri="{9D8B030D-6E8A-4147-A177-3AD203B41FA5}">
                      <a16:colId xmlns:a16="http://schemas.microsoft.com/office/drawing/2014/main" val="1695319353"/>
                    </a:ext>
                  </a:extLst>
                </a:gridCol>
                <a:gridCol w="1439183">
                  <a:extLst>
                    <a:ext uri="{9D8B030D-6E8A-4147-A177-3AD203B41FA5}">
                      <a16:colId xmlns:a16="http://schemas.microsoft.com/office/drawing/2014/main" val="2298965180"/>
                    </a:ext>
                  </a:extLst>
                </a:gridCol>
                <a:gridCol w="1450349">
                  <a:extLst>
                    <a:ext uri="{9D8B030D-6E8A-4147-A177-3AD203B41FA5}">
                      <a16:colId xmlns:a16="http://schemas.microsoft.com/office/drawing/2014/main" val="2682007628"/>
                    </a:ext>
                  </a:extLst>
                </a:gridCol>
                <a:gridCol w="1400722">
                  <a:extLst>
                    <a:ext uri="{9D8B030D-6E8A-4147-A177-3AD203B41FA5}">
                      <a16:colId xmlns:a16="http://schemas.microsoft.com/office/drawing/2014/main" val="761836961"/>
                    </a:ext>
                  </a:extLst>
                </a:gridCol>
                <a:gridCol w="1400722">
                  <a:extLst>
                    <a:ext uri="{9D8B030D-6E8A-4147-A177-3AD203B41FA5}">
                      <a16:colId xmlns:a16="http://schemas.microsoft.com/office/drawing/2014/main" val="3644244071"/>
                    </a:ext>
                  </a:extLst>
                </a:gridCol>
              </a:tblGrid>
              <a:tr h="339386">
                <a:tc rowSpan="2">
                  <a:txBody>
                    <a:bodyPr/>
                    <a:lstStyle/>
                    <a:p>
                      <a:pPr marL="0" marR="0" algn="ctr">
                        <a:lnSpc>
                          <a:spcPct val="85000"/>
                        </a:lnSpc>
                        <a:spcAft>
                          <a:spcPts val="800"/>
                        </a:spcAft>
                        <a:buNone/>
                      </a:pPr>
                      <a:r>
                        <a:rPr lang="en-US" sz="1800" b="1" kern="100" dirty="0">
                          <a:solidFill>
                            <a:schemeClr val="bg1"/>
                          </a:solidFill>
                          <a:effectLst/>
                        </a:rPr>
                        <a:t> Concentration of </a:t>
                      </a:r>
                      <a:r>
                        <a:rPr lang="en-US" sz="1800" b="1" kern="100" spc="-10" dirty="0">
                          <a:solidFill>
                            <a:schemeClr val="bg1"/>
                          </a:solidFill>
                          <a:effectLst/>
                        </a:rPr>
                        <a:t>Maltol </a:t>
                      </a:r>
                      <a:r>
                        <a:rPr lang="en-US" sz="1800" b="1" kern="100" dirty="0">
                          <a:solidFill>
                            <a:schemeClr val="bg1"/>
                          </a:solidFill>
                          <a:effectLst/>
                        </a:rPr>
                        <a:t>(µg/mL)</a:t>
                      </a:r>
                      <a:endParaRPr lang="en-US" sz="1800" b="1" kern="100" dirty="0">
                        <a:solidFill>
                          <a:schemeClr val="bg1"/>
                        </a:solidFill>
                        <a:effectLst/>
                        <a:latin typeface="Calibri" panose="020F0502020204030204" pitchFamily="34" charset="0"/>
                        <a:cs typeface="Times New Roman" panose="02020603050405020304" pitchFamily="18" charset="0"/>
                      </a:endParaRPr>
                    </a:p>
                  </a:txBody>
                  <a:tcPr marL="68539" marR="68539" marT="0" marB="0" anchor="ctr">
                    <a:solidFill>
                      <a:srgbClr val="1F86B3"/>
                    </a:solidFill>
                  </a:tcPr>
                </a:tc>
                <a:tc gridSpan="2">
                  <a:txBody>
                    <a:bodyPr/>
                    <a:lstStyle/>
                    <a:p>
                      <a:pPr marL="0" marR="0" algn="ctr">
                        <a:lnSpc>
                          <a:spcPct val="85000"/>
                        </a:lnSpc>
                        <a:spcAft>
                          <a:spcPts val="800"/>
                        </a:spcAft>
                        <a:buNone/>
                      </a:pPr>
                      <a:r>
                        <a:rPr lang="en-US" sz="1800" b="1" kern="100" dirty="0">
                          <a:solidFill>
                            <a:schemeClr val="bg1"/>
                          </a:solidFill>
                          <a:effectLst/>
                        </a:rPr>
                        <a:t>Short-term (-S9)</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hMerge="1">
                  <a:txBody>
                    <a:bodyPr/>
                    <a:lstStyle/>
                    <a:p>
                      <a:endParaRPr lang="en-US"/>
                    </a:p>
                  </a:txBody>
                  <a:tcPr/>
                </a:tc>
                <a:tc gridSpan="2">
                  <a:txBody>
                    <a:bodyPr/>
                    <a:lstStyle/>
                    <a:p>
                      <a:pPr marL="0" marR="0" algn="ctr">
                        <a:lnSpc>
                          <a:spcPct val="85000"/>
                        </a:lnSpc>
                        <a:spcAft>
                          <a:spcPts val="800"/>
                        </a:spcAft>
                        <a:buNone/>
                      </a:pPr>
                      <a:r>
                        <a:rPr lang="en-US" sz="1800" b="1" kern="100" dirty="0">
                          <a:solidFill>
                            <a:schemeClr val="bg1"/>
                          </a:solidFill>
                          <a:effectLst/>
                        </a:rPr>
                        <a:t>Short-term (+S9)</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hMerge="1">
                  <a:txBody>
                    <a:bodyPr/>
                    <a:lstStyle/>
                    <a:p>
                      <a:endParaRPr lang="en-US"/>
                    </a:p>
                  </a:txBody>
                  <a:tcPr/>
                </a:tc>
                <a:tc gridSpan="2">
                  <a:txBody>
                    <a:bodyPr/>
                    <a:lstStyle/>
                    <a:p>
                      <a:pPr marL="0" marR="0" algn="ctr">
                        <a:lnSpc>
                          <a:spcPct val="85000"/>
                        </a:lnSpc>
                        <a:spcAft>
                          <a:spcPts val="800"/>
                        </a:spcAft>
                        <a:buNone/>
                      </a:pPr>
                      <a:r>
                        <a:rPr lang="en-US" sz="1800" b="1" kern="100" dirty="0">
                          <a:solidFill>
                            <a:schemeClr val="bg1"/>
                          </a:solidFill>
                          <a:effectLst/>
                        </a:rPr>
                        <a:t>Long-term (-S9)</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hMerge="1">
                  <a:txBody>
                    <a:bodyPr/>
                    <a:lstStyle/>
                    <a:p>
                      <a:endParaRPr lang="en-US"/>
                    </a:p>
                  </a:txBody>
                  <a:tcPr/>
                </a:tc>
                <a:extLst>
                  <a:ext uri="{0D108BD9-81ED-4DB2-BD59-A6C34878D82A}">
                    <a16:rowId xmlns:a16="http://schemas.microsoft.com/office/drawing/2014/main" val="1559152303"/>
                  </a:ext>
                </a:extLst>
              </a:tr>
              <a:tr h="441568">
                <a:tc vMerge="1">
                  <a:txBody>
                    <a:bodyPr/>
                    <a:lstStyle/>
                    <a:p>
                      <a:endParaRPr dirty="0"/>
                    </a:p>
                  </a:txBody>
                  <a:tcPr marL="68539" marR="68539" marT="0" marB="0" anchor="ctr"/>
                </a:tc>
                <a:tc>
                  <a:txBody>
                    <a:bodyPr/>
                    <a:lstStyle/>
                    <a:p>
                      <a:pPr marL="0" marR="0" algn="ctr">
                        <a:lnSpc>
                          <a:spcPct val="64000"/>
                        </a:lnSpc>
                        <a:spcAft>
                          <a:spcPts val="800"/>
                        </a:spcAft>
                        <a:buNone/>
                      </a:pPr>
                      <a:r>
                        <a:rPr lang="en-US" sz="1800" b="1" kern="100" dirty="0">
                          <a:solidFill>
                            <a:schemeClr val="bg1"/>
                          </a:solidFill>
                          <a:effectLst/>
                        </a:rPr>
                        <a:t>Mutation Frequency</a:t>
                      </a:r>
                    </a:p>
                    <a:p>
                      <a:pPr marL="0" marR="0" algn="ctr">
                        <a:lnSpc>
                          <a:spcPct val="64000"/>
                        </a:lnSpc>
                        <a:spcAft>
                          <a:spcPts val="800"/>
                        </a:spcAft>
                        <a:buNone/>
                      </a:pPr>
                      <a:r>
                        <a:rPr lang="en-US" sz="1800" b="1" kern="100" dirty="0">
                          <a:solidFill>
                            <a:schemeClr val="bg1"/>
                          </a:solidFill>
                          <a:effectLst/>
                        </a:rPr>
                        <a:t>(Mean)</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dirty="0">
                          <a:solidFill>
                            <a:schemeClr val="bg1"/>
                          </a:solidFill>
                          <a:effectLst/>
                        </a:rPr>
                        <a:t>Global Evaluation Factor</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64000"/>
                        </a:lnSpc>
                        <a:spcAft>
                          <a:spcPts val="800"/>
                        </a:spcAft>
                        <a:buNone/>
                      </a:pPr>
                      <a:r>
                        <a:rPr lang="en-US" sz="1800" b="1" kern="100" dirty="0">
                          <a:solidFill>
                            <a:schemeClr val="bg1"/>
                          </a:solidFill>
                          <a:effectLst/>
                        </a:rPr>
                        <a:t>Mutation Frequency</a:t>
                      </a:r>
                    </a:p>
                    <a:p>
                      <a:pPr marL="0" marR="0" algn="ctr">
                        <a:lnSpc>
                          <a:spcPct val="64000"/>
                        </a:lnSpc>
                        <a:spcAft>
                          <a:spcPts val="800"/>
                        </a:spcAft>
                        <a:buNone/>
                      </a:pPr>
                      <a:r>
                        <a:rPr lang="en-US" sz="1800" b="1" kern="100" dirty="0">
                          <a:solidFill>
                            <a:schemeClr val="bg1"/>
                          </a:solidFill>
                          <a:effectLst/>
                        </a:rPr>
                        <a:t>(Mean)</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dirty="0">
                          <a:solidFill>
                            <a:schemeClr val="bg1"/>
                          </a:solidFill>
                          <a:effectLst/>
                        </a:rPr>
                        <a:t>Global Evaluation Factor</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64000"/>
                        </a:lnSpc>
                        <a:spcAft>
                          <a:spcPts val="800"/>
                        </a:spcAft>
                        <a:buNone/>
                      </a:pPr>
                      <a:r>
                        <a:rPr lang="en-US" sz="1800" b="1" kern="100" dirty="0">
                          <a:solidFill>
                            <a:schemeClr val="bg1"/>
                          </a:solidFill>
                          <a:effectLst/>
                        </a:rPr>
                        <a:t>Mutation Frequency</a:t>
                      </a:r>
                    </a:p>
                    <a:p>
                      <a:pPr marL="0" marR="0" algn="ctr">
                        <a:lnSpc>
                          <a:spcPct val="64000"/>
                        </a:lnSpc>
                        <a:spcAft>
                          <a:spcPts val="800"/>
                        </a:spcAft>
                        <a:buNone/>
                      </a:pPr>
                      <a:r>
                        <a:rPr lang="en-US" sz="1800" b="1" kern="100" dirty="0">
                          <a:solidFill>
                            <a:schemeClr val="bg1"/>
                          </a:solidFill>
                          <a:effectLst/>
                        </a:rPr>
                        <a:t>(Mean)</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dirty="0">
                          <a:solidFill>
                            <a:schemeClr val="bg1"/>
                          </a:solidFill>
                          <a:effectLst/>
                        </a:rPr>
                        <a:t>Global Evaluation Factor</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extLst>
                  <a:ext uri="{0D108BD9-81ED-4DB2-BD59-A6C34878D82A}">
                    <a16:rowId xmlns:a16="http://schemas.microsoft.com/office/drawing/2014/main" val="1415483660"/>
                  </a:ext>
                </a:extLst>
              </a:tr>
              <a:tr h="228463">
                <a:tc>
                  <a:txBody>
                    <a:bodyPr/>
                    <a:lstStyle/>
                    <a:p>
                      <a:pPr marL="0" marR="0" algn="ctr">
                        <a:lnSpc>
                          <a:spcPct val="115000"/>
                        </a:lnSpc>
                        <a:spcAft>
                          <a:spcPts val="800"/>
                        </a:spcAft>
                        <a:buNone/>
                      </a:pPr>
                      <a:r>
                        <a:rPr lang="en-US" sz="1800" b="1" kern="100" dirty="0">
                          <a:solidFill>
                            <a:schemeClr val="bg1"/>
                          </a:solidFill>
                          <a:effectLst/>
                        </a:rPr>
                        <a:t>Untreated Control</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104.8</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NA</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99.49</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NA</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100.25</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NA</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240385691"/>
                  </a:ext>
                </a:extLst>
              </a:tr>
              <a:tr h="228463">
                <a:tc>
                  <a:txBody>
                    <a:bodyPr/>
                    <a:lstStyle/>
                    <a:p>
                      <a:pPr marL="0" marR="0" algn="ctr">
                        <a:lnSpc>
                          <a:spcPct val="115000"/>
                        </a:lnSpc>
                        <a:spcAft>
                          <a:spcPts val="800"/>
                        </a:spcAft>
                        <a:buNone/>
                      </a:pPr>
                      <a:r>
                        <a:rPr lang="en-US" sz="1800" b="1" kern="100" dirty="0">
                          <a:solidFill>
                            <a:schemeClr val="bg1"/>
                          </a:solidFill>
                          <a:effectLst/>
                        </a:rPr>
                        <a:t>DMSO Control</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106.8</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102.59</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102.04</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dirty="0">
                          <a:effectLst/>
                        </a:rPr>
                        <a:t>Negative</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4107012145"/>
                  </a:ext>
                </a:extLst>
              </a:tr>
              <a:tr h="228463">
                <a:tc>
                  <a:txBody>
                    <a:bodyPr/>
                    <a:lstStyle/>
                    <a:p>
                      <a:pPr marL="0" marR="0" algn="ctr">
                        <a:lnSpc>
                          <a:spcPct val="115000"/>
                        </a:lnSpc>
                        <a:spcAft>
                          <a:spcPts val="800"/>
                        </a:spcAft>
                        <a:buNone/>
                      </a:pPr>
                      <a:r>
                        <a:rPr lang="en-US" sz="1800" b="1" kern="100" dirty="0">
                          <a:solidFill>
                            <a:schemeClr val="bg1"/>
                          </a:solidFill>
                          <a:effectLst/>
                        </a:rPr>
                        <a:t>T1 (19.7)</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103.96</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dirty="0">
                          <a:effectLst/>
                        </a:rPr>
                        <a:t>Negative</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94.7</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dirty="0">
                          <a:effectLst/>
                        </a:rPr>
                        <a:t>Negative</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117.73</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98646063"/>
                  </a:ext>
                </a:extLst>
              </a:tr>
              <a:tr h="228463">
                <a:tc>
                  <a:txBody>
                    <a:bodyPr/>
                    <a:lstStyle/>
                    <a:p>
                      <a:pPr marL="0" marR="0" algn="ctr">
                        <a:lnSpc>
                          <a:spcPct val="115000"/>
                        </a:lnSpc>
                        <a:spcAft>
                          <a:spcPts val="800"/>
                        </a:spcAft>
                        <a:buNone/>
                      </a:pPr>
                      <a:r>
                        <a:rPr lang="en-US" sz="1800" b="1" kern="100" dirty="0">
                          <a:solidFill>
                            <a:schemeClr val="bg1"/>
                          </a:solidFill>
                          <a:effectLst/>
                        </a:rPr>
                        <a:t>T2 (39.4)</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108.08</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92.17</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100.85</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3445866709"/>
                  </a:ext>
                </a:extLst>
              </a:tr>
              <a:tr h="228463">
                <a:tc>
                  <a:txBody>
                    <a:bodyPr/>
                    <a:lstStyle/>
                    <a:p>
                      <a:pPr marL="0" marR="0" algn="ctr">
                        <a:lnSpc>
                          <a:spcPct val="115000"/>
                        </a:lnSpc>
                        <a:spcAft>
                          <a:spcPts val="800"/>
                        </a:spcAft>
                        <a:buNone/>
                      </a:pPr>
                      <a:r>
                        <a:rPr lang="en-US" sz="1800" b="1" kern="100" dirty="0">
                          <a:solidFill>
                            <a:schemeClr val="bg1"/>
                          </a:solidFill>
                          <a:effectLst/>
                        </a:rPr>
                        <a:t>T3 (78.8)</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84.95</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91.15</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131.03</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4123415422"/>
                  </a:ext>
                </a:extLst>
              </a:tr>
              <a:tr h="228463">
                <a:tc>
                  <a:txBody>
                    <a:bodyPr/>
                    <a:lstStyle/>
                    <a:p>
                      <a:pPr marL="0" marR="0" algn="ctr">
                        <a:lnSpc>
                          <a:spcPct val="115000"/>
                        </a:lnSpc>
                        <a:spcAft>
                          <a:spcPts val="800"/>
                        </a:spcAft>
                        <a:buNone/>
                      </a:pPr>
                      <a:r>
                        <a:rPr lang="en-US" sz="1800" b="1" kern="100" dirty="0">
                          <a:solidFill>
                            <a:schemeClr val="bg1"/>
                          </a:solidFill>
                          <a:effectLst/>
                        </a:rPr>
                        <a:t>T4 (157.6)</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81.37</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79.01</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184.12</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3945236435"/>
                  </a:ext>
                </a:extLst>
              </a:tr>
              <a:tr h="228463">
                <a:tc>
                  <a:txBody>
                    <a:bodyPr/>
                    <a:lstStyle/>
                    <a:p>
                      <a:pPr marL="0" marR="0" algn="ctr">
                        <a:lnSpc>
                          <a:spcPct val="115000"/>
                        </a:lnSpc>
                        <a:spcAft>
                          <a:spcPts val="800"/>
                        </a:spcAft>
                        <a:buNone/>
                      </a:pPr>
                      <a:r>
                        <a:rPr lang="en-US" sz="1800" b="1" kern="100" dirty="0">
                          <a:solidFill>
                            <a:schemeClr val="bg1"/>
                          </a:solidFill>
                          <a:effectLst/>
                        </a:rPr>
                        <a:t>T5 (315.3)</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83.74</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70.18</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dirty="0">
                          <a:effectLst/>
                        </a:rPr>
                        <a:t>Negative</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382.58</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dirty="0">
                          <a:effectLst/>
                        </a:rPr>
                        <a:t>Positive</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4160791592"/>
                  </a:ext>
                </a:extLst>
              </a:tr>
              <a:tr h="228463">
                <a:tc>
                  <a:txBody>
                    <a:bodyPr/>
                    <a:lstStyle/>
                    <a:p>
                      <a:pPr marL="0" marR="0" algn="ctr">
                        <a:lnSpc>
                          <a:spcPct val="115000"/>
                        </a:lnSpc>
                        <a:spcAft>
                          <a:spcPts val="800"/>
                        </a:spcAft>
                        <a:buNone/>
                      </a:pPr>
                      <a:r>
                        <a:rPr lang="en-US" sz="1800" b="1" kern="100" dirty="0">
                          <a:solidFill>
                            <a:schemeClr val="bg1"/>
                          </a:solidFill>
                          <a:effectLst/>
                        </a:rPr>
                        <a:t>T6 (630.5)</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79.82</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66.89</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648.94</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Positive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62783347"/>
                  </a:ext>
                </a:extLst>
              </a:tr>
              <a:tr h="228463">
                <a:tc>
                  <a:txBody>
                    <a:bodyPr/>
                    <a:lstStyle/>
                    <a:p>
                      <a:pPr marL="0" marR="0" algn="ctr">
                        <a:lnSpc>
                          <a:spcPct val="115000"/>
                        </a:lnSpc>
                        <a:spcAft>
                          <a:spcPts val="800"/>
                        </a:spcAft>
                        <a:buNone/>
                      </a:pPr>
                      <a:r>
                        <a:rPr lang="en-US" sz="1800" b="1" kern="100" dirty="0">
                          <a:solidFill>
                            <a:schemeClr val="bg1"/>
                          </a:solidFill>
                          <a:effectLst/>
                        </a:rPr>
                        <a:t>T7 (1261)</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68.02</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63.62</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dirty="0">
                          <a:effectLst/>
                        </a:rPr>
                        <a:t>RTG &lt;10%</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NA</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1362457822"/>
                  </a:ext>
                </a:extLst>
              </a:tr>
              <a:tr h="228463">
                <a:tc>
                  <a:txBody>
                    <a:bodyPr/>
                    <a:lstStyle/>
                    <a:p>
                      <a:pPr marL="0" marR="0" algn="ctr">
                        <a:lnSpc>
                          <a:spcPct val="115000"/>
                        </a:lnSpc>
                        <a:spcAft>
                          <a:spcPts val="800"/>
                        </a:spcAft>
                        <a:buNone/>
                      </a:pPr>
                      <a:r>
                        <a:rPr lang="en-US" sz="1800" b="1" kern="100" dirty="0">
                          <a:solidFill>
                            <a:schemeClr val="bg1"/>
                          </a:solidFill>
                          <a:effectLst/>
                        </a:rPr>
                        <a:t>Positive Control 1</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567.42</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Positive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465.35</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Positive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525.25</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Positive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3271400244"/>
                  </a:ext>
                </a:extLst>
              </a:tr>
              <a:tr h="228463">
                <a:tc>
                  <a:txBody>
                    <a:bodyPr/>
                    <a:lstStyle/>
                    <a:p>
                      <a:pPr marL="0" marR="0" algn="ctr">
                        <a:lnSpc>
                          <a:spcPct val="115000"/>
                        </a:lnSpc>
                        <a:spcAft>
                          <a:spcPts val="800"/>
                        </a:spcAft>
                        <a:buNone/>
                      </a:pPr>
                      <a:r>
                        <a:rPr lang="en-US" sz="1800" b="1" kern="100" dirty="0">
                          <a:solidFill>
                            <a:schemeClr val="bg1"/>
                          </a:solidFill>
                          <a:effectLst/>
                        </a:rPr>
                        <a:t>Positive Control 2</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668.37</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Positive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555.8</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Positive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557.79</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dirty="0">
                          <a:effectLst/>
                        </a:rPr>
                        <a:t>Positive</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3290060354"/>
                  </a:ext>
                </a:extLst>
              </a:tr>
            </a:tbl>
          </a:graphicData>
        </a:graphic>
      </p:graphicFrame>
      <p:sp>
        <p:nvSpPr>
          <p:cNvPr id="71" name="TextBox 70">
            <a:extLst>
              <a:ext uri="{FF2B5EF4-FFF2-40B4-BE49-F238E27FC236}">
                <a16:creationId xmlns:a16="http://schemas.microsoft.com/office/drawing/2014/main" id="{8C8590A2-FE6D-D9F9-9C6C-0FE16BBD47D5}"/>
              </a:ext>
            </a:extLst>
          </p:cNvPr>
          <p:cNvSpPr txBox="1"/>
          <p:nvPr/>
        </p:nvSpPr>
        <p:spPr>
          <a:xfrm>
            <a:off x="29611542" y="14641186"/>
            <a:ext cx="12453002" cy="392159"/>
          </a:xfrm>
          <a:prstGeom prst="rect">
            <a:avLst/>
          </a:prstGeom>
          <a:solidFill>
            <a:schemeClr val="bg2">
              <a:lumMod val="90000"/>
            </a:schemeClr>
          </a:solidFill>
        </p:spPr>
        <p:txBody>
          <a:bodyPr wrap="square">
            <a:spAutoFit/>
          </a:bodyPr>
          <a:lstStyle/>
          <a:p>
            <a:pPr marL="0" marR="0" algn="ctr">
              <a:lnSpc>
                <a:spcPct val="115000"/>
              </a:lnSpc>
              <a:spcAft>
                <a:spcPts val="8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MLA: MUTATION FREQUENCY ETHYL MALTOL</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2" name="Table 71">
            <a:extLst>
              <a:ext uri="{FF2B5EF4-FFF2-40B4-BE49-F238E27FC236}">
                <a16:creationId xmlns:a16="http://schemas.microsoft.com/office/drawing/2014/main" id="{C0116981-213A-95CF-F7F7-BA9E0D2CF3FD}"/>
              </a:ext>
            </a:extLst>
          </p:cNvPr>
          <p:cNvGraphicFramePr>
            <a:graphicFrameLocks noGrp="1"/>
          </p:cNvGraphicFramePr>
          <p:nvPr>
            <p:extLst>
              <p:ext uri="{D42A27DB-BD31-4B8C-83A1-F6EECF244321}">
                <p14:modId xmlns:p14="http://schemas.microsoft.com/office/powerpoint/2010/main" val="2985830434"/>
              </p:ext>
            </p:extLst>
          </p:nvPr>
        </p:nvGraphicFramePr>
        <p:xfrm>
          <a:off x="29611539" y="15150555"/>
          <a:ext cx="12453003" cy="4272434"/>
        </p:xfrm>
        <a:graphic>
          <a:graphicData uri="http://schemas.openxmlformats.org/drawingml/2006/table">
            <a:tbl>
              <a:tblPr>
                <a:tableStyleId>{5C22544A-7EE6-4342-B048-85BDC9FD1C3A}</a:tableStyleId>
              </a:tblPr>
              <a:tblGrid>
                <a:gridCol w="3390102">
                  <a:extLst>
                    <a:ext uri="{9D8B030D-6E8A-4147-A177-3AD203B41FA5}">
                      <a16:colId xmlns:a16="http://schemas.microsoft.com/office/drawing/2014/main" val="3598755552"/>
                    </a:ext>
                  </a:extLst>
                </a:gridCol>
                <a:gridCol w="1401562">
                  <a:extLst>
                    <a:ext uri="{9D8B030D-6E8A-4147-A177-3AD203B41FA5}">
                      <a16:colId xmlns:a16="http://schemas.microsoft.com/office/drawing/2014/main" val="1921861831"/>
                    </a:ext>
                  </a:extLst>
                </a:gridCol>
                <a:gridCol w="1555960">
                  <a:extLst>
                    <a:ext uri="{9D8B030D-6E8A-4147-A177-3AD203B41FA5}">
                      <a16:colId xmlns:a16="http://schemas.microsoft.com/office/drawing/2014/main" val="2885265775"/>
                    </a:ext>
                  </a:extLst>
                </a:gridCol>
                <a:gridCol w="1543981">
                  <a:extLst>
                    <a:ext uri="{9D8B030D-6E8A-4147-A177-3AD203B41FA5}">
                      <a16:colId xmlns:a16="http://schemas.microsoft.com/office/drawing/2014/main" val="1569061917"/>
                    </a:ext>
                  </a:extLst>
                </a:gridCol>
                <a:gridCol w="1555960">
                  <a:extLst>
                    <a:ext uri="{9D8B030D-6E8A-4147-A177-3AD203B41FA5}">
                      <a16:colId xmlns:a16="http://schemas.microsoft.com/office/drawing/2014/main" val="2337659248"/>
                    </a:ext>
                  </a:extLst>
                </a:gridCol>
                <a:gridCol w="1502719">
                  <a:extLst>
                    <a:ext uri="{9D8B030D-6E8A-4147-A177-3AD203B41FA5}">
                      <a16:colId xmlns:a16="http://schemas.microsoft.com/office/drawing/2014/main" val="249397178"/>
                    </a:ext>
                  </a:extLst>
                </a:gridCol>
                <a:gridCol w="1502719">
                  <a:extLst>
                    <a:ext uri="{9D8B030D-6E8A-4147-A177-3AD203B41FA5}">
                      <a16:colId xmlns:a16="http://schemas.microsoft.com/office/drawing/2014/main" val="2580672212"/>
                    </a:ext>
                  </a:extLst>
                </a:gridCol>
              </a:tblGrid>
              <a:tr h="375312">
                <a:tc rowSpan="2">
                  <a:txBody>
                    <a:bodyPr/>
                    <a:lstStyle/>
                    <a:p>
                      <a:pPr marL="0" marR="0" algn="ctr">
                        <a:lnSpc>
                          <a:spcPct val="85000"/>
                        </a:lnSpc>
                        <a:spcAft>
                          <a:spcPts val="800"/>
                        </a:spcAft>
                        <a:buNone/>
                      </a:pPr>
                      <a:r>
                        <a:rPr lang="en-US" sz="1800" b="1" kern="100" dirty="0">
                          <a:solidFill>
                            <a:schemeClr val="bg1"/>
                          </a:solidFill>
                          <a:effectLst/>
                        </a:rPr>
                        <a:t> Concentration of </a:t>
                      </a:r>
                      <a:r>
                        <a:rPr lang="en-US" sz="1800" b="1" kern="100" spc="-10" dirty="0">
                          <a:solidFill>
                            <a:schemeClr val="bg1"/>
                          </a:solidFill>
                          <a:effectLst/>
                        </a:rPr>
                        <a:t>Ethyl Maltol </a:t>
                      </a:r>
                      <a:r>
                        <a:rPr lang="en-US" sz="1800" b="1" kern="100" dirty="0">
                          <a:solidFill>
                            <a:schemeClr val="bg1"/>
                          </a:solidFill>
                          <a:effectLst/>
                        </a:rPr>
                        <a:t>(µg/mL)</a:t>
                      </a:r>
                      <a:endParaRPr lang="en-US" sz="1800" b="1" kern="100" dirty="0">
                        <a:solidFill>
                          <a:schemeClr val="bg1"/>
                        </a:solidFill>
                        <a:effectLst/>
                        <a:latin typeface="Calibri" panose="020F0502020204030204" pitchFamily="34" charset="0"/>
                        <a:cs typeface="Times New Roman" panose="02020603050405020304" pitchFamily="18" charset="0"/>
                      </a:endParaRPr>
                    </a:p>
                  </a:txBody>
                  <a:tcPr marL="68539" marR="68539" marT="0" marB="0" anchor="ctr">
                    <a:solidFill>
                      <a:srgbClr val="1F86B3"/>
                    </a:solidFill>
                  </a:tcPr>
                </a:tc>
                <a:tc gridSpan="2">
                  <a:txBody>
                    <a:bodyPr/>
                    <a:lstStyle/>
                    <a:p>
                      <a:pPr marL="0" marR="0" algn="ctr">
                        <a:lnSpc>
                          <a:spcPct val="85000"/>
                        </a:lnSpc>
                        <a:spcAft>
                          <a:spcPts val="800"/>
                        </a:spcAft>
                        <a:buNone/>
                      </a:pPr>
                      <a:r>
                        <a:rPr lang="en-US" sz="1800" b="1" kern="100" dirty="0">
                          <a:solidFill>
                            <a:schemeClr val="bg1"/>
                          </a:solidFill>
                          <a:effectLst/>
                        </a:rPr>
                        <a:t>Short-term (-S9)</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hMerge="1">
                  <a:txBody>
                    <a:bodyPr/>
                    <a:lstStyle/>
                    <a:p>
                      <a:endParaRPr lang="en-US"/>
                    </a:p>
                  </a:txBody>
                  <a:tcPr/>
                </a:tc>
                <a:tc gridSpan="2">
                  <a:txBody>
                    <a:bodyPr/>
                    <a:lstStyle/>
                    <a:p>
                      <a:pPr marL="0" marR="0" algn="ctr">
                        <a:lnSpc>
                          <a:spcPct val="85000"/>
                        </a:lnSpc>
                        <a:spcAft>
                          <a:spcPts val="800"/>
                        </a:spcAft>
                        <a:buNone/>
                      </a:pPr>
                      <a:r>
                        <a:rPr lang="en-US" sz="1800" b="1" kern="100" dirty="0">
                          <a:solidFill>
                            <a:schemeClr val="bg1"/>
                          </a:solidFill>
                          <a:effectLst/>
                        </a:rPr>
                        <a:t>Short-term (+S9)</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hMerge="1">
                  <a:txBody>
                    <a:bodyPr/>
                    <a:lstStyle/>
                    <a:p>
                      <a:endParaRPr lang="en-US"/>
                    </a:p>
                  </a:txBody>
                  <a:tcPr/>
                </a:tc>
                <a:tc gridSpan="2">
                  <a:txBody>
                    <a:bodyPr/>
                    <a:lstStyle/>
                    <a:p>
                      <a:pPr marL="0" marR="0" algn="ctr">
                        <a:lnSpc>
                          <a:spcPct val="85000"/>
                        </a:lnSpc>
                        <a:spcAft>
                          <a:spcPts val="800"/>
                        </a:spcAft>
                        <a:buNone/>
                      </a:pPr>
                      <a:r>
                        <a:rPr lang="en-US" sz="1800" b="1" kern="100" dirty="0">
                          <a:solidFill>
                            <a:schemeClr val="bg1"/>
                          </a:solidFill>
                          <a:effectLst/>
                        </a:rPr>
                        <a:t>Long-term (-S9)</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hMerge="1">
                  <a:txBody>
                    <a:bodyPr/>
                    <a:lstStyle/>
                    <a:p>
                      <a:endParaRPr lang="en-US"/>
                    </a:p>
                  </a:txBody>
                  <a:tcPr/>
                </a:tc>
                <a:extLst>
                  <a:ext uri="{0D108BD9-81ED-4DB2-BD59-A6C34878D82A}">
                    <a16:rowId xmlns:a16="http://schemas.microsoft.com/office/drawing/2014/main" val="208892400"/>
                  </a:ext>
                </a:extLst>
              </a:tr>
              <a:tr h="441568">
                <a:tc vMerge="1">
                  <a:txBody>
                    <a:bodyPr/>
                    <a:lstStyle/>
                    <a:p>
                      <a:endParaRPr dirty="0"/>
                    </a:p>
                  </a:txBody>
                  <a:tcPr marL="68539" marR="68539" marT="0" marB="0" anchor="ctr"/>
                </a:tc>
                <a:tc>
                  <a:txBody>
                    <a:bodyPr/>
                    <a:lstStyle/>
                    <a:p>
                      <a:pPr marL="0" marR="0" algn="ctr">
                        <a:lnSpc>
                          <a:spcPct val="64000"/>
                        </a:lnSpc>
                        <a:spcAft>
                          <a:spcPts val="800"/>
                        </a:spcAft>
                        <a:buNone/>
                      </a:pPr>
                      <a:r>
                        <a:rPr lang="en-US" sz="1800" b="1" kern="100" dirty="0">
                          <a:solidFill>
                            <a:schemeClr val="bg1"/>
                          </a:solidFill>
                          <a:effectLst/>
                        </a:rPr>
                        <a:t>Mutation Frequency</a:t>
                      </a:r>
                    </a:p>
                    <a:p>
                      <a:pPr marL="0" marR="0" algn="ctr">
                        <a:lnSpc>
                          <a:spcPct val="64000"/>
                        </a:lnSpc>
                        <a:spcAft>
                          <a:spcPts val="800"/>
                        </a:spcAft>
                        <a:buNone/>
                      </a:pPr>
                      <a:r>
                        <a:rPr lang="en-US" sz="1800" b="1" kern="100" dirty="0">
                          <a:solidFill>
                            <a:schemeClr val="bg1"/>
                          </a:solidFill>
                          <a:effectLst/>
                        </a:rPr>
                        <a:t>(Mean)</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dirty="0">
                          <a:solidFill>
                            <a:schemeClr val="bg1"/>
                          </a:solidFill>
                          <a:effectLst/>
                        </a:rPr>
                        <a:t>Global Evaluation Factor</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64000"/>
                        </a:lnSpc>
                        <a:spcAft>
                          <a:spcPts val="800"/>
                        </a:spcAft>
                        <a:buNone/>
                      </a:pPr>
                      <a:r>
                        <a:rPr lang="en-US" sz="1800" b="1" kern="100" dirty="0">
                          <a:solidFill>
                            <a:schemeClr val="bg1"/>
                          </a:solidFill>
                          <a:effectLst/>
                        </a:rPr>
                        <a:t>Mutation Frequency</a:t>
                      </a:r>
                    </a:p>
                    <a:p>
                      <a:pPr marL="0" marR="0" algn="ctr">
                        <a:lnSpc>
                          <a:spcPct val="64000"/>
                        </a:lnSpc>
                        <a:spcAft>
                          <a:spcPts val="800"/>
                        </a:spcAft>
                        <a:buNone/>
                      </a:pPr>
                      <a:r>
                        <a:rPr lang="en-US" sz="1800" b="1" kern="100" dirty="0">
                          <a:solidFill>
                            <a:schemeClr val="bg1"/>
                          </a:solidFill>
                          <a:effectLst/>
                        </a:rPr>
                        <a:t>(Mean)</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dirty="0">
                          <a:solidFill>
                            <a:schemeClr val="bg1"/>
                          </a:solidFill>
                          <a:effectLst/>
                        </a:rPr>
                        <a:t>Global Evaluation Factor</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64000"/>
                        </a:lnSpc>
                        <a:spcAft>
                          <a:spcPts val="800"/>
                        </a:spcAft>
                        <a:buNone/>
                      </a:pPr>
                      <a:r>
                        <a:rPr lang="en-US" sz="1800" b="1" kern="100" dirty="0">
                          <a:solidFill>
                            <a:schemeClr val="bg1"/>
                          </a:solidFill>
                          <a:effectLst/>
                        </a:rPr>
                        <a:t>Mutation Frequency</a:t>
                      </a:r>
                    </a:p>
                    <a:p>
                      <a:pPr marL="0" marR="0" algn="ctr">
                        <a:lnSpc>
                          <a:spcPct val="64000"/>
                        </a:lnSpc>
                        <a:spcAft>
                          <a:spcPts val="800"/>
                        </a:spcAft>
                        <a:buNone/>
                      </a:pPr>
                      <a:r>
                        <a:rPr lang="en-US" sz="1800" b="1" kern="100" dirty="0">
                          <a:solidFill>
                            <a:schemeClr val="bg1"/>
                          </a:solidFill>
                          <a:effectLst/>
                        </a:rPr>
                        <a:t>(Mean)</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dirty="0">
                          <a:solidFill>
                            <a:schemeClr val="bg1"/>
                          </a:solidFill>
                          <a:effectLst/>
                        </a:rPr>
                        <a:t>Global Evaluation Factor</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extLst>
                  <a:ext uri="{0D108BD9-81ED-4DB2-BD59-A6C34878D82A}">
                    <a16:rowId xmlns:a16="http://schemas.microsoft.com/office/drawing/2014/main" val="2485093649"/>
                  </a:ext>
                </a:extLst>
              </a:tr>
              <a:tr h="228463">
                <a:tc>
                  <a:txBody>
                    <a:bodyPr/>
                    <a:lstStyle/>
                    <a:p>
                      <a:pPr marL="0" marR="0" algn="ctr">
                        <a:lnSpc>
                          <a:spcPct val="115000"/>
                        </a:lnSpc>
                        <a:spcAft>
                          <a:spcPts val="800"/>
                        </a:spcAft>
                        <a:buNone/>
                      </a:pPr>
                      <a:r>
                        <a:rPr lang="en-US" sz="1800" b="1" kern="100" dirty="0">
                          <a:solidFill>
                            <a:schemeClr val="bg1"/>
                          </a:solidFill>
                          <a:effectLst/>
                        </a:rPr>
                        <a:t>Untreated Control</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102.72</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NA</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105.68</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NA</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103.54</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NA</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2083219262"/>
                  </a:ext>
                </a:extLst>
              </a:tr>
              <a:tr h="228463">
                <a:tc>
                  <a:txBody>
                    <a:bodyPr/>
                    <a:lstStyle/>
                    <a:p>
                      <a:pPr marL="0" marR="0" algn="ctr">
                        <a:lnSpc>
                          <a:spcPct val="115000"/>
                        </a:lnSpc>
                        <a:spcAft>
                          <a:spcPts val="800"/>
                        </a:spcAft>
                        <a:buNone/>
                      </a:pPr>
                      <a:r>
                        <a:rPr lang="en-US" sz="1800" b="1" kern="100" dirty="0">
                          <a:solidFill>
                            <a:schemeClr val="bg1"/>
                          </a:solidFill>
                          <a:effectLst/>
                        </a:rPr>
                        <a:t>DMSO Control</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106.80</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100.96</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107.64</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3082225147"/>
                  </a:ext>
                </a:extLst>
              </a:tr>
              <a:tr h="228463">
                <a:tc>
                  <a:txBody>
                    <a:bodyPr/>
                    <a:lstStyle/>
                    <a:p>
                      <a:pPr marL="0" marR="0" algn="ctr">
                        <a:lnSpc>
                          <a:spcPct val="115000"/>
                        </a:lnSpc>
                        <a:spcAft>
                          <a:spcPts val="800"/>
                        </a:spcAft>
                        <a:buNone/>
                      </a:pPr>
                      <a:r>
                        <a:rPr lang="en-US" sz="1800" b="1" kern="100" dirty="0">
                          <a:solidFill>
                            <a:schemeClr val="bg1"/>
                          </a:solidFill>
                          <a:effectLst/>
                        </a:rPr>
                        <a:t>T1 (44)</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dirty="0">
                          <a:effectLst/>
                        </a:rPr>
                        <a:t>102.72</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101.56</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103.45</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dirty="0">
                          <a:effectLst/>
                        </a:rPr>
                        <a:t>Negative</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842023310"/>
                  </a:ext>
                </a:extLst>
              </a:tr>
              <a:tr h="228463">
                <a:tc>
                  <a:txBody>
                    <a:bodyPr/>
                    <a:lstStyle/>
                    <a:p>
                      <a:pPr marL="0" marR="0" algn="ctr">
                        <a:lnSpc>
                          <a:spcPct val="115000"/>
                        </a:lnSpc>
                        <a:spcAft>
                          <a:spcPts val="800"/>
                        </a:spcAft>
                        <a:buNone/>
                      </a:pPr>
                      <a:r>
                        <a:rPr lang="en-US" sz="1800" b="1" kern="100" dirty="0">
                          <a:solidFill>
                            <a:schemeClr val="bg1"/>
                          </a:solidFill>
                          <a:effectLst/>
                        </a:rPr>
                        <a:t>T2 (88)</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99.54</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dirty="0">
                          <a:effectLst/>
                        </a:rPr>
                        <a:t>Negative</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101.94</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108.01</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3534369713"/>
                  </a:ext>
                </a:extLst>
              </a:tr>
              <a:tr h="228463">
                <a:tc>
                  <a:txBody>
                    <a:bodyPr/>
                    <a:lstStyle/>
                    <a:p>
                      <a:pPr marL="0" marR="0" algn="ctr">
                        <a:lnSpc>
                          <a:spcPct val="115000"/>
                        </a:lnSpc>
                        <a:spcAft>
                          <a:spcPts val="800"/>
                        </a:spcAft>
                        <a:buNone/>
                      </a:pPr>
                      <a:r>
                        <a:rPr lang="en-US" sz="1800" b="1" kern="100" dirty="0">
                          <a:solidFill>
                            <a:schemeClr val="bg1"/>
                          </a:solidFill>
                          <a:effectLst/>
                        </a:rPr>
                        <a:t>T3 (175.9)</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111.65</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88.37</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110.38</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1541262169"/>
                  </a:ext>
                </a:extLst>
              </a:tr>
              <a:tr h="228463">
                <a:tc>
                  <a:txBody>
                    <a:bodyPr/>
                    <a:lstStyle/>
                    <a:p>
                      <a:pPr marL="0" marR="0" algn="ctr">
                        <a:lnSpc>
                          <a:spcPct val="115000"/>
                        </a:lnSpc>
                        <a:spcAft>
                          <a:spcPts val="800"/>
                        </a:spcAft>
                        <a:buNone/>
                      </a:pPr>
                      <a:r>
                        <a:rPr lang="en-US" sz="1800" b="1" kern="100" dirty="0">
                          <a:solidFill>
                            <a:schemeClr val="bg1"/>
                          </a:solidFill>
                          <a:effectLst/>
                        </a:rPr>
                        <a:t>T4 (351.9)</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107.64</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75.25</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95.24</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564838249"/>
                  </a:ext>
                </a:extLst>
              </a:tr>
              <a:tr h="228463">
                <a:tc>
                  <a:txBody>
                    <a:bodyPr/>
                    <a:lstStyle/>
                    <a:p>
                      <a:pPr marL="0" marR="0" algn="ctr">
                        <a:lnSpc>
                          <a:spcPct val="115000"/>
                        </a:lnSpc>
                        <a:spcAft>
                          <a:spcPts val="800"/>
                        </a:spcAft>
                        <a:buNone/>
                      </a:pPr>
                      <a:r>
                        <a:rPr lang="en-US" sz="1800" b="1" kern="100" dirty="0">
                          <a:solidFill>
                            <a:schemeClr val="bg1"/>
                          </a:solidFill>
                          <a:effectLst/>
                        </a:rPr>
                        <a:t>T5 (703.7)</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65.16</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76.92</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94.94</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1635507612"/>
                  </a:ext>
                </a:extLst>
              </a:tr>
              <a:tr h="228463">
                <a:tc>
                  <a:txBody>
                    <a:bodyPr/>
                    <a:lstStyle/>
                    <a:p>
                      <a:pPr marL="0" marR="0" algn="ctr">
                        <a:lnSpc>
                          <a:spcPct val="115000"/>
                        </a:lnSpc>
                        <a:spcAft>
                          <a:spcPts val="800"/>
                        </a:spcAft>
                        <a:buNone/>
                      </a:pPr>
                      <a:r>
                        <a:rPr lang="en-US" sz="1800" b="1" kern="100" dirty="0">
                          <a:solidFill>
                            <a:schemeClr val="bg1"/>
                          </a:solidFill>
                          <a:effectLst/>
                        </a:rPr>
                        <a:t>T6 (1407.4)</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39.77</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76.92</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35.16</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3747309205"/>
                  </a:ext>
                </a:extLst>
              </a:tr>
              <a:tr h="228463">
                <a:tc>
                  <a:txBody>
                    <a:bodyPr/>
                    <a:lstStyle/>
                    <a:p>
                      <a:pPr marL="0" marR="0" algn="ctr">
                        <a:lnSpc>
                          <a:spcPct val="115000"/>
                        </a:lnSpc>
                        <a:spcAft>
                          <a:spcPts val="800"/>
                        </a:spcAft>
                        <a:buNone/>
                      </a:pPr>
                      <a:r>
                        <a:rPr lang="en-US" sz="1800" b="1" kern="100" dirty="0">
                          <a:solidFill>
                            <a:schemeClr val="bg1"/>
                          </a:solidFill>
                          <a:effectLst/>
                        </a:rPr>
                        <a:t>Positive Control 1</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593.09</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Positive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526.78</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Positive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573.23</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Positive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622226534"/>
                  </a:ext>
                </a:extLst>
              </a:tr>
              <a:tr h="228463">
                <a:tc>
                  <a:txBody>
                    <a:bodyPr/>
                    <a:lstStyle/>
                    <a:p>
                      <a:pPr marL="0" marR="0" algn="ctr">
                        <a:lnSpc>
                          <a:spcPct val="115000"/>
                        </a:lnSpc>
                        <a:spcAft>
                          <a:spcPts val="800"/>
                        </a:spcAft>
                        <a:buNone/>
                      </a:pPr>
                      <a:r>
                        <a:rPr lang="en-US" sz="1800" b="1" kern="100" dirty="0">
                          <a:solidFill>
                            <a:schemeClr val="bg1"/>
                          </a:solidFill>
                          <a:effectLst/>
                        </a:rPr>
                        <a:t>Positive Control 2</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solidFill>
                      <a:srgbClr val="1F86B3"/>
                    </a:solidFill>
                  </a:tcPr>
                </a:tc>
                <a:tc>
                  <a:txBody>
                    <a:bodyPr/>
                    <a:lstStyle/>
                    <a:p>
                      <a:pPr marL="0" marR="0" algn="ctr">
                        <a:lnSpc>
                          <a:spcPct val="115000"/>
                        </a:lnSpc>
                        <a:spcAft>
                          <a:spcPts val="800"/>
                        </a:spcAft>
                        <a:buNone/>
                      </a:pPr>
                      <a:r>
                        <a:rPr lang="en-US" sz="1800" b="1" kern="100">
                          <a:effectLst/>
                        </a:rPr>
                        <a:t>548.08</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Positive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606.38</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Positive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a:effectLst/>
                        </a:rPr>
                        <a:t>633.15</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tc>
                  <a:txBody>
                    <a:bodyPr/>
                    <a:lstStyle/>
                    <a:p>
                      <a:pPr marL="0" marR="0" algn="ctr">
                        <a:lnSpc>
                          <a:spcPct val="115000"/>
                        </a:lnSpc>
                        <a:spcAft>
                          <a:spcPts val="800"/>
                        </a:spcAft>
                        <a:buNone/>
                      </a:pPr>
                      <a:r>
                        <a:rPr lang="en-US" sz="1800" b="1" kern="100" dirty="0">
                          <a:effectLst/>
                        </a:rPr>
                        <a:t>Positive</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39" marR="68539" marT="0" marB="0" anchor="ctr"/>
                </a:tc>
                <a:extLst>
                  <a:ext uri="{0D108BD9-81ED-4DB2-BD59-A6C34878D82A}">
                    <a16:rowId xmlns:a16="http://schemas.microsoft.com/office/drawing/2014/main" val="3619166977"/>
                  </a:ext>
                </a:extLst>
              </a:tr>
            </a:tbl>
          </a:graphicData>
        </a:graphic>
      </p:graphicFrame>
      <p:sp>
        <p:nvSpPr>
          <p:cNvPr id="73" name="TextBox 72">
            <a:extLst>
              <a:ext uri="{FF2B5EF4-FFF2-40B4-BE49-F238E27FC236}">
                <a16:creationId xmlns:a16="http://schemas.microsoft.com/office/drawing/2014/main" id="{338D6AFB-838E-9694-8D9B-371C7C5A64C1}"/>
              </a:ext>
            </a:extLst>
          </p:cNvPr>
          <p:cNvSpPr txBox="1"/>
          <p:nvPr/>
        </p:nvSpPr>
        <p:spPr>
          <a:xfrm>
            <a:off x="15797046" y="19892468"/>
            <a:ext cx="11622548" cy="392159"/>
          </a:xfrm>
          <a:prstGeom prst="rect">
            <a:avLst/>
          </a:prstGeom>
          <a:solidFill>
            <a:schemeClr val="bg2">
              <a:lumMod val="90000"/>
            </a:schemeClr>
          </a:solidFill>
        </p:spPr>
        <p:txBody>
          <a:bodyPr wrap="square">
            <a:spAutoFit/>
          </a:bodyPr>
          <a:lstStyle/>
          <a:p>
            <a:pPr marL="0" marR="0" algn="ctr">
              <a:lnSpc>
                <a:spcPct val="115000"/>
              </a:lnSpc>
              <a:spcAft>
                <a:spcPts val="8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PIG-A MUTANT FREQUENCIES: MALTOL</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4" name="Table 73">
            <a:extLst>
              <a:ext uri="{FF2B5EF4-FFF2-40B4-BE49-F238E27FC236}">
                <a16:creationId xmlns:a16="http://schemas.microsoft.com/office/drawing/2014/main" id="{F6CC73A7-A837-533C-A9E2-3C28942CC773}"/>
              </a:ext>
            </a:extLst>
          </p:cNvPr>
          <p:cNvGraphicFramePr>
            <a:graphicFrameLocks noGrp="1"/>
          </p:cNvGraphicFramePr>
          <p:nvPr>
            <p:extLst>
              <p:ext uri="{D42A27DB-BD31-4B8C-83A1-F6EECF244321}">
                <p14:modId xmlns:p14="http://schemas.microsoft.com/office/powerpoint/2010/main" val="222288849"/>
              </p:ext>
            </p:extLst>
          </p:nvPr>
        </p:nvGraphicFramePr>
        <p:xfrm>
          <a:off x="15797045" y="20345474"/>
          <a:ext cx="11622549" cy="2414017"/>
        </p:xfrm>
        <a:graphic>
          <a:graphicData uri="http://schemas.openxmlformats.org/drawingml/2006/table">
            <a:tbl>
              <a:tblPr firstRow="1" firstCol="1" bandRow="1">
                <a:tableStyleId>{5C22544A-7EE6-4342-B048-85BDC9FD1C3A}</a:tableStyleId>
              </a:tblPr>
              <a:tblGrid>
                <a:gridCol w="3873355">
                  <a:extLst>
                    <a:ext uri="{9D8B030D-6E8A-4147-A177-3AD203B41FA5}">
                      <a16:colId xmlns:a16="http://schemas.microsoft.com/office/drawing/2014/main" val="1749006515"/>
                    </a:ext>
                  </a:extLst>
                </a:gridCol>
                <a:gridCol w="3874597">
                  <a:extLst>
                    <a:ext uri="{9D8B030D-6E8A-4147-A177-3AD203B41FA5}">
                      <a16:colId xmlns:a16="http://schemas.microsoft.com/office/drawing/2014/main" val="158195073"/>
                    </a:ext>
                  </a:extLst>
                </a:gridCol>
                <a:gridCol w="3874597">
                  <a:extLst>
                    <a:ext uri="{9D8B030D-6E8A-4147-A177-3AD203B41FA5}">
                      <a16:colId xmlns:a16="http://schemas.microsoft.com/office/drawing/2014/main" val="3889922827"/>
                    </a:ext>
                  </a:extLst>
                </a:gridCol>
              </a:tblGrid>
              <a:tr h="704912">
                <a:tc>
                  <a:txBody>
                    <a:bodyPr/>
                    <a:lstStyle/>
                    <a:p>
                      <a:pPr marL="0" marR="0" algn="ctr">
                        <a:lnSpc>
                          <a:spcPct val="115000"/>
                        </a:lnSpc>
                        <a:spcAft>
                          <a:spcPts val="800"/>
                        </a:spcAft>
                        <a:buNone/>
                      </a:pPr>
                      <a:r>
                        <a:rPr lang="en-US" sz="1800" b="1" kern="100" dirty="0">
                          <a:effectLst/>
                        </a:rPr>
                        <a:t>Maltol Dose Level (mg/kg/day)</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Mutant Reticulocyte/10</a:t>
                      </a:r>
                      <a:r>
                        <a:rPr lang="en-US" sz="1800" b="1" kern="100" baseline="30000" dirty="0">
                          <a:effectLst/>
                        </a:rPr>
                        <a:t>6 </a:t>
                      </a:r>
                      <a:r>
                        <a:rPr lang="en-US" sz="1800" b="1" kern="100" dirty="0">
                          <a:effectLst/>
                        </a:rPr>
                        <a:t>Reticulocyte</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Mutant Red Blood Cells/10</a:t>
                      </a:r>
                      <a:r>
                        <a:rPr lang="en-US" sz="1800" b="1" kern="100" baseline="30000" dirty="0">
                          <a:effectLst/>
                        </a:rPr>
                        <a:t>6 </a:t>
                      </a:r>
                      <a:r>
                        <a:rPr lang="en-US" sz="1800" b="1" kern="100" dirty="0">
                          <a:effectLst/>
                        </a:rPr>
                        <a:t>Red Blood Cells</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4287214664"/>
                  </a:ext>
                </a:extLst>
              </a:tr>
              <a:tr h="341821">
                <a:tc>
                  <a:txBody>
                    <a:bodyPr/>
                    <a:lstStyle/>
                    <a:p>
                      <a:pPr marL="0" marR="0" algn="ctr">
                        <a:lnSpc>
                          <a:spcPct val="115000"/>
                        </a:lnSpc>
                        <a:spcAft>
                          <a:spcPts val="800"/>
                        </a:spcAft>
                        <a:buNone/>
                      </a:pPr>
                      <a:r>
                        <a:rPr lang="en-US" sz="1800" b="1" kern="100" dirty="0">
                          <a:effectLst/>
                        </a:rPr>
                        <a:t>0</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0.45 ± 0.41</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rPr>
                        <a:t>0.27 ± 0.26</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7898333"/>
                  </a:ext>
                </a:extLst>
              </a:tr>
              <a:tr h="341821">
                <a:tc>
                  <a:txBody>
                    <a:bodyPr/>
                    <a:lstStyle/>
                    <a:p>
                      <a:pPr marL="0" marR="0" algn="ctr">
                        <a:lnSpc>
                          <a:spcPct val="115000"/>
                        </a:lnSpc>
                        <a:spcAft>
                          <a:spcPts val="800"/>
                        </a:spcAft>
                        <a:buNone/>
                      </a:pPr>
                      <a:r>
                        <a:rPr lang="en-US" sz="1800" b="1" kern="100" dirty="0">
                          <a:effectLst/>
                        </a:rPr>
                        <a:t>62.5</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0.33 ± 0.19</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rPr>
                        <a:t>0.39 ± 0.43</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99296037"/>
                  </a:ext>
                </a:extLst>
              </a:tr>
              <a:tr h="341821">
                <a:tc>
                  <a:txBody>
                    <a:bodyPr/>
                    <a:lstStyle/>
                    <a:p>
                      <a:pPr marL="0" marR="0" algn="ctr">
                        <a:lnSpc>
                          <a:spcPct val="115000"/>
                        </a:lnSpc>
                        <a:spcAft>
                          <a:spcPts val="800"/>
                        </a:spcAft>
                        <a:buNone/>
                      </a:pPr>
                      <a:r>
                        <a:rPr lang="en-US" sz="1800" b="1" kern="100" dirty="0">
                          <a:effectLst/>
                        </a:rPr>
                        <a:t>125</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0.28 ± 0.23</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rPr>
                        <a:t>0.23 ± 0.19</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80100021"/>
                  </a:ext>
                </a:extLst>
              </a:tr>
              <a:tr h="341821">
                <a:tc>
                  <a:txBody>
                    <a:bodyPr/>
                    <a:lstStyle/>
                    <a:p>
                      <a:pPr marL="0" marR="0" algn="ctr">
                        <a:lnSpc>
                          <a:spcPct val="115000"/>
                        </a:lnSpc>
                        <a:spcAft>
                          <a:spcPts val="800"/>
                        </a:spcAft>
                        <a:buNone/>
                      </a:pPr>
                      <a:r>
                        <a:rPr lang="en-US" sz="1800" b="1" kern="100" dirty="0">
                          <a:effectLst/>
                        </a:rPr>
                        <a:t>250</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a:effectLst/>
                        </a:rPr>
                        <a:t>1.62 ± 2.90</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rPr>
                        <a:t>3.00 ± 4.25</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981890"/>
                  </a:ext>
                </a:extLst>
              </a:tr>
              <a:tr h="341821">
                <a:tc>
                  <a:txBody>
                    <a:bodyPr/>
                    <a:lstStyle/>
                    <a:p>
                      <a:pPr marL="0" marR="0" algn="ctr">
                        <a:lnSpc>
                          <a:spcPct val="115000"/>
                        </a:lnSpc>
                        <a:spcAft>
                          <a:spcPts val="800"/>
                        </a:spcAft>
                        <a:buNone/>
                      </a:pPr>
                      <a:r>
                        <a:rPr lang="en-US" sz="1800" b="1" kern="100" dirty="0">
                          <a:effectLst/>
                        </a:rPr>
                        <a:t>N-ethyl-N-nitrosourea (ENU)</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80.91 ± 5.37*</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rPr>
                        <a:t>138.42 ± 18.90*</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7045945"/>
                  </a:ext>
                </a:extLst>
              </a:tr>
            </a:tbl>
          </a:graphicData>
        </a:graphic>
      </p:graphicFrame>
      <p:sp>
        <p:nvSpPr>
          <p:cNvPr id="75" name="TextBox 74">
            <a:extLst>
              <a:ext uri="{FF2B5EF4-FFF2-40B4-BE49-F238E27FC236}">
                <a16:creationId xmlns:a16="http://schemas.microsoft.com/office/drawing/2014/main" id="{B417FBA4-C9EC-6518-6757-2DCA01BF51C7}"/>
              </a:ext>
            </a:extLst>
          </p:cNvPr>
          <p:cNvSpPr txBox="1"/>
          <p:nvPr/>
        </p:nvSpPr>
        <p:spPr>
          <a:xfrm>
            <a:off x="29611538" y="19903619"/>
            <a:ext cx="12453002" cy="400110"/>
          </a:xfrm>
          <a:prstGeom prst="rect">
            <a:avLst/>
          </a:prstGeom>
          <a:solidFill>
            <a:schemeClr val="bg2">
              <a:lumMod val="90000"/>
            </a:schemeClr>
          </a:solidFill>
        </p:spPr>
        <p:txBody>
          <a:bodyPr wrap="square">
            <a:spAutoFit/>
          </a:bodyPr>
          <a:lstStyle/>
          <a:p>
            <a:pPr marL="0" marR="0" algn="ctr">
              <a:lnSpc>
                <a:spcPct val="115000"/>
              </a:lnSpc>
              <a:spcAft>
                <a:spcPts val="8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PIG-A MUTANT FREQUENCIES: ETHYL MALTOL</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6" name="Table 75">
            <a:extLst>
              <a:ext uri="{FF2B5EF4-FFF2-40B4-BE49-F238E27FC236}">
                <a16:creationId xmlns:a16="http://schemas.microsoft.com/office/drawing/2014/main" id="{66E2CE04-90FF-02AE-B506-D3A61DD402C9}"/>
              </a:ext>
            </a:extLst>
          </p:cNvPr>
          <p:cNvGraphicFramePr>
            <a:graphicFrameLocks noGrp="1"/>
          </p:cNvGraphicFramePr>
          <p:nvPr>
            <p:extLst>
              <p:ext uri="{D42A27DB-BD31-4B8C-83A1-F6EECF244321}">
                <p14:modId xmlns:p14="http://schemas.microsoft.com/office/powerpoint/2010/main" val="235350703"/>
              </p:ext>
            </p:extLst>
          </p:nvPr>
        </p:nvGraphicFramePr>
        <p:xfrm>
          <a:off x="29611538" y="20475879"/>
          <a:ext cx="12453003" cy="2207678"/>
        </p:xfrm>
        <a:graphic>
          <a:graphicData uri="http://schemas.openxmlformats.org/drawingml/2006/table">
            <a:tbl>
              <a:tblPr firstRow="1" firstCol="1" bandRow="1">
                <a:tableStyleId>{5C22544A-7EE6-4342-B048-85BDC9FD1C3A}</a:tableStyleId>
              </a:tblPr>
              <a:tblGrid>
                <a:gridCol w="4150113">
                  <a:extLst>
                    <a:ext uri="{9D8B030D-6E8A-4147-A177-3AD203B41FA5}">
                      <a16:colId xmlns:a16="http://schemas.microsoft.com/office/drawing/2014/main" val="2152585420"/>
                    </a:ext>
                  </a:extLst>
                </a:gridCol>
                <a:gridCol w="4151445">
                  <a:extLst>
                    <a:ext uri="{9D8B030D-6E8A-4147-A177-3AD203B41FA5}">
                      <a16:colId xmlns:a16="http://schemas.microsoft.com/office/drawing/2014/main" val="1586938064"/>
                    </a:ext>
                  </a:extLst>
                </a:gridCol>
                <a:gridCol w="4151445">
                  <a:extLst>
                    <a:ext uri="{9D8B030D-6E8A-4147-A177-3AD203B41FA5}">
                      <a16:colId xmlns:a16="http://schemas.microsoft.com/office/drawing/2014/main" val="2737429564"/>
                    </a:ext>
                  </a:extLst>
                </a:gridCol>
              </a:tblGrid>
              <a:tr h="644658">
                <a:tc>
                  <a:txBody>
                    <a:bodyPr/>
                    <a:lstStyle/>
                    <a:p>
                      <a:pPr marL="0" marR="0" algn="ctr">
                        <a:lnSpc>
                          <a:spcPct val="115000"/>
                        </a:lnSpc>
                        <a:spcAft>
                          <a:spcPts val="800"/>
                        </a:spcAft>
                        <a:buNone/>
                      </a:pPr>
                      <a:r>
                        <a:rPr lang="en-US" sz="1800" b="1" kern="100" dirty="0">
                          <a:effectLst/>
                        </a:rPr>
                        <a:t>Ethyl Maltol Dose Level (mg/kg/day)</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Mutant Reticulocyte/10</a:t>
                      </a:r>
                      <a:r>
                        <a:rPr lang="en-US" sz="1800" b="1" kern="100" baseline="30000" dirty="0">
                          <a:effectLst/>
                        </a:rPr>
                        <a:t>6 </a:t>
                      </a:r>
                      <a:r>
                        <a:rPr lang="en-US" sz="1800" b="1" kern="100" dirty="0">
                          <a:effectLst/>
                        </a:rPr>
                        <a:t>Reticulocyte</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Mutant Red Blood Cells/10</a:t>
                      </a:r>
                      <a:r>
                        <a:rPr lang="en-US" sz="1800" b="1" kern="100" baseline="30000" dirty="0">
                          <a:effectLst/>
                        </a:rPr>
                        <a:t>6 </a:t>
                      </a:r>
                      <a:r>
                        <a:rPr lang="en-US" sz="1800" b="1" kern="100" dirty="0">
                          <a:effectLst/>
                        </a:rPr>
                        <a:t>Red Blood Cells</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4212253138"/>
                  </a:ext>
                </a:extLst>
              </a:tr>
              <a:tr h="312604">
                <a:tc>
                  <a:txBody>
                    <a:bodyPr/>
                    <a:lstStyle/>
                    <a:p>
                      <a:pPr marL="0" marR="0" algn="ctr">
                        <a:lnSpc>
                          <a:spcPct val="115000"/>
                        </a:lnSpc>
                        <a:spcAft>
                          <a:spcPts val="800"/>
                        </a:spcAft>
                        <a:buNone/>
                      </a:pPr>
                      <a:r>
                        <a:rPr lang="en-US" sz="1800" b="1" kern="100" dirty="0">
                          <a:effectLst/>
                        </a:rPr>
                        <a:t>0</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a:effectLst/>
                        </a:rPr>
                        <a:t>0.96 ± 0.63</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a:effectLst/>
                        </a:rPr>
                        <a:t>1.21 ± 1.10</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47376502"/>
                  </a:ext>
                </a:extLst>
              </a:tr>
              <a:tr h="312604">
                <a:tc>
                  <a:txBody>
                    <a:bodyPr/>
                    <a:lstStyle/>
                    <a:p>
                      <a:pPr marL="0" marR="0" algn="ctr">
                        <a:lnSpc>
                          <a:spcPct val="115000"/>
                        </a:lnSpc>
                        <a:spcAft>
                          <a:spcPts val="800"/>
                        </a:spcAft>
                        <a:buNone/>
                      </a:pPr>
                      <a:r>
                        <a:rPr lang="en-US" sz="1800" b="1" kern="100" dirty="0">
                          <a:effectLst/>
                        </a:rPr>
                        <a:t>125</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0.39 ± 0.31</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rPr>
                        <a:t>0.42 ± 0.55</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4626946"/>
                  </a:ext>
                </a:extLst>
              </a:tr>
              <a:tr h="312604">
                <a:tc>
                  <a:txBody>
                    <a:bodyPr/>
                    <a:lstStyle/>
                    <a:p>
                      <a:pPr marL="0" marR="0" algn="ctr">
                        <a:lnSpc>
                          <a:spcPct val="115000"/>
                        </a:lnSpc>
                        <a:spcAft>
                          <a:spcPts val="800"/>
                        </a:spcAft>
                        <a:buNone/>
                      </a:pPr>
                      <a:r>
                        <a:rPr lang="en-US" sz="1800" b="1" kern="100" dirty="0">
                          <a:effectLst/>
                        </a:rPr>
                        <a:t>250</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0.45 ± 0.28</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rPr>
                        <a:t>0.18 ± 0.17</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562911"/>
                  </a:ext>
                </a:extLst>
              </a:tr>
              <a:tr h="312604">
                <a:tc>
                  <a:txBody>
                    <a:bodyPr/>
                    <a:lstStyle/>
                    <a:p>
                      <a:pPr marL="0" marR="0" algn="ctr">
                        <a:lnSpc>
                          <a:spcPct val="115000"/>
                        </a:lnSpc>
                        <a:spcAft>
                          <a:spcPts val="800"/>
                        </a:spcAft>
                        <a:buNone/>
                      </a:pPr>
                      <a:r>
                        <a:rPr lang="en-US" sz="1800" b="1" kern="100" dirty="0">
                          <a:effectLst/>
                        </a:rPr>
                        <a:t>500</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a:effectLst/>
                        </a:rPr>
                        <a:t>0.43 ± 0.30</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rPr>
                        <a:t>0.25 ± 0.21</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6941078"/>
                  </a:ext>
                </a:extLst>
              </a:tr>
              <a:tr h="312604">
                <a:tc>
                  <a:txBody>
                    <a:bodyPr/>
                    <a:lstStyle/>
                    <a:p>
                      <a:pPr marL="0" marR="0" algn="ctr">
                        <a:lnSpc>
                          <a:spcPct val="115000"/>
                        </a:lnSpc>
                        <a:spcAft>
                          <a:spcPts val="800"/>
                        </a:spcAft>
                        <a:buNone/>
                      </a:pPr>
                      <a:r>
                        <a:rPr lang="en-US" sz="1800" b="1" kern="100" dirty="0">
                          <a:effectLst/>
                        </a:rPr>
                        <a:t>N-ethyl-N-nitrosourea (ENU)</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123.26 ± 18.91*</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100" dirty="0">
                          <a:effectLst/>
                        </a:rPr>
                        <a:t>209.99 ± 47.58*</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11768832"/>
                  </a:ext>
                </a:extLst>
              </a:tr>
            </a:tbl>
          </a:graphicData>
        </a:graphic>
      </p:graphicFrame>
      <p:sp>
        <p:nvSpPr>
          <p:cNvPr id="77" name="TextBox 76">
            <a:extLst>
              <a:ext uri="{FF2B5EF4-FFF2-40B4-BE49-F238E27FC236}">
                <a16:creationId xmlns:a16="http://schemas.microsoft.com/office/drawing/2014/main" id="{2AD87750-7C47-A602-8DC2-6ADC782B6D7D}"/>
              </a:ext>
            </a:extLst>
          </p:cNvPr>
          <p:cNvSpPr txBox="1"/>
          <p:nvPr/>
        </p:nvSpPr>
        <p:spPr>
          <a:xfrm>
            <a:off x="19751039" y="22921462"/>
            <a:ext cx="16291020" cy="392159"/>
          </a:xfrm>
          <a:prstGeom prst="rect">
            <a:avLst/>
          </a:prstGeom>
          <a:solidFill>
            <a:srgbClr val="FFFF00"/>
          </a:solidFill>
        </p:spPr>
        <p:txBody>
          <a:bodyPr wrap="square">
            <a:spAutoFit/>
          </a:bodyPr>
          <a:lstStyle/>
          <a:p>
            <a:pPr marL="0" marR="0" algn="ctr">
              <a:lnSpc>
                <a:spcPct val="115000"/>
              </a:lnSpc>
              <a:spcAft>
                <a:spcPts val="8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SUMMARY OF MLA AND PIG-A ASSAYS ON ETHYL MALTOL AND MALTOL</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9" name="Table 78">
            <a:extLst>
              <a:ext uri="{FF2B5EF4-FFF2-40B4-BE49-F238E27FC236}">
                <a16:creationId xmlns:a16="http://schemas.microsoft.com/office/drawing/2014/main" id="{CD41343F-69B7-9EF1-A334-9533CF3BF280}"/>
              </a:ext>
            </a:extLst>
          </p:cNvPr>
          <p:cNvGraphicFramePr>
            <a:graphicFrameLocks noGrp="1"/>
          </p:cNvGraphicFramePr>
          <p:nvPr>
            <p:extLst>
              <p:ext uri="{D42A27DB-BD31-4B8C-83A1-F6EECF244321}">
                <p14:modId xmlns:p14="http://schemas.microsoft.com/office/powerpoint/2010/main" val="2420169637"/>
              </p:ext>
            </p:extLst>
          </p:nvPr>
        </p:nvGraphicFramePr>
        <p:xfrm>
          <a:off x="19751039" y="23467762"/>
          <a:ext cx="16291021" cy="3119966"/>
        </p:xfrm>
        <a:graphic>
          <a:graphicData uri="http://schemas.openxmlformats.org/drawingml/2006/table">
            <a:tbl>
              <a:tblPr firstRow="1" firstCol="1" bandRow="1">
                <a:tableStyleId>{5C22544A-7EE6-4342-B048-85BDC9FD1C3A}</a:tableStyleId>
              </a:tblPr>
              <a:tblGrid>
                <a:gridCol w="2660600">
                  <a:extLst>
                    <a:ext uri="{9D8B030D-6E8A-4147-A177-3AD203B41FA5}">
                      <a16:colId xmlns:a16="http://schemas.microsoft.com/office/drawing/2014/main" val="3621089811"/>
                    </a:ext>
                  </a:extLst>
                </a:gridCol>
                <a:gridCol w="2153290">
                  <a:extLst>
                    <a:ext uri="{9D8B030D-6E8A-4147-A177-3AD203B41FA5}">
                      <a16:colId xmlns:a16="http://schemas.microsoft.com/office/drawing/2014/main" val="2209616494"/>
                    </a:ext>
                  </a:extLst>
                </a:gridCol>
                <a:gridCol w="1726207">
                  <a:extLst>
                    <a:ext uri="{9D8B030D-6E8A-4147-A177-3AD203B41FA5}">
                      <a16:colId xmlns:a16="http://schemas.microsoft.com/office/drawing/2014/main" val="3712969741"/>
                    </a:ext>
                  </a:extLst>
                </a:gridCol>
                <a:gridCol w="1880210">
                  <a:extLst>
                    <a:ext uri="{9D8B030D-6E8A-4147-A177-3AD203B41FA5}">
                      <a16:colId xmlns:a16="http://schemas.microsoft.com/office/drawing/2014/main" val="2312091226"/>
                    </a:ext>
                  </a:extLst>
                </a:gridCol>
                <a:gridCol w="2820314">
                  <a:extLst>
                    <a:ext uri="{9D8B030D-6E8A-4147-A177-3AD203B41FA5}">
                      <a16:colId xmlns:a16="http://schemas.microsoft.com/office/drawing/2014/main" val="2866752027"/>
                    </a:ext>
                  </a:extLst>
                </a:gridCol>
                <a:gridCol w="5050400">
                  <a:extLst>
                    <a:ext uri="{9D8B030D-6E8A-4147-A177-3AD203B41FA5}">
                      <a16:colId xmlns:a16="http://schemas.microsoft.com/office/drawing/2014/main" val="2715238437"/>
                    </a:ext>
                  </a:extLst>
                </a:gridCol>
              </a:tblGrid>
              <a:tr h="494873">
                <a:tc rowSpan="4">
                  <a:txBody>
                    <a:bodyPr/>
                    <a:lstStyle/>
                    <a:p>
                      <a:pPr marL="0" marR="0" algn="ctr">
                        <a:lnSpc>
                          <a:spcPct val="115000"/>
                        </a:lnSpc>
                        <a:spcAft>
                          <a:spcPts val="800"/>
                        </a:spcAft>
                        <a:buNone/>
                      </a:pPr>
                      <a:r>
                        <a:rPr lang="en-US" sz="1800" b="1" kern="0" dirty="0">
                          <a:effectLst/>
                        </a:rPr>
                        <a:t>Compounds</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gridSpan="4">
                  <a:txBody>
                    <a:bodyPr/>
                    <a:lstStyle/>
                    <a:p>
                      <a:pPr marL="0" marR="0" algn="ctr">
                        <a:lnSpc>
                          <a:spcPct val="115000"/>
                        </a:lnSpc>
                        <a:spcAft>
                          <a:spcPts val="800"/>
                        </a:spcAft>
                        <a:buNone/>
                      </a:pPr>
                      <a:r>
                        <a:rPr lang="en-US" sz="1800" b="1" kern="0" dirty="0">
                          <a:effectLst/>
                        </a:rPr>
                        <a:t>MLA Assay </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Aft>
                          <a:spcPts val="800"/>
                        </a:spcAft>
                        <a:buNone/>
                      </a:pPr>
                      <a:r>
                        <a:rPr lang="en-US" sz="1800" b="1" kern="0" dirty="0">
                          <a:effectLst/>
                        </a:rPr>
                        <a:t>Pig-A Assay</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4268798675"/>
                  </a:ext>
                </a:extLst>
              </a:tr>
              <a:tr h="763215">
                <a:tc vMerge="1">
                  <a:txBody>
                    <a:bodyPr/>
                    <a:lstStyle/>
                    <a:p>
                      <a:endParaRPr lang="en-US"/>
                    </a:p>
                  </a:txBody>
                  <a:tcPr/>
                </a:tc>
                <a:tc gridSpan="4">
                  <a:txBody>
                    <a:bodyPr/>
                    <a:lstStyle/>
                    <a:p>
                      <a:pPr marL="0" marR="0" algn="ctr">
                        <a:lnSpc>
                          <a:spcPct val="115000"/>
                        </a:lnSpc>
                        <a:spcAft>
                          <a:spcPts val="800"/>
                        </a:spcAft>
                        <a:buNone/>
                      </a:pPr>
                      <a:r>
                        <a:rPr lang="en-US" sz="1800" b="1" kern="0" dirty="0">
                          <a:solidFill>
                            <a:schemeClr val="bg1"/>
                          </a:solidFill>
                          <a:effectLst/>
                        </a:rPr>
                        <a:t>In vitro: mouse lymphoma L5178Y TK</a:t>
                      </a:r>
                      <a:r>
                        <a:rPr lang="en-US" sz="1800" b="1" kern="0" baseline="30000" dirty="0">
                          <a:solidFill>
                            <a:schemeClr val="bg1"/>
                          </a:solidFill>
                          <a:effectLst/>
                        </a:rPr>
                        <a:t>+/-</a:t>
                      </a:r>
                      <a:r>
                        <a:rPr lang="en-US" sz="1800" b="1" kern="0" dirty="0">
                          <a:solidFill>
                            <a:schemeClr val="bg1"/>
                          </a:solidFill>
                          <a:effectLst/>
                        </a:rPr>
                        <a:t> -3.7.2C cells</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Aft>
                          <a:spcPts val="800"/>
                        </a:spcAft>
                        <a:buNone/>
                      </a:pPr>
                      <a:r>
                        <a:rPr lang="en-US" sz="1800" b="1" kern="0" dirty="0">
                          <a:solidFill>
                            <a:schemeClr val="bg1"/>
                          </a:solidFill>
                          <a:effectLst/>
                        </a:rPr>
                        <a:t>In vivo: Male Sprague Dawley rats</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853439552"/>
                  </a:ext>
                </a:extLst>
              </a:tr>
              <a:tr h="370079">
                <a:tc vMerge="1">
                  <a:txBody>
                    <a:bodyPr/>
                    <a:lstStyle/>
                    <a:p>
                      <a:endParaRPr lang="en-US"/>
                    </a:p>
                  </a:txBody>
                  <a:tcPr/>
                </a:tc>
                <a:tc gridSpan="2">
                  <a:txBody>
                    <a:bodyPr/>
                    <a:lstStyle/>
                    <a:p>
                      <a:pPr marL="0" marR="0" algn="ctr">
                        <a:lnSpc>
                          <a:spcPct val="115000"/>
                        </a:lnSpc>
                        <a:spcAft>
                          <a:spcPts val="800"/>
                        </a:spcAft>
                        <a:buNone/>
                      </a:pPr>
                      <a:r>
                        <a:rPr lang="en-US" sz="1800" b="1" kern="0" dirty="0">
                          <a:solidFill>
                            <a:schemeClr val="bg1"/>
                          </a:solidFill>
                          <a:effectLst/>
                        </a:rPr>
                        <a:t>Short-term</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hMerge="1">
                  <a:txBody>
                    <a:bodyPr/>
                    <a:lstStyle/>
                    <a:p>
                      <a:endParaRPr lang="en-US"/>
                    </a:p>
                  </a:txBody>
                  <a:tcPr/>
                </a:tc>
                <a:tc>
                  <a:txBody>
                    <a:bodyPr/>
                    <a:lstStyle/>
                    <a:p>
                      <a:pPr marL="0" marR="0" algn="ctr">
                        <a:lnSpc>
                          <a:spcPct val="115000"/>
                        </a:lnSpc>
                        <a:spcAft>
                          <a:spcPts val="800"/>
                        </a:spcAft>
                        <a:buNone/>
                      </a:pPr>
                      <a:r>
                        <a:rPr lang="en-US" sz="1800" b="1" kern="0" dirty="0">
                          <a:solidFill>
                            <a:schemeClr val="bg1"/>
                          </a:solidFill>
                          <a:effectLst/>
                        </a:rPr>
                        <a:t>Long-term</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rowSpan="2">
                  <a:txBody>
                    <a:bodyPr/>
                    <a:lstStyle/>
                    <a:p>
                      <a:pPr marL="0" marR="0" algn="ctr">
                        <a:lnSpc>
                          <a:spcPct val="115000"/>
                        </a:lnSpc>
                        <a:spcAft>
                          <a:spcPts val="800"/>
                        </a:spcAft>
                        <a:buNone/>
                      </a:pPr>
                      <a:r>
                        <a:rPr lang="en-US" sz="1800" b="1" kern="0" dirty="0">
                          <a:solidFill>
                            <a:schemeClr val="bg1"/>
                          </a:solidFill>
                          <a:effectLst/>
                        </a:rPr>
                        <a:t>Conclusion</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rowSpan="2">
                  <a:txBody>
                    <a:bodyPr/>
                    <a:lstStyle/>
                    <a:p>
                      <a:pPr marL="0" marR="0" algn="ctr">
                        <a:lnSpc>
                          <a:spcPct val="115000"/>
                        </a:lnSpc>
                        <a:spcAft>
                          <a:spcPts val="800"/>
                        </a:spcAft>
                        <a:buNone/>
                      </a:pPr>
                      <a:r>
                        <a:rPr lang="en-US" sz="1800" b="1" kern="0" dirty="0">
                          <a:solidFill>
                            <a:schemeClr val="bg1"/>
                          </a:solidFill>
                          <a:effectLst/>
                        </a:rPr>
                        <a:t>Conclusion</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2018654367"/>
                  </a:ext>
                </a:extLst>
              </a:tr>
              <a:tr h="370079">
                <a:tc vMerge="1">
                  <a:txBody>
                    <a:bodyPr/>
                    <a:lstStyle/>
                    <a:p>
                      <a:endParaRPr lang="en-US"/>
                    </a:p>
                  </a:txBody>
                  <a:tcPr/>
                </a:tc>
                <a:tc>
                  <a:txBody>
                    <a:bodyPr/>
                    <a:lstStyle/>
                    <a:p>
                      <a:pPr marL="0" marR="0" algn="ctr">
                        <a:lnSpc>
                          <a:spcPct val="115000"/>
                        </a:lnSpc>
                        <a:spcAft>
                          <a:spcPts val="800"/>
                        </a:spcAft>
                        <a:buNone/>
                      </a:pPr>
                      <a:r>
                        <a:rPr lang="en-US" sz="1800" b="1" kern="0" dirty="0">
                          <a:solidFill>
                            <a:schemeClr val="bg1"/>
                          </a:solidFill>
                          <a:effectLst/>
                        </a:rPr>
                        <a:t>-S9</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0" dirty="0">
                          <a:solidFill>
                            <a:schemeClr val="bg1"/>
                          </a:solidFill>
                          <a:effectLst/>
                        </a:rPr>
                        <a:t>+S9</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0" dirty="0">
                          <a:solidFill>
                            <a:schemeClr val="bg1"/>
                          </a:solidFill>
                          <a:effectLst/>
                        </a:rPr>
                        <a:t>-S9</a:t>
                      </a:r>
                      <a:endParaRPr lang="en-US" sz="1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318250292"/>
                  </a:ext>
                </a:extLst>
              </a:tr>
              <a:tr h="560860">
                <a:tc>
                  <a:txBody>
                    <a:bodyPr/>
                    <a:lstStyle/>
                    <a:p>
                      <a:pPr marL="0" marR="0" algn="ctr">
                        <a:lnSpc>
                          <a:spcPct val="115000"/>
                        </a:lnSpc>
                        <a:spcAft>
                          <a:spcPts val="800"/>
                        </a:spcAft>
                        <a:buNone/>
                      </a:pPr>
                      <a:r>
                        <a:rPr lang="en-US" sz="1800" b="1" kern="0" dirty="0">
                          <a:effectLst/>
                        </a:rPr>
                        <a:t>Ethyl Maltol </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0" dirty="0">
                          <a:effectLst/>
                        </a:rPr>
                        <a:t>Negative</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0">
                          <a:effectLst/>
                        </a:rPr>
                        <a:t>Non-mutagenic</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0" dirty="0">
                          <a:effectLst/>
                        </a:rPr>
                        <a:t>Non-mutagenic</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13783816"/>
                  </a:ext>
                </a:extLst>
              </a:tr>
              <a:tr h="560860">
                <a:tc>
                  <a:txBody>
                    <a:bodyPr/>
                    <a:lstStyle/>
                    <a:p>
                      <a:pPr marL="0" marR="0" algn="ctr">
                        <a:lnSpc>
                          <a:spcPct val="115000"/>
                        </a:lnSpc>
                        <a:spcAft>
                          <a:spcPts val="800"/>
                        </a:spcAft>
                        <a:buNone/>
                      </a:pPr>
                      <a:r>
                        <a:rPr lang="en-US" sz="1800" b="1" kern="0" dirty="0">
                          <a:effectLst/>
                        </a:rPr>
                        <a:t>Maltol</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0">
                          <a:effectLst/>
                        </a:rPr>
                        <a:t>Negative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0">
                          <a:effectLst/>
                        </a:rPr>
                        <a:t>Positive</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0">
                          <a:effectLst/>
                        </a:rPr>
                        <a:t>Mutagenic</a:t>
                      </a:r>
                      <a:endParaRPr lang="en-US" sz="18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800" b="1" kern="0" dirty="0">
                          <a:effectLst/>
                        </a:rPr>
                        <a:t>Non-mutagenic</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79188281"/>
                  </a:ext>
                </a:extLst>
              </a:tr>
            </a:tbl>
          </a:graphicData>
        </a:graphic>
      </p:graphicFrame>
      <p:sp>
        <p:nvSpPr>
          <p:cNvPr id="13" name="TextBox 12">
            <a:extLst>
              <a:ext uri="{FF2B5EF4-FFF2-40B4-BE49-F238E27FC236}">
                <a16:creationId xmlns:a16="http://schemas.microsoft.com/office/drawing/2014/main" id="{41E527CD-9BAD-C2C9-AD34-1E94997936DF}"/>
              </a:ext>
            </a:extLst>
          </p:cNvPr>
          <p:cNvSpPr txBox="1"/>
          <p:nvPr/>
        </p:nvSpPr>
        <p:spPr>
          <a:xfrm>
            <a:off x="27419596" y="19366047"/>
            <a:ext cx="2191943" cy="523220"/>
          </a:xfrm>
          <a:prstGeom prst="rect">
            <a:avLst/>
          </a:prstGeom>
          <a:noFill/>
        </p:spPr>
        <p:txBody>
          <a:bodyPr wrap="square">
            <a:spAutoFit/>
          </a:bodyPr>
          <a:lstStyle/>
          <a:p>
            <a:r>
              <a:rPr lang="en-US" sz="1400" dirty="0">
                <a:effectLst/>
                <a:latin typeface="Arial" panose="020B0604020202020204" pitchFamily="34" charset="0"/>
                <a:ea typeface="SimSun" panose="02010600030101010101" pitchFamily="2" charset="-122"/>
                <a:cs typeface="Arial" panose="020B0604020202020204" pitchFamily="34" charset="0"/>
              </a:rPr>
              <a:t>RTG= Relative </a:t>
            </a:r>
            <a:r>
              <a:rPr lang="en-US" sz="1400" dirty="0">
                <a:latin typeface="Arial" panose="020B0604020202020204" pitchFamily="34" charset="0"/>
                <a:ea typeface="SimSun" panose="02010600030101010101" pitchFamily="2" charset="-122"/>
                <a:cs typeface="Arial" panose="020B0604020202020204" pitchFamily="34" charset="0"/>
              </a:rPr>
              <a:t>T</a:t>
            </a:r>
            <a:r>
              <a:rPr lang="en-US" sz="1400" dirty="0">
                <a:effectLst/>
                <a:latin typeface="Arial" panose="020B0604020202020204" pitchFamily="34" charset="0"/>
                <a:ea typeface="SimSun" panose="02010600030101010101" pitchFamily="2" charset="-122"/>
                <a:cs typeface="Arial" panose="020B0604020202020204" pitchFamily="34" charset="0"/>
              </a:rPr>
              <a:t>otal </a:t>
            </a:r>
            <a:r>
              <a:rPr lang="en-US" sz="1400" dirty="0">
                <a:latin typeface="Arial" panose="020B0604020202020204" pitchFamily="34" charset="0"/>
                <a:ea typeface="SimSun" panose="02010600030101010101" pitchFamily="2" charset="-122"/>
                <a:cs typeface="Arial" panose="020B0604020202020204" pitchFamily="34" charset="0"/>
              </a:rPr>
              <a:t>G</a:t>
            </a:r>
            <a:r>
              <a:rPr lang="en-US" sz="1400" dirty="0">
                <a:effectLst/>
                <a:latin typeface="Arial" panose="020B0604020202020204" pitchFamily="34" charset="0"/>
                <a:ea typeface="SimSun" panose="02010600030101010101" pitchFamily="2" charset="-122"/>
                <a:cs typeface="Arial" panose="020B0604020202020204" pitchFamily="34" charset="0"/>
              </a:rPr>
              <a:t>rowth </a:t>
            </a:r>
            <a:endParaRPr lang="en-US" sz="1400" dirty="0">
              <a:latin typeface="Arial" panose="020B0604020202020204" pitchFamily="34" charset="0"/>
              <a:cs typeface="Arial" panose="020B0604020202020204" pitchFamily="34" charset="0"/>
            </a:endParaRPr>
          </a:p>
        </p:txBody>
      </p:sp>
      <p:pic>
        <p:nvPicPr>
          <p:cNvPr id="12" name="Picture 11">
            <a:extLst>
              <a:ext uri="{FF2B5EF4-FFF2-40B4-BE49-F238E27FC236}">
                <a16:creationId xmlns:a16="http://schemas.microsoft.com/office/drawing/2014/main" id="{2E843C6D-381C-2E48-B689-32724A869C81}"/>
              </a:ext>
            </a:extLst>
          </p:cNvPr>
          <p:cNvPicPr>
            <a:picLocks noChangeAspect="1"/>
          </p:cNvPicPr>
          <p:nvPr/>
        </p:nvPicPr>
        <p:blipFill>
          <a:blip r:embed="rId10"/>
          <a:stretch>
            <a:fillRect/>
          </a:stretch>
        </p:blipFill>
        <p:spPr>
          <a:xfrm>
            <a:off x="41572190" y="1140337"/>
            <a:ext cx="1428669" cy="1447223"/>
          </a:xfrm>
          <a:prstGeom prst="rect">
            <a:avLst/>
          </a:prstGeom>
        </p:spPr>
      </p:pic>
    </p:spTree>
    <p:extLst>
      <p:ext uri="{BB962C8B-B14F-4D97-AF65-F5344CB8AC3E}">
        <p14:creationId xmlns:p14="http://schemas.microsoft.com/office/powerpoint/2010/main" val="29843440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7317</TotalTime>
  <Words>2009</Words>
  <Application>Microsoft Macintosh PowerPoint</Application>
  <PresentationFormat>Custom</PresentationFormat>
  <Paragraphs>442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Bonnie Coffa</dc:creator>
  <cp:lastModifiedBy>Manoj Misra</cp:lastModifiedBy>
  <cp:revision>413</cp:revision>
  <cp:lastPrinted>2019-09-10T13:04:04Z</cp:lastPrinted>
  <dcterms:created xsi:type="dcterms:W3CDTF">2019-08-08T00:51:37Z</dcterms:created>
  <dcterms:modified xsi:type="dcterms:W3CDTF">2025-08-20T18:33:06Z</dcterms:modified>
</cp:coreProperties>
</file>