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6">
  <p:sldMasterIdLst>
    <p:sldMasterId id="2147483672" r:id="rId1"/>
  </p:sldMasterIdLst>
  <p:notesMasterIdLst>
    <p:notesMasterId r:id="rId3"/>
  </p:notesMasterIdLst>
  <p:sldIdLst>
    <p:sldId id="256" r:id="rId2"/>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6B3"/>
    <a:srgbClr val="246C32"/>
    <a:srgbClr val="EFFADE"/>
    <a:srgbClr val="F6CC64"/>
    <a:srgbClr val="F7C13B"/>
    <a:srgbClr val="AFB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238947-C18D-4E62-862E-0B756F8465D6}" v="98" dt="2025-08-20T04:04:15.0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3" autoAdjust="0"/>
    <p:restoredTop sz="95156" autoAdjust="0"/>
  </p:normalViewPr>
  <p:slideViewPr>
    <p:cSldViewPr snapToGrid="0" showGuides="1">
      <p:cViewPr>
        <p:scale>
          <a:sx n="30" d="100"/>
          <a:sy n="30" d="100"/>
        </p:scale>
        <p:origin x="204" y="264"/>
      </p:cViewPr>
      <p:guideLst>
        <p:guide orient="horz" pos="10368"/>
        <p:guide pos="138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 Carmines" userId="7064e8c9b1b996ff" providerId="LiveId" clId="{45238947-C18D-4E62-862E-0B756F8465D6}"/>
    <pc:docChg chg="undo custSel modSld">
      <pc:chgData name="Ed Carmines" userId="7064e8c9b1b996ff" providerId="LiveId" clId="{45238947-C18D-4E62-862E-0B756F8465D6}" dt="2025-08-20T04:11:33.400" v="2204" actId="14100"/>
      <pc:docMkLst>
        <pc:docMk/>
      </pc:docMkLst>
      <pc:sldChg chg="addSp delSp modSp mod">
        <pc:chgData name="Ed Carmines" userId="7064e8c9b1b996ff" providerId="LiveId" clId="{45238947-C18D-4E62-862E-0B756F8465D6}" dt="2025-08-20T04:11:33.400" v="2204" actId="14100"/>
        <pc:sldMkLst>
          <pc:docMk/>
          <pc:sldMk cId="2984344063" sldId="256"/>
        </pc:sldMkLst>
        <pc:spChg chg="add mod">
          <ac:chgData name="Ed Carmines" userId="7064e8c9b1b996ff" providerId="LiveId" clId="{45238947-C18D-4E62-862E-0B756F8465D6}" dt="2025-08-20T03:11:18.360" v="2147" actId="1076"/>
          <ac:spMkLst>
            <pc:docMk/>
            <pc:sldMk cId="2984344063" sldId="256"/>
            <ac:spMk id="2" creationId="{268BAFAE-2603-0382-CA68-BB99BC7CD5E8}"/>
          </ac:spMkLst>
        </pc:spChg>
        <pc:spChg chg="mod">
          <ac:chgData name="Ed Carmines" userId="7064e8c9b1b996ff" providerId="LiveId" clId="{45238947-C18D-4E62-862E-0B756F8465D6}" dt="2025-08-20T03:08:41.183" v="2041" actId="1076"/>
          <ac:spMkLst>
            <pc:docMk/>
            <pc:sldMk cId="2984344063" sldId="256"/>
            <ac:spMk id="5" creationId="{4418CD8B-50B4-8F6C-CCA5-2EEA656742B7}"/>
          </ac:spMkLst>
        </pc:spChg>
        <pc:spChg chg="mod">
          <ac:chgData name="Ed Carmines" userId="7064e8c9b1b996ff" providerId="LiveId" clId="{45238947-C18D-4E62-862E-0B756F8465D6}" dt="2025-08-20T02:16:08.438" v="22" actId="113"/>
          <ac:spMkLst>
            <pc:docMk/>
            <pc:sldMk cId="2984344063" sldId="256"/>
            <ac:spMk id="6" creationId="{DB91B100-B6DE-4CE1-B916-D6E29C0C2528}"/>
          </ac:spMkLst>
        </pc:spChg>
        <pc:spChg chg="mod ord">
          <ac:chgData name="Ed Carmines" userId="7064e8c9b1b996ff" providerId="LiveId" clId="{45238947-C18D-4E62-862E-0B756F8465D6}" dt="2025-08-20T03:06:56.826" v="1986" actId="166"/>
          <ac:spMkLst>
            <pc:docMk/>
            <pc:sldMk cId="2984344063" sldId="256"/>
            <ac:spMk id="10" creationId="{DD9B5C38-DD1C-4DC6-88E0-F31022610826}"/>
          </ac:spMkLst>
        </pc:spChg>
        <pc:spChg chg="del">
          <ac:chgData name="Ed Carmines" userId="7064e8c9b1b996ff" providerId="LiveId" clId="{45238947-C18D-4E62-862E-0B756F8465D6}" dt="2025-08-20T02:23:23.728" v="765" actId="478"/>
          <ac:spMkLst>
            <pc:docMk/>
            <pc:sldMk cId="2984344063" sldId="256"/>
            <ac:spMk id="15" creationId="{D1F48C32-1E9F-C316-86DB-6C8568142B9E}"/>
          </ac:spMkLst>
        </pc:spChg>
        <pc:spChg chg="del">
          <ac:chgData name="Ed Carmines" userId="7064e8c9b1b996ff" providerId="LiveId" clId="{45238947-C18D-4E62-862E-0B756F8465D6}" dt="2025-08-20T02:23:26.119" v="766" actId="478"/>
          <ac:spMkLst>
            <pc:docMk/>
            <pc:sldMk cId="2984344063" sldId="256"/>
            <ac:spMk id="26" creationId="{FFDD8F8C-18FB-402E-B3EB-EB2090359DB6}"/>
          </ac:spMkLst>
        </pc:spChg>
        <pc:spChg chg="mod">
          <ac:chgData name="Ed Carmines" userId="7064e8c9b1b996ff" providerId="LiveId" clId="{45238947-C18D-4E62-862E-0B756F8465D6}" dt="2025-08-20T03:07:11.771" v="1988" actId="1076"/>
          <ac:spMkLst>
            <pc:docMk/>
            <pc:sldMk cId="2984344063" sldId="256"/>
            <ac:spMk id="28" creationId="{39E0ADC8-B8EC-4DEA-B2DF-28393B89AA0B}"/>
          </ac:spMkLst>
        </pc:spChg>
        <pc:spChg chg="mod">
          <ac:chgData name="Ed Carmines" userId="7064e8c9b1b996ff" providerId="LiveId" clId="{45238947-C18D-4E62-862E-0B756F8465D6}" dt="2025-08-20T03:11:25.823" v="2148" actId="1076"/>
          <ac:spMkLst>
            <pc:docMk/>
            <pc:sldMk cId="2984344063" sldId="256"/>
            <ac:spMk id="31" creationId="{86813F48-6F98-10E4-D4ED-B10252324531}"/>
          </ac:spMkLst>
        </pc:spChg>
        <pc:spChg chg="del">
          <ac:chgData name="Ed Carmines" userId="7064e8c9b1b996ff" providerId="LiveId" clId="{45238947-C18D-4E62-862E-0B756F8465D6}" dt="2025-08-20T02:15:53.848" v="13" actId="478"/>
          <ac:spMkLst>
            <pc:docMk/>
            <pc:sldMk cId="2984344063" sldId="256"/>
            <ac:spMk id="44" creationId="{9CD4FEA1-34BD-56DE-DDCC-42766B9BABCC}"/>
          </ac:spMkLst>
        </pc:spChg>
        <pc:spChg chg="mod">
          <ac:chgData name="Ed Carmines" userId="7064e8c9b1b996ff" providerId="LiveId" clId="{45238947-C18D-4E62-862E-0B756F8465D6}" dt="2025-08-20T03:11:44.598" v="2160" actId="1036"/>
          <ac:spMkLst>
            <pc:docMk/>
            <pc:sldMk cId="2984344063" sldId="256"/>
            <ac:spMk id="45" creationId="{280DC10F-77F3-C073-7CC2-271D86E5DA9E}"/>
          </ac:spMkLst>
        </pc:spChg>
        <pc:spChg chg="del">
          <ac:chgData name="Ed Carmines" userId="7064e8c9b1b996ff" providerId="LiveId" clId="{45238947-C18D-4E62-862E-0B756F8465D6}" dt="2025-08-20T02:15:47.580" v="12" actId="478"/>
          <ac:spMkLst>
            <pc:docMk/>
            <pc:sldMk cId="2984344063" sldId="256"/>
            <ac:spMk id="47" creationId="{E32AC3EA-EDD5-6D0C-2C63-A265B6A04CC7}"/>
          </ac:spMkLst>
        </pc:spChg>
        <pc:spChg chg="mod">
          <ac:chgData name="Ed Carmines" userId="7064e8c9b1b996ff" providerId="LiveId" clId="{45238947-C18D-4E62-862E-0B756F8465D6}" dt="2025-08-20T03:07:46.184" v="2006" actId="1035"/>
          <ac:spMkLst>
            <pc:docMk/>
            <pc:sldMk cId="2984344063" sldId="256"/>
            <ac:spMk id="48" creationId="{C7353827-31D1-478D-8934-192B7D25F17E}"/>
          </ac:spMkLst>
        </pc:spChg>
        <pc:spChg chg="mod">
          <ac:chgData name="Ed Carmines" userId="7064e8c9b1b996ff" providerId="LiveId" clId="{45238947-C18D-4E62-862E-0B756F8465D6}" dt="2025-08-20T04:07:37.314" v="2203" actId="6549"/>
          <ac:spMkLst>
            <pc:docMk/>
            <pc:sldMk cId="2984344063" sldId="256"/>
            <ac:spMk id="49" creationId="{A4A47233-D11B-4010-AF6E-E4F3ADF9114B}"/>
          </ac:spMkLst>
        </pc:spChg>
        <pc:spChg chg="mod">
          <ac:chgData name="Ed Carmines" userId="7064e8c9b1b996ff" providerId="LiveId" clId="{45238947-C18D-4E62-862E-0B756F8465D6}" dt="2025-08-20T03:05:22.339" v="1867" actId="948"/>
          <ac:spMkLst>
            <pc:docMk/>
            <pc:sldMk cId="2984344063" sldId="256"/>
            <ac:spMk id="50" creationId="{98DB3B36-7B7A-4DFF-B565-053CF05747F7}"/>
          </ac:spMkLst>
        </pc:spChg>
        <pc:spChg chg="mod">
          <ac:chgData name="Ed Carmines" userId="7064e8c9b1b996ff" providerId="LiveId" clId="{45238947-C18D-4E62-862E-0B756F8465D6}" dt="2025-08-20T03:11:35.435" v="2149" actId="1076"/>
          <ac:spMkLst>
            <pc:docMk/>
            <pc:sldMk cId="2984344063" sldId="256"/>
            <ac:spMk id="53" creationId="{55A619C9-A3C4-4C20-884B-3ED366F80CE5}"/>
          </ac:spMkLst>
        </pc:spChg>
        <pc:spChg chg="mod">
          <ac:chgData name="Ed Carmines" userId="7064e8c9b1b996ff" providerId="LiveId" clId="{45238947-C18D-4E62-862E-0B756F8465D6}" dt="2025-08-20T03:07:21.697" v="1991" actId="1076"/>
          <ac:spMkLst>
            <pc:docMk/>
            <pc:sldMk cId="2984344063" sldId="256"/>
            <ac:spMk id="57" creationId="{CC464AF5-41DD-2867-FFF2-39513EDED3A3}"/>
          </ac:spMkLst>
        </pc:spChg>
        <pc:spChg chg="del mod">
          <ac:chgData name="Ed Carmines" userId="7064e8c9b1b996ff" providerId="LiveId" clId="{45238947-C18D-4E62-862E-0B756F8465D6}" dt="2025-08-20T02:15:23.288" v="7" actId="478"/>
          <ac:spMkLst>
            <pc:docMk/>
            <pc:sldMk cId="2984344063" sldId="256"/>
            <ac:spMk id="67" creationId="{CCD6A4AF-55E6-98DC-7223-96265A9E0B49}"/>
          </ac:spMkLst>
        </pc:spChg>
        <pc:spChg chg="del">
          <ac:chgData name="Ed Carmines" userId="7064e8c9b1b996ff" providerId="LiveId" clId="{45238947-C18D-4E62-862E-0B756F8465D6}" dt="2025-08-20T02:15:40.903" v="11" actId="478"/>
          <ac:spMkLst>
            <pc:docMk/>
            <pc:sldMk cId="2984344063" sldId="256"/>
            <ac:spMk id="68" creationId="{779CC599-52B3-E5AF-E994-5C69597514CC}"/>
          </ac:spMkLst>
        </pc:spChg>
        <pc:spChg chg="del mod">
          <ac:chgData name="Ed Carmines" userId="7064e8c9b1b996ff" providerId="LiveId" clId="{45238947-C18D-4E62-862E-0B756F8465D6}" dt="2025-08-20T02:15:24.767" v="8" actId="478"/>
          <ac:spMkLst>
            <pc:docMk/>
            <pc:sldMk cId="2984344063" sldId="256"/>
            <ac:spMk id="69" creationId="{52A1E793-1CDF-84E9-2A95-3F86B3916B60}"/>
          </ac:spMkLst>
        </pc:spChg>
        <pc:spChg chg="mod">
          <ac:chgData name="Ed Carmines" userId="7064e8c9b1b996ff" providerId="LiveId" clId="{45238947-C18D-4E62-862E-0B756F8465D6}" dt="2025-08-20T03:10:19.206" v="2096" actId="1035"/>
          <ac:spMkLst>
            <pc:docMk/>
            <pc:sldMk cId="2984344063" sldId="256"/>
            <ac:spMk id="91" creationId="{EF67EA2C-C2B7-01A8-C2CE-280897161B3E}"/>
          </ac:spMkLst>
        </pc:spChg>
        <pc:spChg chg="mod">
          <ac:chgData name="Ed Carmines" userId="7064e8c9b1b996ff" providerId="LiveId" clId="{45238947-C18D-4E62-862E-0B756F8465D6}" dt="2025-08-20T03:10:19.206" v="2096" actId="1035"/>
          <ac:spMkLst>
            <pc:docMk/>
            <pc:sldMk cId="2984344063" sldId="256"/>
            <ac:spMk id="92" creationId="{5ACA6A00-1617-7701-F940-551288EACE48}"/>
          </ac:spMkLst>
        </pc:spChg>
        <pc:spChg chg="mod">
          <ac:chgData name="Ed Carmines" userId="7064e8c9b1b996ff" providerId="LiveId" clId="{45238947-C18D-4E62-862E-0B756F8465D6}" dt="2025-08-20T03:10:19.206" v="2096" actId="1035"/>
          <ac:spMkLst>
            <pc:docMk/>
            <pc:sldMk cId="2984344063" sldId="256"/>
            <ac:spMk id="101" creationId="{4C5D7E01-DBD0-325C-F9B7-1B62347825ED}"/>
          </ac:spMkLst>
        </pc:spChg>
        <pc:spChg chg="mod">
          <ac:chgData name="Ed Carmines" userId="7064e8c9b1b996ff" providerId="LiveId" clId="{45238947-C18D-4E62-862E-0B756F8465D6}" dt="2025-08-20T03:10:19.206" v="2096" actId="1035"/>
          <ac:spMkLst>
            <pc:docMk/>
            <pc:sldMk cId="2984344063" sldId="256"/>
            <ac:spMk id="102" creationId="{09C5E369-CDEC-5D62-D183-E02D284A01F7}"/>
          </ac:spMkLst>
        </pc:spChg>
        <pc:spChg chg="mod">
          <ac:chgData name="Ed Carmines" userId="7064e8c9b1b996ff" providerId="LiveId" clId="{45238947-C18D-4E62-862E-0B756F8465D6}" dt="2025-08-20T02:45:04.698" v="1660" actId="1076"/>
          <ac:spMkLst>
            <pc:docMk/>
            <pc:sldMk cId="2984344063" sldId="256"/>
            <ac:spMk id="106" creationId="{69B608C4-1D97-E746-EBD5-047BEE55CC1A}"/>
          </ac:spMkLst>
        </pc:spChg>
        <pc:spChg chg="mod">
          <ac:chgData name="Ed Carmines" userId="7064e8c9b1b996ff" providerId="LiveId" clId="{45238947-C18D-4E62-862E-0B756F8465D6}" dt="2025-08-20T02:43:12.624" v="1613" actId="1076"/>
          <ac:spMkLst>
            <pc:docMk/>
            <pc:sldMk cId="2984344063" sldId="256"/>
            <ac:spMk id="108" creationId="{8D071293-E45B-0FD3-CA5C-7ED75AE4F346}"/>
          </ac:spMkLst>
        </pc:spChg>
        <pc:spChg chg="mod">
          <ac:chgData name="Ed Carmines" userId="7064e8c9b1b996ff" providerId="LiveId" clId="{45238947-C18D-4E62-862E-0B756F8465D6}" dt="2025-08-20T02:49:42.260" v="1695" actId="1076"/>
          <ac:spMkLst>
            <pc:docMk/>
            <pc:sldMk cId="2984344063" sldId="256"/>
            <ac:spMk id="111" creationId="{4253DB17-B47F-95D7-341E-FE43E14F6CED}"/>
          </ac:spMkLst>
        </pc:spChg>
        <pc:spChg chg="del">
          <ac:chgData name="Ed Carmines" userId="7064e8c9b1b996ff" providerId="LiveId" clId="{45238947-C18D-4E62-862E-0B756F8465D6}" dt="2025-08-20T02:49:18.606" v="1690" actId="478"/>
          <ac:spMkLst>
            <pc:docMk/>
            <pc:sldMk cId="2984344063" sldId="256"/>
            <ac:spMk id="113" creationId="{A461F493-460D-EEC4-24DE-DF0E8CB44CBF}"/>
          </ac:spMkLst>
        </pc:spChg>
        <pc:graphicFrameChg chg="add del mod">
          <ac:chgData name="Ed Carmines" userId="7064e8c9b1b996ff" providerId="LiveId" clId="{45238947-C18D-4E62-862E-0B756F8465D6}" dt="2025-08-20T02:55:24.466" v="1713" actId="21"/>
          <ac:graphicFrameMkLst>
            <pc:docMk/>
            <pc:sldMk cId="2984344063" sldId="256"/>
            <ac:graphicFrameMk id="13" creationId="{E8B08738-FE6D-9B85-96F4-B159A2D6E540}"/>
          </ac:graphicFrameMkLst>
        </pc:graphicFrameChg>
        <pc:graphicFrameChg chg="add del mod">
          <ac:chgData name="Ed Carmines" userId="7064e8c9b1b996ff" providerId="LiveId" clId="{45238947-C18D-4E62-862E-0B756F8465D6}" dt="2025-08-20T02:56:49.190" v="1725" actId="478"/>
          <ac:graphicFrameMkLst>
            <pc:docMk/>
            <pc:sldMk cId="2984344063" sldId="256"/>
            <ac:graphicFrameMk id="14" creationId="{6B9A69B2-4CD0-BC9C-9098-7C43022A523E}"/>
          </ac:graphicFrameMkLst>
        </pc:graphicFrameChg>
        <pc:graphicFrameChg chg="add del mod">
          <ac:chgData name="Ed Carmines" userId="7064e8c9b1b996ff" providerId="LiveId" clId="{45238947-C18D-4E62-862E-0B756F8465D6}" dt="2025-08-20T03:03:25.526" v="1864" actId="478"/>
          <ac:graphicFrameMkLst>
            <pc:docMk/>
            <pc:sldMk cId="2984344063" sldId="256"/>
            <ac:graphicFrameMk id="16" creationId="{8CEBEA38-8573-4BCD-D7D6-D4FF1072C1E7}"/>
          </ac:graphicFrameMkLst>
        </pc:graphicFrameChg>
        <pc:graphicFrameChg chg="add mod modGraphic">
          <ac:chgData name="Ed Carmines" userId="7064e8c9b1b996ff" providerId="LiveId" clId="{45238947-C18D-4E62-862E-0B756F8465D6}" dt="2025-08-20T03:58:42.407" v="2182" actId="14100"/>
          <ac:graphicFrameMkLst>
            <pc:docMk/>
            <pc:sldMk cId="2984344063" sldId="256"/>
            <ac:graphicFrameMk id="17" creationId="{F83B83AE-B690-A362-EB90-8877C93630F2}"/>
          </ac:graphicFrameMkLst>
        </pc:graphicFrameChg>
        <pc:graphicFrameChg chg="mod modGraphic">
          <ac:chgData name="Ed Carmines" userId="7064e8c9b1b996ff" providerId="LiveId" clId="{45238947-C18D-4E62-862E-0B756F8465D6}" dt="2025-08-20T03:12:32.418" v="2174" actId="20577"/>
          <ac:graphicFrameMkLst>
            <pc:docMk/>
            <pc:sldMk cId="2984344063" sldId="256"/>
            <ac:graphicFrameMk id="60" creationId="{D1FB8208-0D21-ED14-4CB8-7869F906CAFE}"/>
          </ac:graphicFrameMkLst>
        </pc:graphicFrameChg>
        <pc:graphicFrameChg chg="mod modGraphic">
          <ac:chgData name="Ed Carmines" userId="7064e8c9b1b996ff" providerId="LiveId" clId="{45238947-C18D-4E62-862E-0B756F8465D6}" dt="2025-08-20T03:58:36.392" v="2181" actId="14100"/>
          <ac:graphicFrameMkLst>
            <pc:docMk/>
            <pc:sldMk cId="2984344063" sldId="256"/>
            <ac:graphicFrameMk id="105" creationId="{51D07C20-BFA1-D809-8043-19CD074C0B54}"/>
          </ac:graphicFrameMkLst>
        </pc:graphicFrameChg>
        <pc:graphicFrameChg chg="mod modGraphic">
          <ac:chgData name="Ed Carmines" userId="7064e8c9b1b996ff" providerId="LiveId" clId="{45238947-C18D-4E62-862E-0B756F8465D6}" dt="2025-08-20T03:58:29.219" v="2180" actId="14100"/>
          <ac:graphicFrameMkLst>
            <pc:docMk/>
            <pc:sldMk cId="2984344063" sldId="256"/>
            <ac:graphicFrameMk id="107" creationId="{1761A51B-D9CE-7D62-7F28-7A326C23ACA9}"/>
          </ac:graphicFrameMkLst>
        </pc:graphicFrameChg>
        <pc:graphicFrameChg chg="del mod">
          <ac:chgData name="Ed Carmines" userId="7064e8c9b1b996ff" providerId="LiveId" clId="{45238947-C18D-4E62-862E-0B756F8465D6}" dt="2025-08-20T02:55:01.365" v="1709" actId="478"/>
          <ac:graphicFrameMkLst>
            <pc:docMk/>
            <pc:sldMk cId="2984344063" sldId="256"/>
            <ac:graphicFrameMk id="110" creationId="{2CD81F88-D9D7-0144-912C-D0A453052337}"/>
          </ac:graphicFrameMkLst>
        </pc:graphicFrameChg>
        <pc:graphicFrameChg chg="del mod">
          <ac:chgData name="Ed Carmines" userId="7064e8c9b1b996ff" providerId="LiveId" clId="{45238947-C18D-4E62-862E-0B756F8465D6}" dt="2025-08-20T02:49:15.433" v="1689" actId="478"/>
          <ac:graphicFrameMkLst>
            <pc:docMk/>
            <pc:sldMk cId="2984344063" sldId="256"/>
            <ac:graphicFrameMk id="112" creationId="{69EE7A75-8D94-232A-842B-887B30BB3978}"/>
          </ac:graphicFrameMkLst>
        </pc:graphicFrameChg>
        <pc:picChg chg="add mod">
          <ac:chgData name="Ed Carmines" userId="7064e8c9b1b996ff" providerId="LiveId" clId="{45238947-C18D-4E62-862E-0B756F8465D6}" dt="2025-08-20T03:10:43.798" v="2145" actId="1036"/>
          <ac:picMkLst>
            <pc:docMk/>
            <pc:sldMk cId="2984344063" sldId="256"/>
            <ac:picMk id="8" creationId="{002F2287-3F09-BD49-A1A8-82D241E9843D}"/>
          </ac:picMkLst>
        </pc:picChg>
        <pc:picChg chg="add mod">
          <ac:chgData name="Ed Carmines" userId="7064e8c9b1b996ff" providerId="LiveId" clId="{45238947-C18D-4E62-862E-0B756F8465D6}" dt="2025-08-20T03:10:19.206" v="2096" actId="1035"/>
          <ac:picMkLst>
            <pc:docMk/>
            <pc:sldMk cId="2984344063" sldId="256"/>
            <ac:picMk id="9" creationId="{4A01A315-074C-AA5B-4C01-D1D1325FA668}"/>
          </ac:picMkLst>
        </pc:picChg>
        <pc:picChg chg="add mod">
          <ac:chgData name="Ed Carmines" userId="7064e8c9b1b996ff" providerId="LiveId" clId="{45238947-C18D-4E62-862E-0B756F8465D6}" dt="2025-08-20T03:10:48.647" v="2146" actId="1036"/>
          <ac:picMkLst>
            <pc:docMk/>
            <pc:sldMk cId="2984344063" sldId="256"/>
            <ac:picMk id="11" creationId="{815455D5-3362-C60F-F2AB-E0822E71346A}"/>
          </ac:picMkLst>
        </pc:picChg>
        <pc:picChg chg="add mod ord">
          <ac:chgData name="Ed Carmines" userId="7064e8c9b1b996ff" providerId="LiveId" clId="{45238947-C18D-4E62-862E-0B756F8465D6}" dt="2025-08-20T03:10:19.206" v="2096" actId="1035"/>
          <ac:picMkLst>
            <pc:docMk/>
            <pc:sldMk cId="2984344063" sldId="256"/>
            <ac:picMk id="12" creationId="{03647B48-511A-B28F-F69F-9E41799EC0CF}"/>
          </ac:picMkLst>
        </pc:picChg>
        <pc:picChg chg="add mod">
          <ac:chgData name="Ed Carmines" userId="7064e8c9b1b996ff" providerId="LiveId" clId="{45238947-C18D-4E62-862E-0B756F8465D6}" dt="2025-08-20T04:11:33.400" v="2204" actId="14100"/>
          <ac:picMkLst>
            <pc:docMk/>
            <pc:sldMk cId="2984344063" sldId="256"/>
            <ac:picMk id="18" creationId="{8AC0BE58-7CC4-74E5-81A3-0945F755CF0B}"/>
          </ac:picMkLst>
        </pc:picChg>
        <pc:picChg chg="del">
          <ac:chgData name="Ed Carmines" userId="7064e8c9b1b996ff" providerId="LiveId" clId="{45238947-C18D-4E62-862E-0B756F8465D6}" dt="2025-08-20T03:53:48.912" v="2175" actId="478"/>
          <ac:picMkLst>
            <pc:docMk/>
            <pc:sldMk cId="2984344063" sldId="256"/>
            <ac:picMk id="36" creationId="{657B6DCF-359D-2E9B-F0E2-BE45B4AA2CF7}"/>
          </ac:picMkLst>
        </pc:picChg>
        <pc:picChg chg="del">
          <ac:chgData name="Ed Carmines" userId="7064e8c9b1b996ff" providerId="LiveId" clId="{45238947-C18D-4E62-862E-0B756F8465D6}" dt="2025-08-20T02:15:30.463" v="10" actId="478"/>
          <ac:picMkLst>
            <pc:docMk/>
            <pc:sldMk cId="2984344063" sldId="256"/>
            <ac:picMk id="41" creationId="{5380FB33-7D6B-CE35-BFE1-60A177996A67}"/>
          </ac:picMkLst>
        </pc:picChg>
        <pc:picChg chg="del">
          <ac:chgData name="Ed Carmines" userId="7064e8c9b1b996ff" providerId="LiveId" clId="{45238947-C18D-4E62-862E-0B756F8465D6}" dt="2025-08-20T02:15:28.784" v="9" actId="478"/>
          <ac:picMkLst>
            <pc:docMk/>
            <pc:sldMk cId="2984344063" sldId="256"/>
            <ac:picMk id="42" creationId="{296F21C6-EA47-0076-E3BA-02E923014C2B}"/>
          </ac:picMkLst>
        </pc:picChg>
        <pc:picChg chg="mod">
          <ac:chgData name="Ed Carmines" userId="7064e8c9b1b996ff" providerId="LiveId" clId="{45238947-C18D-4E62-862E-0B756F8465D6}" dt="2025-08-20T03:07:24.517" v="1992" actId="1076"/>
          <ac:picMkLst>
            <pc:docMk/>
            <pc:sldMk cId="2984344063" sldId="256"/>
            <ac:picMk id="66" creationId="{B32A2AE0-0625-FCA2-2B04-7DFF0669708C}"/>
          </ac:picMkLst>
        </pc:picChg>
        <pc:picChg chg="del">
          <ac:chgData name="Ed Carmines" userId="7064e8c9b1b996ff" providerId="LiveId" clId="{45238947-C18D-4E62-862E-0B756F8465D6}" dt="2025-08-20T02:28:39.919" v="1165" actId="478"/>
          <ac:picMkLst>
            <pc:docMk/>
            <pc:sldMk cId="2984344063" sldId="256"/>
            <ac:picMk id="78" creationId="{7C3584AF-2D6F-3268-B39E-024C0CDAA2CA}"/>
          </ac:picMkLst>
        </pc:picChg>
        <pc:picChg chg="del">
          <ac:chgData name="Ed Carmines" userId="7064e8c9b1b996ff" providerId="LiveId" clId="{45238947-C18D-4E62-862E-0B756F8465D6}" dt="2025-08-20T02:27:39.422" v="1160" actId="21"/>
          <ac:picMkLst>
            <pc:docMk/>
            <pc:sldMk cId="2984344063" sldId="256"/>
            <ac:picMk id="83" creationId="{F507D0FE-4365-3A1B-5FD5-00C46122B02E}"/>
          </ac:picMkLst>
        </pc:picChg>
        <pc:picChg chg="del">
          <ac:chgData name="Ed Carmines" userId="7064e8c9b1b996ff" providerId="LiveId" clId="{45238947-C18D-4E62-862E-0B756F8465D6}" dt="2025-08-20T02:26:18.810" v="1083" actId="21"/>
          <ac:picMkLst>
            <pc:docMk/>
            <pc:sldMk cId="2984344063" sldId="256"/>
            <ac:picMk id="88" creationId="{EDCC8457-3914-0145-5671-29DD6C4531BF}"/>
          </ac:picMkLst>
        </pc:picChg>
        <pc:picChg chg="del">
          <ac:chgData name="Ed Carmines" userId="7064e8c9b1b996ff" providerId="LiveId" clId="{45238947-C18D-4E62-862E-0B756F8465D6}" dt="2025-08-20T02:28:38.671" v="1164" actId="478"/>
          <ac:picMkLst>
            <pc:docMk/>
            <pc:sldMk cId="2984344063" sldId="256"/>
            <ac:picMk id="89" creationId="{8DF13466-B1CE-CC95-3F15-AE2E6184CCDB}"/>
          </ac:picMkLst>
        </pc:picChg>
        <pc:picChg chg="del">
          <ac:chgData name="Ed Carmines" userId="7064e8c9b1b996ff" providerId="LiveId" clId="{45238947-C18D-4E62-862E-0B756F8465D6}" dt="2025-08-20T02:30:29.852" v="1234" actId="21"/>
          <ac:picMkLst>
            <pc:docMk/>
            <pc:sldMk cId="2984344063" sldId="256"/>
            <ac:picMk id="90" creationId="{C0ACF199-8F9C-4B72-66CF-F1DDC4A02845}"/>
          </ac:picMkLst>
        </pc:picChg>
        <pc:picChg chg="mod">
          <ac:chgData name="Ed Carmines" userId="7064e8c9b1b996ff" providerId="LiveId" clId="{45238947-C18D-4E62-862E-0B756F8465D6}" dt="2025-08-20T02:40:58.423" v="1467" actId="1037"/>
          <ac:picMkLst>
            <pc:docMk/>
            <pc:sldMk cId="2984344063" sldId="256"/>
            <ac:picMk id="93" creationId="{CC00F8B2-3A15-655F-B2A8-3DC2D5184E4F}"/>
          </ac:picMkLst>
        </pc:picChg>
        <pc:picChg chg="mod">
          <ac:chgData name="Ed Carmines" userId="7064e8c9b1b996ff" providerId="LiveId" clId="{45238947-C18D-4E62-862E-0B756F8465D6}" dt="2025-08-20T02:40:21.031" v="1426" actId="14100"/>
          <ac:picMkLst>
            <pc:docMk/>
            <pc:sldMk cId="2984344063" sldId="256"/>
            <ac:picMk id="99" creationId="{4D1B2BC3-ACDB-5208-6597-72DC619BE547}"/>
          </ac:picMkLst>
        </pc:picChg>
        <pc:picChg chg="mod">
          <ac:chgData name="Ed Carmines" userId="7064e8c9b1b996ff" providerId="LiveId" clId="{45238947-C18D-4E62-862E-0B756F8465D6}" dt="2025-08-20T03:10:19.206" v="2096" actId="1035"/>
          <ac:picMkLst>
            <pc:docMk/>
            <pc:sldMk cId="2984344063" sldId="256"/>
            <ac:picMk id="100" creationId="{098B79F8-619F-454D-1AAB-BB479657F19D}"/>
          </ac:picMkLst>
        </pc:picChg>
        <pc:picChg chg="mod">
          <ac:chgData name="Ed Carmines" userId="7064e8c9b1b996ff" providerId="LiveId" clId="{45238947-C18D-4E62-862E-0B756F8465D6}" dt="2025-08-20T02:41:05.392" v="1478" actId="1037"/>
          <ac:picMkLst>
            <pc:docMk/>
            <pc:sldMk cId="2984344063" sldId="256"/>
            <ac:picMk id="103" creationId="{B7656086-0F8F-18D9-1695-AA910F1D6A60}"/>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7"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Ethnicity</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8/19/2025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8/19/2025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8/19/2025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13"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3.png"/><Relationship Id="rId12" Type="http://schemas.openxmlformats.org/officeDocument/2006/relationships/image" Target="../media/image7.png"/><Relationship Id="rId2" Type="http://schemas.openxmlformats.org/officeDocument/2006/relationships/notesSlide" Target="../notesSlides/notesSlide1.xml"/><Relationship Id="rId16"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hyperlink" Target="#_ftnref1"/><Relationship Id="rId11" Type="http://schemas.openxmlformats.org/officeDocument/2006/relationships/image" Target="../media/image6.png"/><Relationship Id="rId5" Type="http://schemas.openxmlformats.org/officeDocument/2006/relationships/image" Target="../media/image2.png"/><Relationship Id="rId15" Type="http://schemas.openxmlformats.org/officeDocument/2006/relationships/image" Target="../media/image10.png"/><Relationship Id="rId10" Type="http://schemas.openxmlformats.org/officeDocument/2006/relationships/image" Target="../media/image5.png"/><Relationship Id="rId4" Type="http://schemas.openxmlformats.org/officeDocument/2006/relationships/hyperlink" Target="#_ftn1"/><Relationship Id="rId9" Type="http://schemas.openxmlformats.org/officeDocument/2006/relationships/image" Target="../media/image4.png"/><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03647B48-511A-B28F-F69F-9E41799EC0CF}"/>
              </a:ext>
            </a:extLst>
          </p:cNvPr>
          <p:cNvPicPr>
            <a:picLocks noChangeAspect="1"/>
          </p:cNvPicPr>
          <p:nvPr/>
        </p:nvPicPr>
        <p:blipFill>
          <a:blip r:embed="rId3"/>
          <a:stretch>
            <a:fillRect/>
          </a:stretch>
        </p:blipFill>
        <p:spPr>
          <a:xfrm>
            <a:off x="15371755" y="26972529"/>
            <a:ext cx="6400800" cy="3723968"/>
          </a:xfrm>
          <a:prstGeom prst="rect">
            <a:avLst/>
          </a:prstGeom>
        </p:spPr>
      </p:pic>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0"/>
            <a:ext cx="42345627" cy="3719287"/>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201774" y="811303"/>
            <a:ext cx="37833511" cy="3277820"/>
          </a:xfrm>
          <a:prstGeom prst="rect">
            <a:avLst/>
          </a:prstGeom>
          <a:noFill/>
        </p:spPr>
        <p:txBody>
          <a:bodyPr wrap="square" rtlCol="0">
            <a:spAutoFit/>
          </a:bodyPr>
          <a:lstStyle/>
          <a:p>
            <a:pPr>
              <a:spcAft>
                <a:spcPts val="600"/>
              </a:spcAft>
            </a:pPr>
            <a:r>
              <a:rPr lang="en-US" sz="7200" dirty="0">
                <a:solidFill>
                  <a:schemeClr val="bg1"/>
                </a:solidFill>
                <a:effectLst/>
                <a:latin typeface="Arial" panose="020B0604020202020204" pitchFamily="34" charset="0"/>
                <a:ea typeface="Calibri" panose="020F0502020204030204" pitchFamily="34" charset="0"/>
              </a:rPr>
              <a:t>Who are the users of Nic </a:t>
            </a:r>
            <a:r>
              <a:rPr lang="en-US" sz="7200" dirty="0" err="1">
                <a:solidFill>
                  <a:schemeClr val="bg1"/>
                </a:solidFill>
                <a:effectLst/>
                <a:latin typeface="Arial" panose="020B0604020202020204" pitchFamily="34" charset="0"/>
                <a:ea typeface="Calibri" panose="020F0502020204030204" pitchFamily="34" charset="0"/>
              </a:rPr>
              <a:t>Nac</a:t>
            </a:r>
            <a:r>
              <a:rPr lang="en-US" sz="7200" dirty="0">
                <a:solidFill>
                  <a:schemeClr val="bg1"/>
                </a:solidFill>
                <a:effectLst/>
                <a:latin typeface="Arial" panose="020B0604020202020204" pitchFamily="34" charset="0"/>
                <a:ea typeface="Calibri" panose="020F0502020204030204" pitchFamily="34" charset="0"/>
              </a:rPr>
              <a:t> nicotine lozenges?</a:t>
            </a:r>
          </a:p>
          <a:p>
            <a:pPr>
              <a:spcAft>
                <a:spcPts val="600"/>
              </a:spcAft>
            </a:pPr>
            <a:r>
              <a:rPr lang="en-US" sz="4400" dirty="0">
                <a:solidFill>
                  <a:schemeClr val="bg1"/>
                </a:solidFill>
                <a:effectLst/>
                <a:latin typeface="Arial" panose="020B0604020202020204" pitchFamily="34" charset="0"/>
                <a:ea typeface="Calibri" panose="020F0502020204030204" pitchFamily="34" charset="0"/>
              </a:rPr>
              <a:t>Ed Carmines</a:t>
            </a:r>
            <a:r>
              <a:rPr lang="en-US" sz="4400" baseline="30000" dirty="0">
                <a:solidFill>
                  <a:schemeClr val="bg1"/>
                </a:solidFill>
                <a:effectLst/>
                <a:latin typeface="Arial" panose="020B0604020202020204" pitchFamily="34" charset="0"/>
                <a:ea typeface="Calibri" panose="020F0502020204030204" pitchFamily="34" charset="0"/>
              </a:rPr>
              <a:t>1 </a:t>
            </a:r>
            <a:r>
              <a:rPr lang="en-US" sz="4400" dirty="0">
                <a:solidFill>
                  <a:schemeClr val="bg1"/>
                </a:solidFill>
                <a:effectLst/>
                <a:latin typeface="Arial" panose="020B0604020202020204" pitchFamily="34" charset="0"/>
                <a:ea typeface="Times New Roman" panose="02020603050405020304" pitchFamily="18" charset="0"/>
              </a:rPr>
              <a:t>, Bryan Burd</a:t>
            </a:r>
            <a:r>
              <a:rPr lang="en-US" sz="4400" baseline="30000" dirty="0">
                <a:solidFill>
                  <a:schemeClr val="bg1"/>
                </a:solidFill>
                <a:effectLst/>
                <a:latin typeface="Arial" panose="020B0604020202020204" pitchFamily="34" charset="0"/>
                <a:ea typeface="Times New Roman" panose="02020603050405020304" pitchFamily="18" charset="0"/>
              </a:rPr>
              <a:t>1</a:t>
            </a:r>
            <a:r>
              <a:rPr lang="en-US" sz="4400" dirty="0">
                <a:solidFill>
                  <a:schemeClr val="bg1"/>
                </a:solidFill>
                <a:effectLst/>
                <a:latin typeface="Arial" panose="020B0604020202020204" pitchFamily="34" charset="0"/>
                <a:ea typeface="Times New Roman" panose="02020603050405020304" pitchFamily="18" charset="0"/>
              </a:rPr>
              <a:t>, Ian M. Fearon</a:t>
            </a:r>
            <a:r>
              <a:rPr lang="en-US" sz="4400" baseline="30000" dirty="0">
                <a:solidFill>
                  <a:schemeClr val="bg1"/>
                </a:solidFill>
                <a:effectLst/>
                <a:latin typeface="Arial" panose="020B0604020202020204" pitchFamily="34" charset="0"/>
                <a:ea typeface="Times New Roman" panose="02020603050405020304" pitchFamily="18" charset="0"/>
              </a:rPr>
              <a:t>2</a:t>
            </a:r>
            <a:r>
              <a:rPr lang="en-US" sz="4400" dirty="0">
                <a:solidFill>
                  <a:schemeClr val="bg1"/>
                </a:solidFill>
                <a:effectLst/>
                <a:latin typeface="Arial" panose="020B0604020202020204" pitchFamily="34" charset="0"/>
                <a:ea typeface="Times New Roman" panose="02020603050405020304" pitchFamily="18" charset="0"/>
              </a:rPr>
              <a:t>,</a:t>
            </a:r>
            <a:r>
              <a:rPr lang="en-US" sz="4400" baseline="30000" dirty="0">
                <a:solidFill>
                  <a:schemeClr val="bg1"/>
                </a:solidFill>
                <a:effectLst/>
                <a:latin typeface="Arial" panose="020B0604020202020204" pitchFamily="34" charset="0"/>
                <a:ea typeface="Times New Roman" panose="02020603050405020304" pitchFamily="18" charset="0"/>
              </a:rPr>
              <a:t> </a:t>
            </a:r>
            <a:r>
              <a:rPr lang="en-US" sz="4400" dirty="0">
                <a:solidFill>
                  <a:schemeClr val="bg1"/>
                </a:solidFill>
                <a:effectLst/>
                <a:latin typeface="Arial" panose="020B0604020202020204" pitchFamily="34" charset="0"/>
                <a:ea typeface="Times New Roman" panose="02020603050405020304" pitchFamily="18" charset="0"/>
              </a:rPr>
              <a:t>Mary Johnson</a:t>
            </a:r>
            <a:r>
              <a:rPr lang="en-US" sz="4400" baseline="30000" dirty="0">
                <a:solidFill>
                  <a:schemeClr val="bg1"/>
                </a:solidFill>
                <a:effectLst/>
                <a:latin typeface="Arial" panose="020B0604020202020204" pitchFamily="34" charset="0"/>
                <a:ea typeface="Times New Roman" panose="02020603050405020304" pitchFamily="18" charset="0"/>
              </a:rPr>
              <a:t>3</a:t>
            </a:r>
            <a:r>
              <a:rPr lang="en-US" sz="4400" dirty="0">
                <a:solidFill>
                  <a:schemeClr val="bg1"/>
                </a:solidFill>
                <a:effectLst/>
                <a:latin typeface="Arial" panose="020B0604020202020204" pitchFamily="34" charset="0"/>
                <a:ea typeface="Times New Roman" panose="02020603050405020304" pitchFamily="18" charset="0"/>
              </a:rPr>
              <a:t>,</a:t>
            </a:r>
            <a:r>
              <a:rPr lang="en-US" sz="4400" baseline="30000" dirty="0">
                <a:solidFill>
                  <a:schemeClr val="bg1"/>
                </a:solidFill>
                <a:effectLst/>
                <a:latin typeface="Arial" panose="020B0604020202020204" pitchFamily="34" charset="0"/>
                <a:ea typeface="Times New Roman" panose="02020603050405020304" pitchFamily="18" charset="0"/>
              </a:rPr>
              <a:t> </a:t>
            </a:r>
            <a:r>
              <a:rPr lang="en-US" sz="4400" dirty="0">
                <a:solidFill>
                  <a:schemeClr val="bg1"/>
                </a:solidFill>
                <a:effectLst/>
                <a:latin typeface="Arial" panose="020B0604020202020204" pitchFamily="34" charset="0"/>
                <a:ea typeface="Times New Roman" panose="02020603050405020304" pitchFamily="18" charset="0"/>
              </a:rPr>
              <a:t>Sierra Thomas</a:t>
            </a:r>
            <a:r>
              <a:rPr lang="en-US" sz="4400" baseline="30000" dirty="0">
                <a:solidFill>
                  <a:schemeClr val="bg1"/>
                </a:solidFill>
                <a:effectLst/>
                <a:latin typeface="Arial" panose="020B0604020202020204" pitchFamily="34" charset="0"/>
                <a:ea typeface="Times New Roman" panose="02020603050405020304" pitchFamily="18" charset="0"/>
              </a:rPr>
              <a:t>3</a:t>
            </a:r>
            <a:r>
              <a:rPr lang="en-US" sz="4400" dirty="0">
                <a:solidFill>
                  <a:schemeClr val="bg1"/>
                </a:solidFill>
                <a:effectLst/>
                <a:latin typeface="Arial" panose="020B0604020202020204" pitchFamily="34" charset="0"/>
                <a:ea typeface="Times New Roman" panose="02020603050405020304" pitchFamily="18" charset="0"/>
              </a:rPr>
              <a:t>, and Nicco Magnotto</a:t>
            </a:r>
            <a:r>
              <a:rPr lang="en-US" sz="4400" baseline="30000" dirty="0">
                <a:solidFill>
                  <a:schemeClr val="bg1"/>
                </a:solidFill>
                <a:effectLst/>
                <a:latin typeface="Arial" panose="020B0604020202020204" pitchFamily="34" charset="0"/>
                <a:ea typeface="Times New Roman" panose="02020603050405020304" pitchFamily="18" charset="0"/>
              </a:rPr>
              <a:t>4</a:t>
            </a:r>
            <a:endParaRPr lang="en-US" sz="4400" baseline="30000" dirty="0">
              <a:solidFill>
                <a:schemeClr val="bg1"/>
              </a:solidFill>
              <a:effectLst/>
              <a:latin typeface="Arial" panose="020B0604020202020204" pitchFamily="34" charset="0"/>
              <a:ea typeface="Calibri" panose="020F0502020204030204" pitchFamily="34" charset="0"/>
            </a:endParaRPr>
          </a:p>
          <a:p>
            <a:pPr>
              <a:spcAft>
                <a:spcPts val="600"/>
              </a:spcAft>
            </a:pPr>
            <a:r>
              <a:rPr lang="en-US" sz="4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Affiliations</a:t>
            </a:r>
            <a:r>
              <a:rPr lang="en-US" sz="44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en-US" sz="4400" baseline="30000" dirty="0">
                <a:solidFill>
                  <a:schemeClr val="bg1"/>
                </a:solidFill>
                <a:effectLst/>
                <a:latin typeface="Arial" panose="020B0604020202020204" pitchFamily="34" charset="0"/>
                <a:ea typeface="Calibri" panose="020F0502020204030204" pitchFamily="34" charset="0"/>
              </a:rPr>
              <a:t>1</a:t>
            </a:r>
            <a:r>
              <a:rPr lang="en-US" sz="4400" dirty="0">
                <a:solidFill>
                  <a:schemeClr val="bg1"/>
                </a:solidFill>
                <a:effectLst/>
                <a:latin typeface="Arial" panose="020B0604020202020204" pitchFamily="34" charset="0"/>
                <a:ea typeface="Calibri" panose="020F0502020204030204" pitchFamily="34" charset="0"/>
              </a:rPr>
              <a:t>Chemular, Inc</a:t>
            </a:r>
            <a:r>
              <a:rPr lang="en-US" sz="4400" baseline="30000" dirty="0">
                <a:solidFill>
                  <a:schemeClr val="bg1"/>
                </a:solidFill>
                <a:effectLst/>
                <a:latin typeface="Arial" panose="020B0604020202020204" pitchFamily="34" charset="0"/>
                <a:ea typeface="Calibri" panose="020F0502020204030204" pitchFamily="34" charset="0"/>
              </a:rPr>
              <a:t>, </a:t>
            </a:r>
            <a:r>
              <a:rPr lang="en-US" sz="4400" dirty="0">
                <a:solidFill>
                  <a:schemeClr val="bg1"/>
                </a:solidFill>
                <a:effectLst/>
                <a:latin typeface="Arial" panose="020B0604020202020204" pitchFamily="34" charset="0"/>
                <a:ea typeface="Calibri" panose="020F0502020204030204" pitchFamily="34" charset="0"/>
              </a:rPr>
              <a:t>Hudson, MI, </a:t>
            </a:r>
            <a:r>
              <a:rPr lang="en-US" sz="4400" baseline="30000" dirty="0">
                <a:solidFill>
                  <a:schemeClr val="bg1"/>
                </a:solidFill>
                <a:effectLst/>
                <a:latin typeface="Arial" panose="020B0604020202020204" pitchFamily="34" charset="0"/>
                <a:ea typeface="Calibri" panose="020F0502020204030204" pitchFamily="34" charset="0"/>
              </a:rPr>
              <a:t>2</a:t>
            </a:r>
            <a:r>
              <a:rPr lang="en-US" sz="4400" dirty="0">
                <a:solidFill>
                  <a:schemeClr val="bg1"/>
                </a:solidFill>
                <a:effectLst/>
                <a:latin typeface="Arial" panose="020B0604020202020204" pitchFamily="34" charset="0"/>
                <a:ea typeface="Calibri" panose="020F0502020204030204" pitchFamily="34" charset="0"/>
              </a:rPr>
              <a:t>whatIF? Consulting, Harwell UK, </a:t>
            </a:r>
            <a:r>
              <a:rPr lang="en-US" sz="4400" baseline="30000" dirty="0">
                <a:solidFill>
                  <a:schemeClr val="bg1"/>
                </a:solidFill>
                <a:effectLst/>
                <a:latin typeface="Arial" panose="020B0604020202020204" pitchFamily="34" charset="0"/>
                <a:ea typeface="Calibri" panose="020F0502020204030204" pitchFamily="34" charset="0"/>
              </a:rPr>
              <a:t>3</a:t>
            </a:r>
            <a:r>
              <a:rPr lang="en-US" sz="4400" dirty="0">
                <a:solidFill>
                  <a:schemeClr val="bg1"/>
                </a:solidFill>
                <a:effectLst/>
                <a:latin typeface="Arial" panose="020B0604020202020204" pitchFamily="34" charset="0"/>
                <a:ea typeface="Calibri" panose="020F0502020204030204" pitchFamily="34" charset="0"/>
              </a:rPr>
              <a:t>Accelerant Research, Matthews, NC, </a:t>
            </a:r>
            <a:r>
              <a:rPr lang="en-US" sz="4400" baseline="30000" dirty="0">
                <a:solidFill>
                  <a:schemeClr val="bg1"/>
                </a:solidFill>
                <a:effectLst/>
                <a:latin typeface="Arial" panose="020B0604020202020204" pitchFamily="34" charset="0"/>
                <a:ea typeface="Calibri" panose="020F0502020204030204" pitchFamily="34" charset="0"/>
              </a:rPr>
              <a:t>4</a:t>
            </a:r>
            <a:r>
              <a:rPr lang="en-US" sz="4400" dirty="0">
                <a:solidFill>
                  <a:schemeClr val="bg1"/>
                </a:solidFill>
                <a:effectLst/>
                <a:latin typeface="Arial" panose="020B0604020202020204" pitchFamily="34" charset="0"/>
                <a:ea typeface="Calibri" panose="020F0502020204030204" pitchFamily="34" charset="0"/>
              </a:rPr>
              <a:t>Nic </a:t>
            </a:r>
            <a:r>
              <a:rPr lang="en-US" sz="4400" dirty="0" err="1">
                <a:solidFill>
                  <a:schemeClr val="bg1"/>
                </a:solidFill>
                <a:effectLst/>
                <a:latin typeface="Arial" panose="020B0604020202020204" pitchFamily="34" charset="0"/>
                <a:ea typeface="Calibri" panose="020F0502020204030204" pitchFamily="34" charset="0"/>
              </a:rPr>
              <a:t>Nac</a:t>
            </a:r>
            <a:r>
              <a:rPr lang="en-US" sz="4400" dirty="0">
                <a:solidFill>
                  <a:schemeClr val="bg1"/>
                </a:solidFill>
                <a:effectLst/>
                <a:latin typeface="Arial" panose="020B0604020202020204" pitchFamily="34" charset="0"/>
                <a:ea typeface="Calibri" panose="020F0502020204030204" pitchFamily="34" charset="0"/>
              </a:rPr>
              <a:t> Naturals, LLC, Spokane WA</a:t>
            </a:r>
          </a:p>
          <a:p>
            <a:pPr>
              <a:spcAft>
                <a:spcPts val="600"/>
              </a:spcAft>
            </a:pPr>
            <a:r>
              <a:rPr lang="fr-FR" altLang="en-US" sz="3200" spc="-75" dirty="0">
                <a:solidFill>
                  <a:schemeClr val="bg1"/>
                </a:solidFill>
                <a:latin typeface="Arial" panose="020B0604020202020204" pitchFamily="34" charset="0"/>
                <a:cs typeface="Arial" panose="020B0604020202020204" pitchFamily="34" charset="0"/>
              </a:rPr>
              <a:t>Poster #88</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72787" y="4647001"/>
            <a:ext cx="13716000" cy="892551"/>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53" name="TextBox 52">
            <a:extLst>
              <a:ext uri="{FF2B5EF4-FFF2-40B4-BE49-F238E27FC236}">
                <a16:creationId xmlns:a16="http://schemas.microsoft.com/office/drawing/2014/main" id="{55A619C9-A3C4-4C20-884B-3ED366F80CE5}"/>
              </a:ext>
            </a:extLst>
          </p:cNvPr>
          <p:cNvSpPr txBox="1"/>
          <p:nvPr/>
        </p:nvSpPr>
        <p:spPr>
          <a:xfrm>
            <a:off x="29601149" y="4641391"/>
            <a:ext cx="13481320" cy="892552"/>
          </a:xfrm>
          <a:prstGeom prst="rect">
            <a:avLst/>
          </a:prstGeom>
          <a:solidFill>
            <a:srgbClr val="1F86B3"/>
          </a:solidFill>
        </p:spPr>
        <p:txBody>
          <a:bodyPr wrap="square" lIns="205740" tIns="137160" rIns="137160" bIns="137160">
            <a:spAutoFit/>
          </a:bodyPr>
          <a:lstStyle/>
          <a:p>
            <a:pPr>
              <a:defRPr/>
            </a:pPr>
            <a:r>
              <a:rPr lang="en-US" sz="4000" b="1" spc="-75" dirty="0">
                <a:solidFill>
                  <a:schemeClr val="bg1"/>
                </a:solidFill>
                <a:latin typeface="Arial" panose="020B0604020202020204" pitchFamily="34" charset="0"/>
                <a:cs typeface="Arial" panose="020B0604020202020204" pitchFamily="34" charset="0"/>
              </a:rPr>
              <a:t>Results</a:t>
            </a:r>
          </a:p>
        </p:txBody>
      </p:sp>
      <p:sp>
        <p:nvSpPr>
          <p:cNvPr id="48" name="TextBox 47">
            <a:extLst>
              <a:ext uri="{FF2B5EF4-FFF2-40B4-BE49-F238E27FC236}">
                <a16:creationId xmlns:a16="http://schemas.microsoft.com/office/drawing/2014/main" id="{C7353827-31D1-478D-8934-192B7D25F17E}"/>
              </a:ext>
            </a:extLst>
          </p:cNvPr>
          <p:cNvSpPr txBox="1"/>
          <p:nvPr/>
        </p:nvSpPr>
        <p:spPr>
          <a:xfrm>
            <a:off x="29629677" y="25547250"/>
            <a:ext cx="13473730" cy="907131"/>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Conclusions</a:t>
            </a:r>
          </a:p>
        </p:txBody>
      </p:sp>
      <p:sp>
        <p:nvSpPr>
          <p:cNvPr id="49" name="Text Box 32">
            <a:extLst>
              <a:ext uri="{FF2B5EF4-FFF2-40B4-BE49-F238E27FC236}">
                <a16:creationId xmlns:a16="http://schemas.microsoft.com/office/drawing/2014/main" id="{A4A47233-D11B-4010-AF6E-E4F3ADF9114B}"/>
              </a:ext>
            </a:extLst>
          </p:cNvPr>
          <p:cNvSpPr txBox="1">
            <a:spLocks noChangeArrowheads="1"/>
          </p:cNvSpPr>
          <p:nvPr/>
        </p:nvSpPr>
        <p:spPr bwMode="auto">
          <a:xfrm>
            <a:off x="29629677" y="26505654"/>
            <a:ext cx="13452792" cy="6152646"/>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lvl="0" algn="just">
              <a:lnSpc>
                <a:spcPct val="150000"/>
              </a:lnSpc>
              <a:buClr>
                <a:srgbClr val="1F86B3"/>
              </a:buClr>
              <a:buNone/>
            </a:pPr>
            <a:r>
              <a:rPr lang="en-US" sz="2800" dirty="0"/>
              <a:t>Nic </a:t>
            </a:r>
            <a:r>
              <a:rPr lang="en-US" sz="2800" dirty="0" err="1"/>
              <a:t>Nac</a:t>
            </a:r>
            <a:r>
              <a:rPr lang="en-US" sz="2800" dirty="0"/>
              <a:t> lozenges are predominantly used by older adults</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2800" dirty="0"/>
              <a:t>Only 2% of users were under 24. </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average age of users was 41.3 years. Their mean age at their point of first use of Nic </a:t>
            </a:r>
            <a:r>
              <a:rPr lang="en-US" sz="2800" dirty="0" err="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Nac</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was 40.4. Participants reported using 6 lozenges a day on 27 of the past 30 days. </a:t>
            </a:r>
            <a:r>
              <a:rPr lang="en-US" sz="2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56% of the users had completely quit using any other tobacco products</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Among the former smoker participants, 30.7% reported having used Nic </a:t>
            </a:r>
            <a:r>
              <a:rPr lang="en-US" sz="2800" dirty="0" err="1">
                <a:effectLst/>
                <a:latin typeface="Arial" panose="020B0604020202020204" pitchFamily="34" charset="0"/>
                <a:ea typeface="Times New Roman" panose="02020603050405020304" pitchFamily="18" charset="0"/>
                <a:cs typeface="Times New Roman" panose="02020603050405020304" pitchFamily="18" charset="0"/>
              </a:rPr>
              <a:t>Nac</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 lozenges to help them quit smoking. </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main combined reasons for trying the products was curiosity (45%) followed by a belief that the products were less harmful than cigarettes (36%). For </a:t>
            </a:r>
            <a:r>
              <a:rPr lang="en-US" sz="2800" b="1" dirty="0">
                <a:effectLst/>
                <a:latin typeface="Arial" panose="020B0604020202020204" pitchFamily="34" charset="0"/>
                <a:ea typeface="Times New Roman" panose="02020603050405020304" pitchFamily="18" charset="0"/>
                <a:cs typeface="Times New Roman" panose="02020603050405020304" pitchFamily="18" charset="0"/>
              </a:rPr>
              <a:t>current smokers, 74% plan to use Nic </a:t>
            </a:r>
            <a:r>
              <a:rPr lang="en-US" sz="2800" b="1" dirty="0" err="1">
                <a:effectLst/>
                <a:latin typeface="Arial" panose="020B0604020202020204" pitchFamily="34" charset="0"/>
                <a:ea typeface="Times New Roman" panose="02020603050405020304" pitchFamily="18" charset="0"/>
                <a:cs typeface="Times New Roman" panose="02020603050405020304" pitchFamily="18" charset="0"/>
              </a:rPr>
              <a:t>Nac</a:t>
            </a:r>
            <a:r>
              <a:rPr lang="en-US" sz="2800" b="1" dirty="0">
                <a:effectLst/>
                <a:latin typeface="Arial" panose="020B0604020202020204" pitchFamily="34" charset="0"/>
                <a:ea typeface="Times New Roman" panose="02020603050405020304" pitchFamily="18" charset="0"/>
                <a:cs typeface="Times New Roman" panose="02020603050405020304" pitchFamily="18" charset="0"/>
              </a:rPr>
              <a:t> lozenges to help them quit.</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2800" dirty="0"/>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15254868" y="5537239"/>
            <a:ext cx="13445929" cy="11963275"/>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lgn="just" defTabSz="914400" eaLnBrk="0" fontAlgn="base" hangingPunct="0">
              <a:lnSpc>
                <a:spcPct val="150000"/>
              </a:lnSpc>
              <a:spcBef>
                <a:spcPct val="0"/>
              </a:spcBef>
              <a:spcAft>
                <a:spcPct val="0"/>
              </a:spcAft>
              <a:buNone/>
              <a:tabLst>
                <a:tab pos="914400" algn="l"/>
              </a:tabLst>
              <a:defRPr/>
            </a:pPr>
            <a:r>
              <a:rPr kumimoji="0" lang="en-US" altLang="en-US" sz="2800" b="0" i="0" u="none" strike="noStrike" kern="1200" cap="none" spc="0" normalizeH="0" baseline="0" noProof="0" dirty="0">
                <a:ln>
                  <a:noFill/>
                </a:ln>
                <a:solidFill>
                  <a:srgbClr val="000000"/>
                </a:solidFill>
                <a:effectLst/>
                <a:uLnTx/>
                <a:uFillTx/>
                <a:ea typeface="Times New Roman" panose="02020603050405020304" pitchFamily="18" charset="0"/>
                <a:cs typeface="Arial" panose="020B0604020202020204" pitchFamily="34" charset="0"/>
              </a:rPr>
              <a:t>This </a:t>
            </a:r>
            <a:r>
              <a:rPr lang="en-US" altLang="en-US" sz="2800" dirty="0">
                <a:solidFill>
                  <a:srgbClr val="000000"/>
                </a:solidFill>
                <a:ea typeface="Times New Roman" panose="02020603050405020304" pitchFamily="18" charset="0"/>
                <a:cs typeface="Arial" panose="020B0604020202020204" pitchFamily="34" charset="0"/>
              </a:rPr>
              <a:t>single‑wave cross‑sectional </a:t>
            </a:r>
            <a:r>
              <a:rPr kumimoji="0" lang="en-US" altLang="en-US" sz="2800" b="0" i="0" u="none" strike="noStrike" kern="1200" cap="none" spc="0" normalizeH="0" baseline="0" noProof="0" dirty="0">
                <a:ln>
                  <a:noFill/>
                </a:ln>
                <a:solidFill>
                  <a:srgbClr val="000000"/>
                </a:solidFill>
                <a:effectLst/>
                <a:uLnTx/>
                <a:uFillTx/>
                <a:ea typeface="Times New Roman" panose="02020603050405020304" pitchFamily="18" charset="0"/>
                <a:cs typeface="Arial" panose="020B0604020202020204" pitchFamily="34" charset="0"/>
              </a:rPr>
              <a:t>internet-based survey study assessed tobacco use history and patterns of use utilizing a convenience sample of registered purchasers of Nic </a:t>
            </a:r>
            <a:r>
              <a:rPr kumimoji="0" lang="en-US" altLang="en-US" sz="2800" b="0" i="0" u="none" strike="noStrike" kern="1200" cap="none" spc="0" normalizeH="0" baseline="0" noProof="0" dirty="0" err="1">
                <a:ln>
                  <a:noFill/>
                </a:ln>
                <a:solidFill>
                  <a:srgbClr val="000000"/>
                </a:solidFill>
                <a:effectLst/>
                <a:uLnTx/>
                <a:uFillTx/>
                <a:ea typeface="Times New Roman" panose="02020603050405020304" pitchFamily="18" charset="0"/>
                <a:cs typeface="Arial" panose="020B0604020202020204" pitchFamily="34" charset="0"/>
              </a:rPr>
              <a:t>Nac</a:t>
            </a:r>
            <a:r>
              <a:rPr kumimoji="0" lang="en-US" altLang="en-US" sz="2800" b="0" i="0" u="none" strike="noStrike" kern="1200" cap="none" spc="0" normalizeH="0" baseline="0" noProof="0" dirty="0">
                <a:ln>
                  <a:noFill/>
                </a:ln>
                <a:solidFill>
                  <a:srgbClr val="000000"/>
                </a:solidFill>
                <a:effectLst/>
                <a:uLnTx/>
                <a:uFillTx/>
                <a:ea typeface="Times New Roman" panose="02020603050405020304" pitchFamily="18" charset="0"/>
                <a:cs typeface="Arial" panose="020B0604020202020204" pitchFamily="34" charset="0"/>
              </a:rPr>
              <a:t> lozenges. </a:t>
            </a:r>
            <a:r>
              <a:rPr kumimoji="0" lang="en-US" altLang="en-US" sz="2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The recruitment effort employed e-mails to confirmed online purchasers. Subjects were required to sign an Informed Consent Form. </a:t>
            </a:r>
            <a:r>
              <a:rPr kumimoji="0" lang="en-US" altLang="en-US" sz="2800" b="0" i="0" u="none" strike="noStrike" kern="1200" cap="none" spc="0" normalizeH="0" baseline="0" noProof="0" dirty="0">
                <a:ln>
                  <a:noFill/>
                </a:ln>
                <a:solidFill>
                  <a:srgbClr val="000000"/>
                </a:solidFill>
                <a:effectLst/>
                <a:uLnTx/>
                <a:uFillTx/>
                <a:ea typeface="Times New Roman" panose="02020603050405020304" pitchFamily="18" charset="0"/>
                <a:cs typeface="Arial" panose="020B0604020202020204" pitchFamily="34" charset="0"/>
              </a:rPr>
              <a:t>The following smoking status definitions, shown in </a:t>
            </a:r>
            <a:r>
              <a:rPr kumimoji="0" lang="en-US" altLang="en-US" sz="2800" b="1" i="0" u="none" strike="noStrike" kern="1200" cap="none" spc="0" normalizeH="0" baseline="0" noProof="0" dirty="0">
                <a:ln>
                  <a:noFill/>
                </a:ln>
                <a:effectLst/>
                <a:uLnTx/>
                <a:uFillTx/>
                <a:ea typeface="Times New Roman" panose="02020603050405020304" pitchFamily="18" charset="0"/>
                <a:cs typeface="Arial" panose="020B0604020202020204" pitchFamily="34" charset="0"/>
              </a:rPr>
              <a:t>Table 1</a:t>
            </a:r>
            <a:r>
              <a:rPr kumimoji="0" lang="en-US" altLang="en-US" sz="2800" b="0" i="0" u="none" strike="noStrike" kern="1200" cap="none" spc="0" normalizeH="0" baseline="0" noProof="0" dirty="0">
                <a:ln>
                  <a:noFill/>
                </a:ln>
                <a:solidFill>
                  <a:srgbClr val="0000FF"/>
                </a:solidFill>
                <a:effectLst/>
                <a:uLnTx/>
                <a:uFillTx/>
                <a:ea typeface="Times New Roman" panose="02020603050405020304" pitchFamily="18" charset="0"/>
                <a:cs typeface="Arial" panose="020B0604020202020204" pitchFamily="34" charset="0"/>
              </a:rPr>
              <a:t>,</a:t>
            </a:r>
            <a:r>
              <a:rPr kumimoji="0" lang="en-US" altLang="en-US" sz="2800" b="0" i="0" u="none" strike="noStrike" kern="1200" cap="none" spc="0" normalizeH="0" baseline="0" noProof="0" dirty="0">
                <a:ln>
                  <a:noFill/>
                </a:ln>
                <a:solidFill>
                  <a:srgbClr val="000000"/>
                </a:solidFill>
                <a:effectLst/>
                <a:uLnTx/>
                <a:uFillTx/>
                <a:ea typeface="Times New Roman" panose="02020603050405020304" pitchFamily="18" charset="0"/>
                <a:cs typeface="Arial" panose="020B0604020202020204" pitchFamily="34" charset="0"/>
              </a:rPr>
              <a:t> were used to define smoking status based on responses to survey questions. These definitions are based on the US Centers for Disease Control and Prevention definitions.</a:t>
            </a:r>
            <a:r>
              <a:rPr kumimoji="0" lang="en-US" altLang="en-US" sz="2800" b="0" i="0" u="none" strike="noStrike" kern="1200" cap="none" spc="0" normalizeH="0" baseline="30000" noProof="0" dirty="0">
                <a:ln>
                  <a:noFill/>
                </a:ln>
                <a:solidFill>
                  <a:srgbClr val="000000"/>
                </a:solidFill>
                <a:effectLst/>
                <a:uLnTx/>
                <a:uFillTx/>
                <a:ea typeface="Times New Roman" panose="02020603050405020304" pitchFamily="18" charset="0"/>
                <a:cs typeface="Arial" panose="020B0604020202020204" pitchFamily="34" charset="0"/>
                <a:hlinkClick r:id="rId4"/>
              </a:rPr>
              <a:t>[</a:t>
            </a:r>
            <a:r>
              <a:rPr kumimoji="0" lang="en-US" altLang="en-US" sz="2800" b="0" i="0" u="none" strike="noStrike" kern="1200" cap="none" spc="0" normalizeH="0" baseline="30000" noProof="0" dirty="0" bmk="">
                <a:ln>
                  <a:noFill/>
                </a:ln>
                <a:solidFill>
                  <a:srgbClr val="000000"/>
                </a:solidFill>
                <a:effectLst/>
                <a:uLnTx/>
                <a:uFillTx/>
                <a:ea typeface="Times New Roman" panose="02020603050405020304" pitchFamily="18" charset="0"/>
                <a:cs typeface="Arial" panose="020B0604020202020204" pitchFamily="34" charset="0"/>
                <a:hlinkClick r:id="rId4"/>
              </a:rPr>
              <a:t>1]</a:t>
            </a:r>
            <a:r>
              <a:rPr kumimoji="0" lang="en-US" altLang="en-US" sz="2800" b="0" i="0" u="none" strike="noStrike" kern="1200" cap="none" spc="0" normalizeH="0" baseline="0" noProof="0" dirty="0" bmk="">
                <a:ln>
                  <a:noFill/>
                </a:ln>
                <a:solidFill>
                  <a:srgbClr val="000000"/>
                </a:solidFill>
                <a:effectLst/>
                <a:uLnTx/>
                <a:uFillTx/>
                <a:ea typeface="Times New Roman" panose="02020603050405020304" pitchFamily="18" charset="0"/>
                <a:cs typeface="Arial" panose="020B0604020202020204" pitchFamily="34" charset="0"/>
              </a:rPr>
              <a:t> </a:t>
            </a:r>
            <a:r>
              <a:rPr lang="en-US" sz="2800" dirty="0">
                <a:solidFill>
                  <a:srgbClr val="000000"/>
                </a:solidFill>
                <a:ea typeface="Times New Roman" panose="02020603050405020304" pitchFamily="18" charset="0"/>
              </a:rPr>
              <a:t>The </a:t>
            </a:r>
            <a:r>
              <a:rPr lang="en-US" sz="2800" dirty="0">
                <a:ea typeface="Times New Roman" panose="02020603050405020304" pitchFamily="18" charset="0"/>
              </a:rPr>
              <a:t>survey instrument was programmed by Accelerant Research and was hosted on the </a:t>
            </a:r>
            <a:r>
              <a:rPr lang="en-US" sz="2800" dirty="0" err="1">
                <a:ea typeface="Times New Roman" panose="02020603050405020304" pitchFamily="18" charset="0"/>
              </a:rPr>
              <a:t>Alchemer</a:t>
            </a:r>
            <a:r>
              <a:rPr lang="en-US" sz="2800" dirty="0">
                <a:ea typeface="Times New Roman" panose="02020603050405020304" pitchFamily="18" charset="0"/>
              </a:rPr>
              <a:t> survey platform. </a:t>
            </a:r>
            <a:endParaRPr lang="en-US" altLang="en-US" sz="2800" dirty="0">
              <a:solidFill>
                <a:prstClr val="black"/>
              </a:solidFill>
              <a:ea typeface="Times New Roman" panose="02020603050405020304" pitchFamily="18" charset="0"/>
              <a:cs typeface="Arial" panose="020B0604020202020204" pitchFamily="34" charset="0"/>
            </a:endParaRPr>
          </a:p>
          <a:p>
            <a:pPr marL="0" marR="0" lvl="0" indent="0" algn="just" defTabSz="914400" rtl="0" eaLnBrk="0" fontAlgn="base" latinLnBrk="0" hangingPunct="0">
              <a:lnSpc>
                <a:spcPct val="130000"/>
              </a:lnSpc>
              <a:spcBef>
                <a:spcPct val="0"/>
              </a:spcBef>
              <a:spcAft>
                <a:spcPct val="0"/>
              </a:spcAft>
              <a:buClrTx/>
              <a:buSzTx/>
              <a:buFontTx/>
              <a:buNone/>
              <a:tabLst>
                <a:tab pos="914400" algn="l"/>
              </a:tabLst>
              <a:defRPr/>
            </a:pPr>
            <a:endParaRPr kumimoji="0" lang="en-US" altLang="en-US" sz="2800" b="0" i="0" u="none" strike="noStrike" kern="1200" cap="none" spc="0" normalizeH="0" baseline="0" noProof="0" dirty="0" bmk="">
              <a:ln>
                <a:noFill/>
              </a:ln>
              <a:solidFill>
                <a:prstClr val="black"/>
              </a:solidFill>
              <a:effectLst/>
              <a:uLnTx/>
              <a:uFillTx/>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r>
              <a:rPr kumimoji="0" lang="en-US" altLang="en-US" sz="2800" b="1" i="0" u="none" strike="noStrike" kern="1200" cap="none" spc="0" normalizeH="0" baseline="0" noProof="0" dirty="0" bmk="">
                <a:ln>
                  <a:noFill/>
                </a:ln>
                <a:solidFill>
                  <a:prstClr val="black"/>
                </a:solidFill>
                <a:effectLst/>
                <a:uLnTx/>
                <a:uFillTx/>
                <a:ea typeface="Times New Roman" panose="02020603050405020304" pitchFamily="18" charset="0"/>
                <a:cs typeface="Arial" panose="020B0604020202020204" pitchFamily="34" charset="0"/>
              </a:rPr>
              <a:t>Table </a:t>
            </a:r>
            <a:r>
              <a:rPr kumimoji="0" lang="en-US" altLang="en-US" sz="2800" b="1" i="0" u="none" strike="noStrike" kern="1200" cap="none" spc="0" normalizeH="0" baseline="0" noProof="0" dirty="0" bmk="_Toc195282458">
                <a:ln>
                  <a:noFill/>
                </a:ln>
                <a:solidFill>
                  <a:prstClr val="black"/>
                </a:solidFill>
                <a:effectLst/>
                <a:uLnTx/>
                <a:uFillTx/>
                <a:ea typeface="Times New Roman" panose="02020603050405020304" pitchFamily="18" charset="0"/>
                <a:cs typeface="Arial" panose="020B0604020202020204" pitchFamily="34" charset="0"/>
              </a:rPr>
              <a:t>1. Smoking Status Definitions</a:t>
            </a: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lang="en-US" altLang="en-US" sz="2800" b="1" dirty="0" bmk="_Toc195282458">
              <a:solidFill>
                <a:prstClr val="black"/>
              </a:solidFill>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kumimoji="0" lang="en-US" altLang="en-US" sz="2800" b="1" i="0" u="none" strike="noStrike" kern="1200" cap="none" spc="0" normalizeH="0" baseline="0" noProof="0" dirty="0" bmk="_Toc195282458">
              <a:ln>
                <a:noFill/>
              </a:ln>
              <a:solidFill>
                <a:prstClr val="black"/>
              </a:solidFill>
              <a:effectLst/>
              <a:uLnTx/>
              <a:uFillTx/>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lang="en-US" altLang="en-US" sz="2800" b="1" dirty="0" bmk="_Toc195282458">
              <a:solidFill>
                <a:prstClr val="black"/>
              </a:solidFill>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kumimoji="0" lang="en-US" altLang="en-US" sz="2800" b="1" i="0" u="none" strike="noStrike" kern="1200" cap="none" spc="0" normalizeH="0" baseline="0" noProof="0" dirty="0" bmk="_Toc195282458">
              <a:ln>
                <a:noFill/>
              </a:ln>
              <a:solidFill>
                <a:prstClr val="black"/>
              </a:solidFill>
              <a:effectLst/>
              <a:uLnTx/>
              <a:uFillTx/>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lang="en-US" altLang="en-US" sz="2800" b="1" dirty="0" bmk="_Toc195282458">
              <a:solidFill>
                <a:prstClr val="black"/>
              </a:solidFill>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kumimoji="0" lang="en-US" altLang="en-US" sz="2800" b="1" i="0" u="none" strike="noStrike" kern="1200" cap="none" spc="0" normalizeH="0" baseline="0" noProof="0" dirty="0" bmk="_Toc195282458">
              <a:ln>
                <a:noFill/>
              </a:ln>
              <a:solidFill>
                <a:prstClr val="black"/>
              </a:solidFill>
              <a:effectLst/>
              <a:uLnTx/>
              <a:uFillTx/>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lang="en-US" altLang="en-US" sz="2800" b="1" dirty="0" bmk="_Toc195282458">
              <a:solidFill>
                <a:prstClr val="black"/>
              </a:solidFill>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kumimoji="0" lang="en-US" altLang="en-US" sz="2800" b="1" i="0" u="none" strike="noStrike" kern="1200" cap="none" spc="0" normalizeH="0" baseline="0" noProof="0" dirty="0" bmk="_Toc195282458">
              <a:ln>
                <a:noFill/>
              </a:ln>
              <a:solidFill>
                <a:prstClr val="black"/>
              </a:solidFill>
              <a:effectLst/>
              <a:uLnTx/>
              <a:uFillTx/>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lang="en-US" altLang="en-US" sz="2800" b="1" dirty="0" bmk="_Toc195282458">
              <a:solidFill>
                <a:prstClr val="black"/>
              </a:solidFill>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kumimoji="0" lang="en-US" altLang="en-US" sz="2800" b="0" i="0" u="none" strike="noStrike" kern="1200" cap="none" spc="0" normalizeH="0" baseline="0" noProof="0" dirty="0">
              <a:ln>
                <a:noFill/>
              </a:ln>
              <a:solidFill>
                <a:prstClr val="black"/>
              </a:solidFill>
              <a:effectLst/>
              <a:uLnTx/>
              <a:uFillTx/>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defRPr/>
            </a:pPr>
            <a:endPar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5"/>
          <a:stretch>
            <a:fillRect/>
          </a:stretch>
        </p:blipFill>
        <p:spPr>
          <a:xfrm>
            <a:off x="39123664" y="3320594"/>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37998774" y="32370114"/>
            <a:ext cx="4633161" cy="369332"/>
          </a:xfrm>
          <a:prstGeom prst="rect">
            <a:avLst/>
          </a:prstGeom>
          <a:solidFill>
            <a:schemeClr val="bg1"/>
          </a:solidFill>
          <a:ln>
            <a:solidFill>
              <a:schemeClr val="tx1"/>
            </a:solidFill>
          </a:ln>
        </p:spPr>
        <p:txBody>
          <a:bodyPr wrap="square" rtlCol="0">
            <a:spAutoFit/>
          </a:bodyPr>
          <a:lstStyle/>
          <a:p>
            <a:r>
              <a:rPr lang="en-US" dirty="0"/>
              <a:t>78</a:t>
            </a:r>
            <a:r>
              <a:rPr lang="en-US" baseline="30000" dirty="0"/>
              <a:t>th</a:t>
            </a:r>
            <a:r>
              <a:rPr lang="en-US" dirty="0"/>
              <a:t> TSRC Conference 2025, Knoxville, TN  </a:t>
            </a:r>
          </a:p>
        </p:txBody>
      </p:sp>
      <p:sp>
        <p:nvSpPr>
          <p:cNvPr id="28" name="Text Box 32">
            <a:extLst>
              <a:ext uri="{FF2B5EF4-FFF2-40B4-BE49-F238E27FC236}">
                <a16:creationId xmlns:a16="http://schemas.microsoft.com/office/drawing/2014/main" id="{39E0ADC8-B8EC-4DEA-B2DF-28393B89AA0B}"/>
              </a:ext>
            </a:extLst>
          </p:cNvPr>
          <p:cNvSpPr txBox="1">
            <a:spLocks noChangeArrowheads="1"/>
          </p:cNvSpPr>
          <p:nvPr/>
        </p:nvSpPr>
        <p:spPr bwMode="auto">
          <a:xfrm>
            <a:off x="740356" y="19967296"/>
            <a:ext cx="13652789" cy="4859985"/>
          </a:xfrm>
          <a:prstGeom prst="rect">
            <a:avLst/>
          </a:prstGeom>
          <a:noFill/>
          <a:ln>
            <a:noFill/>
          </a:ln>
        </p:spPr>
        <p:txBody>
          <a:bodyPr wrap="square" lIns="210312"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lvl="0" indent="0" algn="just" defTabSz="914400" rtl="0" eaLnBrk="0" fontAlgn="base" latinLnBrk="0" hangingPunct="0">
              <a:lnSpc>
                <a:spcPct val="15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Nic </a:t>
            </a:r>
            <a:r>
              <a:rPr kumimoji="0" lang="en-US" altLang="en-US" sz="2800" b="0" i="0"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Nac</a:t>
            </a:r>
            <a:r>
              <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lozenges contain synthetic nicotine, inert ingredients, and natural flavors. The products are made with FDA approved inactive drug ingredients and FDA GRAS flavors. </a:t>
            </a:r>
            <a:r>
              <a:rPr kumimoji="0" lang="en-US" altLang="en-US" sz="2800" b="1" i="0" u="none" strike="noStrike" kern="1200" cap="none" spc="0" normalizeH="0" baseline="0" noProof="0" dirty="0">
                <a:ln>
                  <a:noFill/>
                </a:ln>
                <a:effectLst/>
                <a:uLnTx/>
                <a:uFillTx/>
                <a:latin typeface="Arial" panose="020B0604020202020204" pitchFamily="34" charset="0"/>
                <a:ea typeface="Times New Roman" panose="02020603050405020304" pitchFamily="18" charset="0"/>
                <a:cs typeface="Arial" panose="020B0604020202020204" pitchFamily="34" charset="0"/>
              </a:rPr>
              <a:t>Figure 1 </a:t>
            </a:r>
            <a:r>
              <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shows a picture of the product and its packaging. The lozenges are available in two nicotine strengths, 3 and 6 mg, and in multiple flavors (Blood Orange, Cool, Grapefruit, Lemon, Peppermint, Spearmint, Tangerine, and Wintergreen) including a flavorless product (Classic). Nic </a:t>
            </a:r>
            <a:r>
              <a:rPr kumimoji="0" lang="en-US" altLang="en-US" sz="2800" b="0" i="0"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Nac</a:t>
            </a:r>
            <a:r>
              <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lozenges are designed to be placed under the lip until completely dissolved. </a:t>
            </a:r>
            <a:endPar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45" name="Text Box 32">
            <a:extLst>
              <a:ext uri="{FF2B5EF4-FFF2-40B4-BE49-F238E27FC236}">
                <a16:creationId xmlns:a16="http://schemas.microsoft.com/office/drawing/2014/main" id="{280DC10F-77F3-C073-7CC2-271D86E5DA9E}"/>
              </a:ext>
            </a:extLst>
          </p:cNvPr>
          <p:cNvSpPr txBox="1">
            <a:spLocks noChangeArrowheads="1"/>
          </p:cNvSpPr>
          <p:nvPr/>
        </p:nvSpPr>
        <p:spPr bwMode="auto">
          <a:xfrm>
            <a:off x="716747" y="5579731"/>
            <a:ext cx="13716000" cy="13272544"/>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lnSpc>
                <a:spcPct val="150000"/>
              </a:lnSpc>
              <a:spcBef>
                <a:spcPts val="0"/>
              </a:spcBef>
              <a:spcAft>
                <a:spcPts val="0"/>
              </a:spcAft>
              <a:buNone/>
            </a:pPr>
            <a:r>
              <a:rPr lang="en-US" sz="2800" dirty="0">
                <a:effectLst/>
                <a:latin typeface="Arial" panose="020B0604020202020204" pitchFamily="34" charset="0"/>
                <a:ea typeface="Calibri" panose="020F0502020204030204" pitchFamily="34" charset="0"/>
              </a:rPr>
              <a:t>An online survey was conducted among current users of Nic </a:t>
            </a:r>
            <a:r>
              <a:rPr lang="en-US" sz="2800" dirty="0" err="1">
                <a:effectLst/>
                <a:latin typeface="Arial" panose="020B0604020202020204" pitchFamily="34" charset="0"/>
                <a:ea typeface="Calibri" panose="020F0502020204030204" pitchFamily="34" charset="0"/>
              </a:rPr>
              <a:t>Nac</a:t>
            </a:r>
            <a:r>
              <a:rPr lang="en-US" sz="2800" dirty="0">
                <a:effectLst/>
                <a:latin typeface="Arial" panose="020B0604020202020204" pitchFamily="34" charset="0"/>
                <a:ea typeface="Calibri" panose="020F0502020204030204" pitchFamily="34" charset="0"/>
              </a:rPr>
              <a:t> nicotine lozenges to determine their demographics and use patterns. The lozenges come in multiple flavors and two nicotine strengths (3 and 6 mg), and are placed between the lip and gum, dissolving completely in less than 60 minutes. Email invitations were sent to 26,482 potential participants, resulting in 342 (1.3%) completed surveys. 79% of survey participants were male, 92% not of Hispanic Latino/Latina or Spanish origin, and 92% of white race. Participants’ mean age was 41.3 years, ranging from 21 to 80 years. Only 3.8% of users were under 25. Approximately half of survey participants were former smokers, and only 17 (5%) participants were current established smokers. 56% of participants were exclusively using the lozenges. Participants reported using the lozenges on average for 27 of the past 30 days. 75% reported using the lozenges every day. The average use was 6 lozenges per day. The predominant reason for initially buying nicotine lozenges for the first time was curiosity in trying them. Nicotine lozenge characteristics (variety of flavors available, liking the flavors, ease of use, and able to use while socializing) were also reported as reasons for first purchase. Reducing smoking-related harms was also commonly reported. Among former smoker participants, 31% reported having used Nic </a:t>
            </a:r>
            <a:r>
              <a:rPr lang="en-US" sz="2800" dirty="0" err="1">
                <a:effectLst/>
                <a:latin typeface="Arial" panose="020B0604020202020204" pitchFamily="34" charset="0"/>
                <a:ea typeface="Calibri" panose="020F0502020204030204" pitchFamily="34" charset="0"/>
              </a:rPr>
              <a:t>Nac</a:t>
            </a:r>
            <a:r>
              <a:rPr lang="en-US" sz="2800" dirty="0">
                <a:effectLst/>
                <a:latin typeface="Arial" panose="020B0604020202020204" pitchFamily="34" charset="0"/>
                <a:ea typeface="Calibri" panose="020F0502020204030204" pitchFamily="34" charset="0"/>
              </a:rPr>
              <a:t> lozenges to help them quit smoking. This study indicates that the products are not being used by youth and that the products are clearly helping participants to quit smoking or other forms of tobacco use.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1" name="TextBox 30">
            <a:extLst>
              <a:ext uri="{FF2B5EF4-FFF2-40B4-BE49-F238E27FC236}">
                <a16:creationId xmlns:a16="http://schemas.microsoft.com/office/drawing/2014/main" id="{86813F48-6F98-10E4-D4ED-B10252324531}"/>
              </a:ext>
            </a:extLst>
          </p:cNvPr>
          <p:cNvSpPr txBox="1"/>
          <p:nvPr/>
        </p:nvSpPr>
        <p:spPr>
          <a:xfrm>
            <a:off x="15275378" y="4644687"/>
            <a:ext cx="13481320" cy="892552"/>
          </a:xfrm>
          <a:prstGeom prst="rect">
            <a:avLst/>
          </a:prstGeom>
          <a:solidFill>
            <a:srgbClr val="1F86B3"/>
          </a:solidFill>
        </p:spPr>
        <p:txBody>
          <a:bodyPr wrap="square" lIns="205740" tIns="137160" rIns="137160" bIns="137160">
            <a:spAutoFit/>
          </a:bodyPr>
          <a:lstStyle/>
          <a:p>
            <a:pPr>
              <a:defRPr/>
            </a:pPr>
            <a:r>
              <a:rPr lang="en-US" sz="4000" b="1" spc="-75" dirty="0">
                <a:solidFill>
                  <a:schemeClr val="bg1"/>
                </a:solidFill>
                <a:latin typeface="Arial" panose="020B0604020202020204" pitchFamily="34" charset="0"/>
                <a:cs typeface="Arial" panose="020B0604020202020204" pitchFamily="34" charset="0"/>
              </a:rPr>
              <a:t>Methods</a:t>
            </a:r>
          </a:p>
        </p:txBody>
      </p:sp>
      <p:sp>
        <p:nvSpPr>
          <p:cNvPr id="57" name="Rectangle 13">
            <a:extLst>
              <a:ext uri="{FF2B5EF4-FFF2-40B4-BE49-F238E27FC236}">
                <a16:creationId xmlns:a16="http://schemas.microsoft.com/office/drawing/2014/main" id="{CC464AF5-41DD-2867-FFF2-39513EDED3A3}"/>
              </a:ext>
            </a:extLst>
          </p:cNvPr>
          <p:cNvSpPr>
            <a:spLocks noChangeArrowheads="1"/>
          </p:cNvSpPr>
          <p:nvPr/>
        </p:nvSpPr>
        <p:spPr bwMode="auto">
          <a:xfrm>
            <a:off x="2447810" y="24705049"/>
            <a:ext cx="10237880"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914400" algn="l"/>
              </a:tabLst>
              <a:defRPr>
                <a:solidFill>
                  <a:schemeClr val="tx1"/>
                </a:solidFill>
                <a:latin typeface="Arial" panose="020B0604020202020204" pitchFamily="34" charset="0"/>
              </a:defRPr>
            </a:lvl1pPr>
            <a:lvl2pPr eaLnBrk="0" fontAlgn="base" hangingPunct="0">
              <a:spcBef>
                <a:spcPct val="0"/>
              </a:spcBef>
              <a:spcAft>
                <a:spcPct val="0"/>
              </a:spcAft>
              <a:tabLst>
                <a:tab pos="914400" algn="l"/>
              </a:tabLst>
              <a:defRPr>
                <a:solidFill>
                  <a:schemeClr val="tx1"/>
                </a:solidFill>
                <a:latin typeface="Arial" panose="020B0604020202020204" pitchFamily="34" charset="0"/>
              </a:defRPr>
            </a:lvl2pPr>
            <a:lvl3pPr eaLnBrk="0" fontAlgn="base" hangingPunct="0">
              <a:spcBef>
                <a:spcPct val="0"/>
              </a:spcBef>
              <a:spcAft>
                <a:spcPct val="0"/>
              </a:spcAft>
              <a:tabLst>
                <a:tab pos="914400" algn="l"/>
              </a:tabLst>
              <a:defRPr>
                <a:solidFill>
                  <a:schemeClr val="tx1"/>
                </a:solidFill>
                <a:latin typeface="Arial" panose="020B0604020202020204" pitchFamily="34" charset="0"/>
              </a:defRPr>
            </a:lvl3pPr>
            <a:lvl4pPr eaLnBrk="0" fontAlgn="base" hangingPunct="0">
              <a:spcBef>
                <a:spcPct val="0"/>
              </a:spcBef>
              <a:spcAft>
                <a:spcPct val="0"/>
              </a:spcAft>
              <a:tabLst>
                <a:tab pos="914400" algn="l"/>
              </a:tabLst>
              <a:defRPr>
                <a:solidFill>
                  <a:schemeClr val="tx1"/>
                </a:solidFill>
                <a:latin typeface="Arial" panose="020B0604020202020204" pitchFamily="34" charset="0"/>
              </a:defRPr>
            </a:lvl4pPr>
            <a:lvl5pPr eaLnBrk="0" fontAlgn="base" hangingPunct="0">
              <a:spcBef>
                <a:spcPct val="0"/>
              </a:spcBef>
              <a:spcAft>
                <a:spcPct val="0"/>
              </a:spcAft>
              <a:tabLst>
                <a:tab pos="914400" algn="l"/>
              </a:tabLst>
              <a:defRPr>
                <a:solidFill>
                  <a:schemeClr val="tx1"/>
                </a:solidFill>
                <a:latin typeface="Arial" panose="020B0604020202020204" pitchFamily="34" charset="0"/>
              </a:defRPr>
            </a:lvl5pPr>
            <a:lvl6pPr eaLnBrk="0" fontAlgn="base" hangingPunct="0">
              <a:spcBef>
                <a:spcPct val="0"/>
              </a:spcBef>
              <a:spcAft>
                <a:spcPct val="0"/>
              </a:spcAft>
              <a:tabLst>
                <a:tab pos="914400" algn="l"/>
              </a:tabLst>
              <a:defRPr>
                <a:solidFill>
                  <a:schemeClr val="tx1"/>
                </a:solidFill>
                <a:latin typeface="Arial" panose="020B0604020202020204" pitchFamily="34" charset="0"/>
              </a:defRPr>
            </a:lvl6pPr>
            <a:lvl7pPr eaLnBrk="0" fontAlgn="base" hangingPunct="0">
              <a:spcBef>
                <a:spcPct val="0"/>
              </a:spcBef>
              <a:spcAft>
                <a:spcPct val="0"/>
              </a:spcAft>
              <a:tabLst>
                <a:tab pos="914400" algn="l"/>
              </a:tabLst>
              <a:defRPr>
                <a:solidFill>
                  <a:schemeClr val="tx1"/>
                </a:solidFill>
                <a:latin typeface="Arial" panose="020B0604020202020204" pitchFamily="34" charset="0"/>
              </a:defRPr>
            </a:lvl7pPr>
            <a:lvl8pPr eaLnBrk="0" fontAlgn="base" hangingPunct="0">
              <a:spcBef>
                <a:spcPct val="0"/>
              </a:spcBef>
              <a:spcAft>
                <a:spcPct val="0"/>
              </a:spcAft>
              <a:tabLst>
                <a:tab pos="914400" algn="l"/>
              </a:tabLst>
              <a:defRPr>
                <a:solidFill>
                  <a:schemeClr val="tx1"/>
                </a:solidFill>
                <a:latin typeface="Arial" panose="020B0604020202020204" pitchFamily="34" charset="0"/>
              </a:defRPr>
            </a:lvl8pPr>
            <a:lvl9pPr eaLnBrk="0" fontAlgn="base" hangingPunct="0">
              <a:spcBef>
                <a:spcPct val="0"/>
              </a:spcBef>
              <a:spcAft>
                <a:spcPct val="0"/>
              </a:spcAft>
              <a:tabLst>
                <a:tab pos="9144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14400" algn="l"/>
              </a:tabLst>
            </a:pPr>
            <a:r>
              <a:rPr kumimoji="0" lang="en-US" altLang="en-US" sz="3200" b="1" i="0" u="none" strike="noStrike" cap="none" normalizeH="0" baseline="0" dirty="0" bmk="_Toc180075283">
                <a:ln>
                  <a:noFill/>
                </a:ln>
                <a:solidFill>
                  <a:schemeClr val="tx1"/>
                </a:solidFill>
                <a:effectLst/>
                <a:ea typeface="Times New Roman" panose="02020603050405020304" pitchFamily="18" charset="0"/>
                <a:cs typeface="Arial" panose="020B0604020202020204" pitchFamily="34" charset="0"/>
              </a:rPr>
              <a:t>Figure 1. Packaging and Image of Nic </a:t>
            </a:r>
            <a:r>
              <a:rPr kumimoji="0" lang="en-US" altLang="en-US" sz="3200" b="1" i="0" u="none" strike="noStrike" cap="none" normalizeH="0" baseline="0" dirty="0" err="1" bmk="_Toc180075283">
                <a:ln>
                  <a:noFill/>
                </a:ln>
                <a:solidFill>
                  <a:schemeClr val="tx1"/>
                </a:solidFill>
                <a:effectLst/>
                <a:ea typeface="Times New Roman" panose="02020603050405020304" pitchFamily="18" charset="0"/>
                <a:cs typeface="Arial" panose="020B0604020202020204" pitchFamily="34" charset="0"/>
              </a:rPr>
              <a:t>Nac</a:t>
            </a:r>
            <a:r>
              <a:rPr kumimoji="0" lang="en-US" altLang="en-US" sz="3200" b="1" i="0" u="none" strike="noStrike" cap="none" normalizeH="0" baseline="0" dirty="0" bmk="_Toc180075283">
                <a:ln>
                  <a:noFill/>
                </a:ln>
                <a:solidFill>
                  <a:schemeClr val="tx1"/>
                </a:solidFill>
                <a:effectLst/>
                <a:ea typeface="Times New Roman" panose="02020603050405020304" pitchFamily="18" charset="0"/>
                <a:cs typeface="Arial" panose="020B0604020202020204" pitchFamily="34" charset="0"/>
              </a:rPr>
              <a:t> Lozenge</a:t>
            </a:r>
            <a:endParaRPr kumimoji="0" lang="en-US" altLang="en-US" sz="3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altLang="en-US" sz="2000" b="0" i="0" u="none" strike="noStrike" cap="none" normalizeH="0" baseline="0" dirty="0">
              <a:ln>
                <a:noFill/>
              </a:ln>
              <a:solidFill>
                <a:schemeClr val="tx1"/>
              </a:solidFill>
              <a:effectLst/>
            </a:endParaRPr>
          </a:p>
        </p:txBody>
      </p:sp>
      <p:graphicFrame>
        <p:nvGraphicFramePr>
          <p:cNvPr id="60" name="Table 59">
            <a:extLst>
              <a:ext uri="{FF2B5EF4-FFF2-40B4-BE49-F238E27FC236}">
                <a16:creationId xmlns:a16="http://schemas.microsoft.com/office/drawing/2014/main" id="{D1FB8208-0D21-ED14-4CB8-7869F906CAFE}"/>
              </a:ext>
            </a:extLst>
          </p:cNvPr>
          <p:cNvGraphicFramePr>
            <a:graphicFrameLocks noGrp="1"/>
          </p:cNvGraphicFramePr>
          <p:nvPr>
            <p:extLst>
              <p:ext uri="{D42A27DB-BD31-4B8C-83A1-F6EECF244321}">
                <p14:modId xmlns:p14="http://schemas.microsoft.com/office/powerpoint/2010/main" val="318185087"/>
              </p:ext>
            </p:extLst>
          </p:nvPr>
        </p:nvGraphicFramePr>
        <p:xfrm>
          <a:off x="15507933" y="12666442"/>
          <a:ext cx="13016211" cy="4922520"/>
        </p:xfrm>
        <a:graphic>
          <a:graphicData uri="http://schemas.openxmlformats.org/drawingml/2006/table">
            <a:tbl>
              <a:tblPr firstRow="1" firstCol="1" bandRow="1"/>
              <a:tblGrid>
                <a:gridCol w="3613851">
                  <a:extLst>
                    <a:ext uri="{9D8B030D-6E8A-4147-A177-3AD203B41FA5}">
                      <a16:colId xmlns:a16="http://schemas.microsoft.com/office/drawing/2014/main" val="474332035"/>
                    </a:ext>
                  </a:extLst>
                </a:gridCol>
                <a:gridCol w="9402360">
                  <a:extLst>
                    <a:ext uri="{9D8B030D-6E8A-4147-A177-3AD203B41FA5}">
                      <a16:colId xmlns:a16="http://schemas.microsoft.com/office/drawing/2014/main" val="3258187310"/>
                    </a:ext>
                  </a:extLst>
                </a:gridCol>
              </a:tblGrid>
              <a:tr h="0">
                <a:tc>
                  <a:txBody>
                    <a:bodyPr/>
                    <a:lstStyle/>
                    <a:p>
                      <a:pPr marL="0" marR="0">
                        <a:spcBef>
                          <a:spcPts val="300"/>
                        </a:spcBef>
                        <a:spcAft>
                          <a:spcPts val="300"/>
                        </a:spcAft>
                        <a:buNone/>
                      </a:pPr>
                      <a:r>
                        <a:rPr lang="en-US" sz="28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Status</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tc>
                  <a:txBody>
                    <a:bodyPr/>
                    <a:lstStyle/>
                    <a:p>
                      <a:pPr marL="0" marR="0">
                        <a:spcBef>
                          <a:spcPts val="300"/>
                        </a:spcBef>
                        <a:spcAft>
                          <a:spcPts val="300"/>
                        </a:spcAft>
                        <a:buNone/>
                      </a:pPr>
                      <a:r>
                        <a:rPr lang="en-US" sz="28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Definition</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3549098"/>
                  </a:ext>
                </a:extLst>
              </a:tr>
              <a:tr h="0">
                <a:tc>
                  <a:txBody>
                    <a:bodyPr/>
                    <a:lstStyle/>
                    <a:p>
                      <a:pPr marL="0" marR="0">
                        <a:spcBef>
                          <a:spcPts val="300"/>
                        </a:spcBef>
                        <a:spcAft>
                          <a:spcPts val="300"/>
                        </a:spcAft>
                        <a:buNone/>
                      </a:pPr>
                      <a:r>
                        <a:rPr lang="en-US" sz="2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Current Established Smoker</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300"/>
                        </a:spcBef>
                        <a:spcAft>
                          <a:spcPts val="300"/>
                        </a:spcAft>
                        <a:buNone/>
                      </a:pP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Smoked at least 100 cigarettes in their lifetime and in the last 30 days smoked every day or some days.</a:t>
                      </a:r>
                    </a:p>
                    <a:p>
                      <a:pPr marL="0" marR="0">
                        <a:spcBef>
                          <a:spcPts val="300"/>
                        </a:spcBef>
                        <a:spcAft>
                          <a:spcPts val="300"/>
                        </a:spcAft>
                        <a:buNone/>
                      </a:pP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8585027"/>
                  </a:ext>
                </a:extLst>
              </a:tr>
              <a:tr h="0">
                <a:tc>
                  <a:txBody>
                    <a:bodyPr/>
                    <a:lstStyle/>
                    <a:p>
                      <a:pPr marL="0" marR="0">
                        <a:spcBef>
                          <a:spcPts val="300"/>
                        </a:spcBef>
                        <a:spcAft>
                          <a:spcPts val="300"/>
                        </a:spcAft>
                        <a:buNone/>
                      </a:pPr>
                      <a:r>
                        <a:rPr lang="en-US" sz="2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Experimental Smoker</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300"/>
                        </a:spcBef>
                        <a:spcAft>
                          <a:spcPts val="300"/>
                        </a:spcAft>
                        <a:buNone/>
                      </a:pP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Less than 100 lifetime cigarettes smoked.</a:t>
                      </a:r>
                    </a:p>
                    <a:p>
                      <a:pPr marL="0" marR="0">
                        <a:spcBef>
                          <a:spcPts val="300"/>
                        </a:spcBef>
                        <a:spcAft>
                          <a:spcPts val="300"/>
                        </a:spcAft>
                        <a:buNone/>
                      </a:pP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984974"/>
                  </a:ext>
                </a:extLst>
              </a:tr>
              <a:tr h="0">
                <a:tc>
                  <a:txBody>
                    <a:bodyPr/>
                    <a:lstStyle/>
                    <a:p>
                      <a:pPr marL="0" marR="0">
                        <a:spcBef>
                          <a:spcPts val="300"/>
                        </a:spcBef>
                        <a:spcAft>
                          <a:spcPts val="300"/>
                        </a:spcAft>
                        <a:buNone/>
                      </a:pP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Former Smoker</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spcBef>
                          <a:spcPts val="300"/>
                        </a:spcBef>
                        <a:spcAft>
                          <a:spcPts val="300"/>
                        </a:spcAft>
                        <a:buNone/>
                      </a:pP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Smoked at least 100 cigarettes in their lifetime and either not smoked within the last 30 days or smoked in the past 30 days but now reports smoking ‘not at all’.</a:t>
                      </a:r>
                    </a:p>
                    <a:p>
                      <a:pPr marL="0" marR="0">
                        <a:spcBef>
                          <a:spcPts val="300"/>
                        </a:spcBef>
                        <a:spcAft>
                          <a:spcPts val="300"/>
                        </a:spcAft>
                        <a:buNone/>
                      </a:pP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4489028"/>
                  </a:ext>
                </a:extLst>
              </a:tr>
              <a:tr h="0">
                <a:tc>
                  <a:txBody>
                    <a:bodyPr/>
                    <a:lstStyle/>
                    <a:p>
                      <a:pPr marL="0" marR="0">
                        <a:spcBef>
                          <a:spcPts val="300"/>
                        </a:spcBef>
                        <a:spcAft>
                          <a:spcPts val="300"/>
                        </a:spcAft>
                        <a:buNone/>
                      </a:pPr>
                      <a:r>
                        <a:rPr lang="en-US" sz="2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Never Smoker</a:t>
                      </a:r>
                      <a:endParaRPr lang="en-US" sz="2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tc>
                  <a:txBody>
                    <a:bodyPr/>
                    <a:lstStyle/>
                    <a:p>
                      <a:pPr marL="0" marR="0">
                        <a:spcBef>
                          <a:spcPts val="300"/>
                        </a:spcBef>
                        <a:spcAft>
                          <a:spcPts val="300"/>
                        </a:spcAft>
                        <a:buNone/>
                      </a:pP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Never smoked a cigarette, even one or two puffs.</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2165961"/>
                  </a:ext>
                </a:extLst>
              </a:tr>
            </a:tbl>
          </a:graphicData>
        </a:graphic>
      </p:graphicFrame>
      <p:sp>
        <p:nvSpPr>
          <p:cNvPr id="64" name="Rectangle 17">
            <a:extLst>
              <a:ext uri="{FF2B5EF4-FFF2-40B4-BE49-F238E27FC236}">
                <a16:creationId xmlns:a16="http://schemas.microsoft.com/office/drawing/2014/main" id="{824D8C53-1241-BE76-819E-6DBE167BC1D1}"/>
              </a:ext>
            </a:extLst>
          </p:cNvPr>
          <p:cNvSpPr>
            <a:spLocks noChangeArrowheads="1"/>
          </p:cNvSpPr>
          <p:nvPr/>
        </p:nvSpPr>
        <p:spPr bwMode="auto">
          <a:xfrm>
            <a:off x="15306731" y="31999841"/>
            <a:ext cx="1321741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3000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6"/>
              </a:rPr>
              <a:t>[</a:t>
            </a:r>
            <a:r>
              <a:rPr kumimoji="0" lang="en-US" altLang="en-US" sz="1400" b="0" i="0" u="none" strike="noStrike" cap="none" normalizeH="0" baseline="30000" dirty="0" bmk="">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hlinkClick r:id="rId6"/>
              </a:rPr>
              <a:t>1]</a:t>
            </a:r>
            <a:r>
              <a:rPr kumimoji="0" lang="en-US" altLang="en-US" sz="1400" b="0" i="0" u="none" strike="noStrike" cap="none" normalizeH="0" baseline="0" dirty="0" bmk="">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en-US" altLang="en-US" sz="1400" b="0" i="0" u="none" strike="noStrike" cap="none" normalizeH="0" baseline="0" dirty="0" bmk="">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Centers for Disease Control and Prevention</a:t>
            </a: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2017. National Health Interview Survey – Glossary. Available at </a:t>
            </a:r>
            <a:r>
              <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https://archive.cdc.gov/www_cdc_gov/nchs/nhis/tobacco/tobacco_glossary.htm</a:t>
            </a:r>
            <a:r>
              <a:rPr kumimoji="0" lang="en-US" altLang="en-US" sz="1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Accessed on 24th March 2025</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pic>
        <p:nvPicPr>
          <p:cNvPr id="66" name="Picture 65">
            <a:extLst>
              <a:ext uri="{FF2B5EF4-FFF2-40B4-BE49-F238E27FC236}">
                <a16:creationId xmlns:a16="http://schemas.microsoft.com/office/drawing/2014/main" id="{B32A2AE0-0625-FCA2-2B04-7DFF0669708C}"/>
              </a:ext>
            </a:extLst>
          </p:cNvPr>
          <p:cNvPicPr>
            <a:picLocks noChangeAspect="1"/>
          </p:cNvPicPr>
          <p:nvPr/>
        </p:nvPicPr>
        <p:blipFill>
          <a:blip r:embed="rId7"/>
          <a:srcRect l="6897" t="5571" r="6420" b="7681"/>
          <a:stretch>
            <a:fillRect/>
          </a:stretch>
        </p:blipFill>
        <p:spPr>
          <a:xfrm>
            <a:off x="3936499" y="25811747"/>
            <a:ext cx="6678968" cy="6683992"/>
          </a:xfrm>
          <a:prstGeom prst="rect">
            <a:avLst/>
          </a:prstGeom>
          <a:ln w="228600" cap="sq" cmpd="thickThin">
            <a:solidFill>
              <a:srgbClr val="000000"/>
            </a:solidFill>
            <a:prstDash val="solid"/>
            <a:miter lim="800000"/>
          </a:ln>
          <a:effectLst>
            <a:innerShdw blurRad="76200">
              <a:srgbClr val="000000"/>
            </a:innerShdw>
          </a:effectLst>
        </p:spPr>
      </p:pic>
      <p:graphicFrame>
        <p:nvGraphicFramePr>
          <p:cNvPr id="75" name="Chart 74">
            <a:extLst>
              <a:ext uri="{FF2B5EF4-FFF2-40B4-BE49-F238E27FC236}">
                <a16:creationId xmlns:a16="http://schemas.microsoft.com/office/drawing/2014/main" id="{AD10C497-0EFA-44C3-B20D-761103744156}"/>
              </a:ext>
            </a:extLst>
          </p:cNvPr>
          <p:cNvGraphicFramePr>
            <a:graphicFrameLocks/>
          </p:cNvGraphicFramePr>
          <p:nvPr>
            <p:extLst>
              <p:ext uri="{D42A27DB-BD31-4B8C-83A1-F6EECF244321}">
                <p14:modId xmlns:p14="http://schemas.microsoft.com/office/powerpoint/2010/main" val="3523714908"/>
              </p:ext>
            </p:extLst>
          </p:nvPr>
        </p:nvGraphicFramePr>
        <p:xfrm>
          <a:off x="32186562" y="10596406"/>
          <a:ext cx="3292475" cy="2724150"/>
        </p:xfrm>
        <a:graphic>
          <a:graphicData uri="http://schemas.openxmlformats.org/drawingml/2006/chart">
            <c:chart xmlns:c="http://schemas.openxmlformats.org/drawingml/2006/chart" xmlns:r="http://schemas.openxmlformats.org/officeDocument/2006/relationships" r:id="rId8"/>
          </a:graphicData>
        </a:graphic>
      </p:graphicFrame>
      <p:sp>
        <p:nvSpPr>
          <p:cNvPr id="91" name="TextBox 90">
            <a:extLst>
              <a:ext uri="{FF2B5EF4-FFF2-40B4-BE49-F238E27FC236}">
                <a16:creationId xmlns:a16="http://schemas.microsoft.com/office/drawing/2014/main" id="{EF67EA2C-C2B7-01A8-C2CE-280897161B3E}"/>
              </a:ext>
            </a:extLst>
          </p:cNvPr>
          <p:cNvSpPr txBox="1"/>
          <p:nvPr/>
        </p:nvSpPr>
        <p:spPr>
          <a:xfrm>
            <a:off x="16609250" y="26016095"/>
            <a:ext cx="2900922" cy="584775"/>
          </a:xfrm>
          <a:prstGeom prst="rect">
            <a:avLst/>
          </a:prstGeom>
          <a:noFill/>
        </p:spPr>
        <p:txBody>
          <a:bodyPr wrap="none" rtlCol="0">
            <a:spAutoFit/>
          </a:bodyPr>
          <a:lstStyle/>
          <a:p>
            <a:r>
              <a:rPr lang="en-US" sz="3200" b="1" dirty="0">
                <a:latin typeface="Aptos Narrow" panose="020B0004020202020204" pitchFamily="34" charset="0"/>
              </a:rPr>
              <a:t>Age Distribution</a:t>
            </a:r>
          </a:p>
        </p:txBody>
      </p:sp>
      <p:sp>
        <p:nvSpPr>
          <p:cNvPr id="92" name="TextBox 91">
            <a:extLst>
              <a:ext uri="{FF2B5EF4-FFF2-40B4-BE49-F238E27FC236}">
                <a16:creationId xmlns:a16="http://schemas.microsoft.com/office/drawing/2014/main" id="{5ACA6A00-1617-7701-F940-551288EACE48}"/>
              </a:ext>
            </a:extLst>
          </p:cNvPr>
          <p:cNvSpPr txBox="1"/>
          <p:nvPr/>
        </p:nvSpPr>
        <p:spPr>
          <a:xfrm>
            <a:off x="16775451" y="26717371"/>
            <a:ext cx="2541080" cy="646331"/>
          </a:xfrm>
          <a:prstGeom prst="rect">
            <a:avLst/>
          </a:prstGeom>
          <a:noFill/>
        </p:spPr>
        <p:txBody>
          <a:bodyPr wrap="none" rtlCol="0">
            <a:spAutoFit/>
          </a:bodyPr>
          <a:lstStyle/>
          <a:p>
            <a:r>
              <a:rPr lang="en-US" sz="3600" b="1" dirty="0">
                <a:latin typeface="Aptos Narrow" panose="020B0004020202020204" pitchFamily="34" charset="0"/>
              </a:rPr>
              <a:t>Mean  = 41.3</a:t>
            </a:r>
          </a:p>
        </p:txBody>
      </p:sp>
      <p:pic>
        <p:nvPicPr>
          <p:cNvPr id="93" name="Picture 92">
            <a:extLst>
              <a:ext uri="{FF2B5EF4-FFF2-40B4-BE49-F238E27FC236}">
                <a16:creationId xmlns:a16="http://schemas.microsoft.com/office/drawing/2014/main" id="{CC00F8B2-3A15-655F-B2A8-3DC2D5184E4F}"/>
              </a:ext>
            </a:extLst>
          </p:cNvPr>
          <p:cNvPicPr>
            <a:picLocks noChangeAspect="1"/>
          </p:cNvPicPr>
          <p:nvPr/>
        </p:nvPicPr>
        <p:blipFill>
          <a:blip r:embed="rId9"/>
          <a:stretch>
            <a:fillRect/>
          </a:stretch>
        </p:blipFill>
        <p:spPr>
          <a:xfrm>
            <a:off x="33968008" y="5870251"/>
            <a:ext cx="4689156" cy="4114800"/>
          </a:xfrm>
          <a:prstGeom prst="rect">
            <a:avLst/>
          </a:prstGeom>
        </p:spPr>
      </p:pic>
      <p:pic>
        <p:nvPicPr>
          <p:cNvPr id="99" name="Picture 98">
            <a:extLst>
              <a:ext uri="{FF2B5EF4-FFF2-40B4-BE49-F238E27FC236}">
                <a16:creationId xmlns:a16="http://schemas.microsoft.com/office/drawing/2014/main" id="{4D1B2BC3-ACDB-5208-6597-72DC619BE547}"/>
              </a:ext>
            </a:extLst>
          </p:cNvPr>
          <p:cNvPicPr>
            <a:picLocks noChangeAspect="1"/>
          </p:cNvPicPr>
          <p:nvPr/>
        </p:nvPicPr>
        <p:blipFill>
          <a:blip r:embed="rId10"/>
          <a:stretch>
            <a:fillRect/>
          </a:stretch>
        </p:blipFill>
        <p:spPr>
          <a:xfrm>
            <a:off x="29601149" y="5861508"/>
            <a:ext cx="4653745" cy="4114800"/>
          </a:xfrm>
          <a:prstGeom prst="rect">
            <a:avLst/>
          </a:prstGeom>
        </p:spPr>
      </p:pic>
      <p:pic>
        <p:nvPicPr>
          <p:cNvPr id="100" name="Picture 99">
            <a:extLst>
              <a:ext uri="{FF2B5EF4-FFF2-40B4-BE49-F238E27FC236}">
                <a16:creationId xmlns:a16="http://schemas.microsoft.com/office/drawing/2014/main" id="{098B79F8-619F-454D-1AAB-BB479657F19D}"/>
              </a:ext>
            </a:extLst>
          </p:cNvPr>
          <p:cNvPicPr>
            <a:picLocks noChangeAspect="1"/>
          </p:cNvPicPr>
          <p:nvPr/>
        </p:nvPicPr>
        <p:blipFill>
          <a:blip r:embed="rId11"/>
          <a:stretch>
            <a:fillRect/>
          </a:stretch>
        </p:blipFill>
        <p:spPr>
          <a:xfrm>
            <a:off x="22106052" y="27025177"/>
            <a:ext cx="6400800" cy="3662454"/>
          </a:xfrm>
          <a:prstGeom prst="rect">
            <a:avLst/>
          </a:prstGeom>
        </p:spPr>
      </p:pic>
      <p:sp>
        <p:nvSpPr>
          <p:cNvPr id="101" name="TextBox 100">
            <a:extLst>
              <a:ext uri="{FF2B5EF4-FFF2-40B4-BE49-F238E27FC236}">
                <a16:creationId xmlns:a16="http://schemas.microsoft.com/office/drawing/2014/main" id="{4C5D7E01-DBD0-325C-F9B7-1B62347825ED}"/>
              </a:ext>
            </a:extLst>
          </p:cNvPr>
          <p:cNvSpPr txBox="1"/>
          <p:nvPr/>
        </p:nvSpPr>
        <p:spPr>
          <a:xfrm>
            <a:off x="23332673" y="26036183"/>
            <a:ext cx="4291368" cy="584775"/>
          </a:xfrm>
          <a:prstGeom prst="rect">
            <a:avLst/>
          </a:prstGeom>
          <a:noFill/>
        </p:spPr>
        <p:txBody>
          <a:bodyPr wrap="none" rtlCol="0">
            <a:spAutoFit/>
          </a:bodyPr>
          <a:lstStyle/>
          <a:p>
            <a:r>
              <a:rPr lang="en-US" sz="3200" b="1" dirty="0">
                <a:latin typeface="Aptos Narrow" panose="020B0004020202020204" pitchFamily="34" charset="0"/>
              </a:rPr>
              <a:t>Age  of Nic </a:t>
            </a:r>
            <a:r>
              <a:rPr lang="en-US" sz="3200" b="1" dirty="0" err="1">
                <a:latin typeface="Aptos Narrow" panose="020B0004020202020204" pitchFamily="34" charset="0"/>
              </a:rPr>
              <a:t>Nac</a:t>
            </a:r>
            <a:r>
              <a:rPr lang="en-US" sz="3200" b="1" dirty="0">
                <a:latin typeface="Aptos Narrow" panose="020B0004020202020204" pitchFamily="34" charset="0"/>
              </a:rPr>
              <a:t> Initiation</a:t>
            </a:r>
          </a:p>
        </p:txBody>
      </p:sp>
      <p:sp>
        <p:nvSpPr>
          <p:cNvPr id="102" name="TextBox 101">
            <a:extLst>
              <a:ext uri="{FF2B5EF4-FFF2-40B4-BE49-F238E27FC236}">
                <a16:creationId xmlns:a16="http://schemas.microsoft.com/office/drawing/2014/main" id="{09C5E369-CDEC-5D62-D183-E02D284A01F7}"/>
              </a:ext>
            </a:extLst>
          </p:cNvPr>
          <p:cNvSpPr txBox="1"/>
          <p:nvPr/>
        </p:nvSpPr>
        <p:spPr>
          <a:xfrm>
            <a:off x="23906068" y="26673055"/>
            <a:ext cx="2800767" cy="707886"/>
          </a:xfrm>
          <a:prstGeom prst="rect">
            <a:avLst/>
          </a:prstGeom>
          <a:noFill/>
        </p:spPr>
        <p:txBody>
          <a:bodyPr wrap="none" rtlCol="0">
            <a:spAutoFit/>
          </a:bodyPr>
          <a:lstStyle/>
          <a:p>
            <a:r>
              <a:rPr lang="en-US" sz="4000" b="1" dirty="0">
                <a:latin typeface="Aptos Narrow" panose="020B0004020202020204" pitchFamily="34" charset="0"/>
              </a:rPr>
              <a:t>Mean  = 40.4</a:t>
            </a:r>
          </a:p>
        </p:txBody>
      </p:sp>
      <p:pic>
        <p:nvPicPr>
          <p:cNvPr id="103" name="Picture 102">
            <a:extLst>
              <a:ext uri="{FF2B5EF4-FFF2-40B4-BE49-F238E27FC236}">
                <a16:creationId xmlns:a16="http://schemas.microsoft.com/office/drawing/2014/main" id="{B7656086-0F8F-18D9-1695-AA910F1D6A60}"/>
              </a:ext>
            </a:extLst>
          </p:cNvPr>
          <p:cNvPicPr>
            <a:picLocks noChangeAspect="1"/>
          </p:cNvPicPr>
          <p:nvPr/>
        </p:nvPicPr>
        <p:blipFill>
          <a:blip r:embed="rId12"/>
          <a:stretch>
            <a:fillRect/>
          </a:stretch>
        </p:blipFill>
        <p:spPr>
          <a:xfrm>
            <a:off x="38604027" y="5818978"/>
            <a:ext cx="4695202" cy="4114800"/>
          </a:xfrm>
          <a:prstGeom prst="rect">
            <a:avLst/>
          </a:prstGeom>
        </p:spPr>
      </p:pic>
      <p:graphicFrame>
        <p:nvGraphicFramePr>
          <p:cNvPr id="105" name="Table 104">
            <a:extLst>
              <a:ext uri="{FF2B5EF4-FFF2-40B4-BE49-F238E27FC236}">
                <a16:creationId xmlns:a16="http://schemas.microsoft.com/office/drawing/2014/main" id="{51D07C20-BFA1-D809-8043-19CD074C0B54}"/>
              </a:ext>
            </a:extLst>
          </p:cNvPr>
          <p:cNvGraphicFramePr>
            <a:graphicFrameLocks noGrp="1"/>
          </p:cNvGraphicFramePr>
          <p:nvPr>
            <p:extLst>
              <p:ext uri="{D42A27DB-BD31-4B8C-83A1-F6EECF244321}">
                <p14:modId xmlns:p14="http://schemas.microsoft.com/office/powerpoint/2010/main" val="3564424125"/>
              </p:ext>
            </p:extLst>
          </p:nvPr>
        </p:nvGraphicFramePr>
        <p:xfrm>
          <a:off x="29760063" y="16033920"/>
          <a:ext cx="13322406" cy="4919457"/>
        </p:xfrm>
        <a:graphic>
          <a:graphicData uri="http://schemas.openxmlformats.org/drawingml/2006/table">
            <a:tbl>
              <a:tblPr/>
              <a:tblGrid>
                <a:gridCol w="11292592">
                  <a:extLst>
                    <a:ext uri="{9D8B030D-6E8A-4147-A177-3AD203B41FA5}">
                      <a16:colId xmlns:a16="http://schemas.microsoft.com/office/drawing/2014/main" val="1631545486"/>
                    </a:ext>
                  </a:extLst>
                </a:gridCol>
                <a:gridCol w="2029814">
                  <a:extLst>
                    <a:ext uri="{9D8B030D-6E8A-4147-A177-3AD203B41FA5}">
                      <a16:colId xmlns:a16="http://schemas.microsoft.com/office/drawing/2014/main" val="3294089002"/>
                    </a:ext>
                  </a:extLst>
                </a:gridCol>
              </a:tblGrid>
              <a:tr h="496743">
                <a:tc>
                  <a:txBody>
                    <a:bodyPr/>
                    <a:lstStyle/>
                    <a:p>
                      <a:pPr algn="l" fontAlgn="ctr">
                        <a:lnSpc>
                          <a:spcPct val="114000"/>
                        </a:lnSpc>
                        <a:spcAft>
                          <a:spcPts val="1200"/>
                        </a:spcAft>
                        <a:buNone/>
                      </a:pPr>
                      <a:r>
                        <a:rPr lang="en-US" sz="2800" b="0" i="0" u="none" strike="noStrike" dirty="0">
                          <a:solidFill>
                            <a:srgbClr val="000000"/>
                          </a:solidFill>
                          <a:effectLst/>
                          <a:latin typeface="Arial" panose="020B0604020202020204" pitchFamily="34" charset="0"/>
                          <a:cs typeface="Arial" panose="020B0604020202020204" pitchFamily="34" charset="0"/>
                        </a:rPr>
                        <a:t>I was curious to try using nicotine lozenges</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45%</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4717017"/>
                  </a:ext>
                </a:extLst>
              </a:tr>
              <a:tr h="653608">
                <a:tc>
                  <a:txBody>
                    <a:bodyPr/>
                    <a:lstStyle/>
                    <a:p>
                      <a:pPr algn="l" fontAlgn="ctr">
                        <a:lnSpc>
                          <a:spcPct val="114000"/>
                        </a:lnSpc>
                        <a:spcAft>
                          <a:spcPts val="1200"/>
                        </a:spcAft>
                        <a:buNone/>
                      </a:pPr>
                      <a:r>
                        <a:rPr lang="en-US" sz="2800" b="0" i="0" u="none" strike="noStrike" dirty="0">
                          <a:solidFill>
                            <a:srgbClr val="000000"/>
                          </a:solidFill>
                          <a:effectLst/>
                          <a:latin typeface="Arial" panose="020B0604020202020204" pitchFamily="34" charset="0"/>
                          <a:cs typeface="Arial" panose="020B0604020202020204" pitchFamily="34" charset="0"/>
                        </a:rPr>
                        <a:t>I believed nicotine lozenges might be less harmful to me than cigarettes</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36%</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32741545"/>
                  </a:ext>
                </a:extLst>
              </a:tr>
              <a:tr h="491513">
                <a:tc>
                  <a:txBody>
                    <a:bodyPr/>
                    <a:lstStyle/>
                    <a:p>
                      <a:pPr algn="l" fontAlgn="ctr">
                        <a:lnSpc>
                          <a:spcPct val="114000"/>
                        </a:lnSpc>
                        <a:spcAft>
                          <a:spcPts val="1200"/>
                        </a:spcAft>
                        <a:buNone/>
                      </a:pPr>
                      <a:r>
                        <a:rPr lang="en-US" sz="2800" b="0" i="0" u="none" strike="noStrike" dirty="0">
                          <a:solidFill>
                            <a:srgbClr val="000000"/>
                          </a:solidFill>
                          <a:effectLst/>
                          <a:latin typeface="Arial" panose="020B0604020202020204" pitchFamily="34" charset="0"/>
                          <a:cs typeface="Arial" panose="020B0604020202020204" pitchFamily="34" charset="0"/>
                        </a:rPr>
                        <a:t>I had read good reviews of nicotine lozenges online</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33%</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05314527"/>
                  </a:ext>
                </a:extLst>
              </a:tr>
              <a:tr h="491513">
                <a:tc>
                  <a:txBody>
                    <a:bodyPr/>
                    <a:lstStyle/>
                    <a:p>
                      <a:pPr algn="l" fontAlgn="ctr">
                        <a:lnSpc>
                          <a:spcPct val="114000"/>
                        </a:lnSpc>
                        <a:buNone/>
                      </a:pPr>
                      <a:r>
                        <a:rPr lang="en-US" sz="2800" b="0" i="0" u="none" strike="noStrike">
                          <a:solidFill>
                            <a:srgbClr val="000000"/>
                          </a:solidFill>
                          <a:effectLst/>
                          <a:latin typeface="Arial" panose="020B0604020202020204" pitchFamily="34" charset="0"/>
                          <a:cs typeface="Arial" panose="020B0604020202020204" pitchFamily="34" charset="0"/>
                        </a:rPr>
                        <a:t>I like that nicotine lozenges come in a variety of flavors</a:t>
                      </a:r>
                      <a:endParaRPr lang="en-US" sz="2800" b="0" i="0" u="none" strike="noStrike">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27%</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26117398"/>
                  </a:ext>
                </a:extLst>
              </a:tr>
              <a:tr h="329419">
                <a:tc>
                  <a:txBody>
                    <a:bodyPr/>
                    <a:lstStyle/>
                    <a:p>
                      <a:pPr algn="l" fontAlgn="ctr">
                        <a:lnSpc>
                          <a:spcPct val="114000"/>
                        </a:lnSpc>
                        <a:buNone/>
                      </a:pPr>
                      <a:r>
                        <a:rPr lang="en-US" sz="2800" b="0" i="0" u="none" strike="noStrike" dirty="0">
                          <a:solidFill>
                            <a:srgbClr val="000000"/>
                          </a:solidFill>
                          <a:effectLst/>
                          <a:latin typeface="Arial" panose="020B0604020202020204" pitchFamily="34" charset="0"/>
                          <a:cs typeface="Arial" panose="020B0604020202020204" pitchFamily="34" charset="0"/>
                        </a:rPr>
                        <a:t>Nicotine lozenges come in flavors I like</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25%</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24212765"/>
                  </a:ext>
                </a:extLst>
              </a:tr>
              <a:tr h="329419">
                <a:tc>
                  <a:txBody>
                    <a:bodyPr/>
                    <a:lstStyle/>
                    <a:p>
                      <a:pPr algn="l" fontAlgn="ctr">
                        <a:lnSpc>
                          <a:spcPct val="114000"/>
                        </a:lnSpc>
                        <a:buNone/>
                      </a:pPr>
                      <a:r>
                        <a:rPr lang="en-US" sz="2800" b="0" i="0" u="none" strike="noStrike">
                          <a:solidFill>
                            <a:srgbClr val="000000"/>
                          </a:solidFill>
                          <a:effectLst/>
                          <a:latin typeface="Arial" panose="020B0604020202020204" pitchFamily="34" charset="0"/>
                          <a:cs typeface="Arial" panose="020B0604020202020204" pitchFamily="34" charset="0"/>
                        </a:rPr>
                        <a:t>Nicotine lozenges looked easy to use</a:t>
                      </a:r>
                      <a:endParaRPr lang="en-US" sz="2800" b="0" i="0" u="none" strike="noStrike">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25%</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17539122"/>
                  </a:ext>
                </a:extLst>
              </a:tr>
              <a:tr h="491513">
                <a:tc>
                  <a:txBody>
                    <a:bodyPr/>
                    <a:lstStyle/>
                    <a:p>
                      <a:pPr algn="l" fontAlgn="ctr">
                        <a:lnSpc>
                          <a:spcPct val="114000"/>
                        </a:lnSpc>
                        <a:buNone/>
                      </a:pPr>
                      <a:r>
                        <a:rPr lang="en-US" sz="2800" b="0" i="0" u="none" strike="noStrike" dirty="0">
                          <a:solidFill>
                            <a:srgbClr val="000000"/>
                          </a:solidFill>
                          <a:effectLst/>
                          <a:latin typeface="Arial" panose="020B0604020202020204" pitchFamily="34" charset="0"/>
                          <a:cs typeface="Arial" panose="020B0604020202020204" pitchFamily="34" charset="0"/>
                        </a:rPr>
                        <a:t>I'd like to use nicotine lozenges while socializing</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21%</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62000524"/>
                  </a:ext>
                </a:extLst>
              </a:tr>
              <a:tr h="815704">
                <a:tc>
                  <a:txBody>
                    <a:bodyPr/>
                    <a:lstStyle/>
                    <a:p>
                      <a:pPr algn="l" fontAlgn="ctr">
                        <a:lnSpc>
                          <a:spcPct val="114000"/>
                        </a:lnSpc>
                        <a:buNone/>
                      </a:pPr>
                      <a:r>
                        <a:rPr lang="en-US" sz="2800" b="0" i="0" u="none" strike="noStrike" dirty="0">
                          <a:solidFill>
                            <a:srgbClr val="000000"/>
                          </a:solidFill>
                          <a:effectLst/>
                          <a:latin typeface="Arial" panose="020B0604020202020204" pitchFamily="34" charset="0"/>
                          <a:cs typeface="Arial" panose="020B0604020202020204" pitchFamily="34" charset="0"/>
                        </a:rPr>
                        <a:t>I believed nicotine lozenges might be less harmful to people around me than cigarettes</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19%</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52946200"/>
                  </a:ext>
                </a:extLst>
              </a:tr>
            </a:tbl>
          </a:graphicData>
        </a:graphic>
      </p:graphicFrame>
      <p:sp>
        <p:nvSpPr>
          <p:cNvPr id="106" name="TextBox 105">
            <a:extLst>
              <a:ext uri="{FF2B5EF4-FFF2-40B4-BE49-F238E27FC236}">
                <a16:creationId xmlns:a16="http://schemas.microsoft.com/office/drawing/2014/main" id="{69B608C4-1D97-E746-EBD5-047BEE55CC1A}"/>
              </a:ext>
            </a:extLst>
          </p:cNvPr>
          <p:cNvSpPr txBox="1"/>
          <p:nvPr/>
        </p:nvSpPr>
        <p:spPr>
          <a:xfrm>
            <a:off x="32614152" y="15247174"/>
            <a:ext cx="7504777" cy="584775"/>
          </a:xfrm>
          <a:prstGeom prst="rect">
            <a:avLst/>
          </a:prstGeom>
          <a:noFill/>
        </p:spPr>
        <p:txBody>
          <a:bodyPr wrap="square" rtlCol="0">
            <a:spAutoFit/>
          </a:bodyPr>
          <a:lstStyle/>
          <a:p>
            <a:pPr algn="ctr"/>
            <a:r>
              <a:rPr lang="en-US" sz="3200" b="1" dirty="0"/>
              <a:t>Top Reasons for Using Nic </a:t>
            </a:r>
            <a:r>
              <a:rPr lang="en-US" sz="3200" b="1" dirty="0" err="1"/>
              <a:t>Nac</a:t>
            </a:r>
            <a:r>
              <a:rPr lang="en-US" sz="3200" b="1" dirty="0"/>
              <a:t> Lozenges</a:t>
            </a:r>
          </a:p>
        </p:txBody>
      </p:sp>
      <p:graphicFrame>
        <p:nvGraphicFramePr>
          <p:cNvPr id="107" name="Table 106">
            <a:extLst>
              <a:ext uri="{FF2B5EF4-FFF2-40B4-BE49-F238E27FC236}">
                <a16:creationId xmlns:a16="http://schemas.microsoft.com/office/drawing/2014/main" id="{1761A51B-D9CE-7D62-7F28-7A326C23ACA9}"/>
              </a:ext>
            </a:extLst>
          </p:cNvPr>
          <p:cNvGraphicFramePr>
            <a:graphicFrameLocks noGrp="1"/>
          </p:cNvGraphicFramePr>
          <p:nvPr>
            <p:extLst>
              <p:ext uri="{D42A27DB-BD31-4B8C-83A1-F6EECF244321}">
                <p14:modId xmlns:p14="http://schemas.microsoft.com/office/powerpoint/2010/main" val="3761034403"/>
              </p:ext>
            </p:extLst>
          </p:nvPr>
        </p:nvGraphicFramePr>
        <p:xfrm>
          <a:off x="29644685" y="10916641"/>
          <a:ext cx="13437784" cy="4003438"/>
        </p:xfrm>
        <a:graphic>
          <a:graphicData uri="http://schemas.openxmlformats.org/drawingml/2006/table">
            <a:tbl>
              <a:tblPr/>
              <a:tblGrid>
                <a:gridCol w="4841554">
                  <a:extLst>
                    <a:ext uri="{9D8B030D-6E8A-4147-A177-3AD203B41FA5}">
                      <a16:colId xmlns:a16="http://schemas.microsoft.com/office/drawing/2014/main" val="3733117521"/>
                    </a:ext>
                  </a:extLst>
                </a:gridCol>
                <a:gridCol w="3853482">
                  <a:extLst>
                    <a:ext uri="{9D8B030D-6E8A-4147-A177-3AD203B41FA5}">
                      <a16:colId xmlns:a16="http://schemas.microsoft.com/office/drawing/2014/main" val="1005043115"/>
                    </a:ext>
                  </a:extLst>
                </a:gridCol>
                <a:gridCol w="1580916">
                  <a:extLst>
                    <a:ext uri="{9D8B030D-6E8A-4147-A177-3AD203B41FA5}">
                      <a16:colId xmlns:a16="http://schemas.microsoft.com/office/drawing/2014/main" val="665145363"/>
                    </a:ext>
                  </a:extLst>
                </a:gridCol>
                <a:gridCol w="1580916">
                  <a:extLst>
                    <a:ext uri="{9D8B030D-6E8A-4147-A177-3AD203B41FA5}">
                      <a16:colId xmlns:a16="http://schemas.microsoft.com/office/drawing/2014/main" val="2821547269"/>
                    </a:ext>
                  </a:extLst>
                </a:gridCol>
                <a:gridCol w="1580916">
                  <a:extLst>
                    <a:ext uri="{9D8B030D-6E8A-4147-A177-3AD203B41FA5}">
                      <a16:colId xmlns:a16="http://schemas.microsoft.com/office/drawing/2014/main" val="64459921"/>
                    </a:ext>
                  </a:extLst>
                </a:gridCol>
              </a:tblGrid>
              <a:tr h="209550">
                <a:tc>
                  <a:txBody>
                    <a:bodyPr/>
                    <a:lstStyle/>
                    <a:p>
                      <a:pPr algn="l" fontAlgn="ctr">
                        <a:buNone/>
                      </a:pPr>
                      <a:r>
                        <a:rPr lang="en-US" sz="2800" b="1" i="1" u="none" strike="noStrike">
                          <a:solidFill>
                            <a:srgbClr val="000000"/>
                          </a:solidFill>
                          <a:effectLst/>
                          <a:latin typeface="Arial" panose="020B0604020202020204" pitchFamily="34" charset="0"/>
                        </a:rPr>
                        <a:t>Parameter</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1" u="none" strike="noStrike">
                          <a:solidFill>
                            <a:srgbClr val="000000"/>
                          </a:solidFill>
                          <a:effectLst/>
                          <a:latin typeface="Arial" panose="020B0604020202020204" pitchFamily="34" charset="0"/>
                        </a:rPr>
                        <a:t>Response</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1" u="none" strike="noStrike">
                          <a:solidFill>
                            <a:srgbClr val="000000"/>
                          </a:solidFill>
                          <a:effectLst/>
                          <a:latin typeface="Arial" panose="020B0604020202020204" pitchFamily="34" charset="0"/>
                        </a:rPr>
                        <a:t>%</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1" u="none" strike="noStrike">
                          <a:solidFill>
                            <a:srgbClr val="000000"/>
                          </a:solidFill>
                          <a:effectLst/>
                          <a:latin typeface="Arial" panose="020B0604020202020204" pitchFamily="34" charset="0"/>
                        </a:rPr>
                        <a:t>Mean</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1" u="none" strike="noStrike">
                          <a:solidFill>
                            <a:srgbClr val="000000"/>
                          </a:solidFill>
                          <a:effectLst/>
                          <a:latin typeface="Arial" panose="020B0604020202020204" pitchFamily="34" charset="0"/>
                        </a:rPr>
                        <a:t> </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36148031"/>
                  </a:ext>
                </a:extLst>
              </a:tr>
              <a:tr h="933450">
                <a:tc>
                  <a:txBody>
                    <a:bodyPr/>
                    <a:lstStyle/>
                    <a:p>
                      <a:pPr algn="l" fontAlgn="ctr">
                        <a:buNone/>
                      </a:pPr>
                      <a:r>
                        <a:rPr lang="en-US" sz="2800" b="0" i="0" u="none" strike="noStrike" dirty="0">
                          <a:solidFill>
                            <a:srgbClr val="000000"/>
                          </a:solidFill>
                          <a:effectLst/>
                          <a:latin typeface="Arial" panose="020B0604020202020204" pitchFamily="34" charset="0"/>
                        </a:rPr>
                        <a:t>Number of days lozenges used in the past 30 days</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rPr>
                        <a:t> </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rPr>
                        <a:t>.</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0" u="none" strike="noStrike">
                          <a:solidFill>
                            <a:srgbClr val="000000"/>
                          </a:solidFill>
                          <a:effectLst/>
                          <a:latin typeface="Arial" panose="020B0604020202020204" pitchFamily="34" charset="0"/>
                        </a:rPr>
                        <a:t>26.8</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rPr>
                        <a:t> </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92919983"/>
                  </a:ext>
                </a:extLst>
              </a:tr>
              <a:tr h="469900">
                <a:tc rowSpan="4">
                  <a:txBody>
                    <a:bodyPr/>
                    <a:lstStyle/>
                    <a:p>
                      <a:pPr algn="l" fontAlgn="ctr">
                        <a:buNone/>
                      </a:pPr>
                      <a:r>
                        <a:rPr lang="en-US" sz="2800" b="0" i="0" u="none" strike="noStrike" dirty="0">
                          <a:solidFill>
                            <a:srgbClr val="000000"/>
                          </a:solidFill>
                          <a:effectLst/>
                          <a:latin typeface="Arial" panose="020B0604020202020204" pitchFamily="34" charset="0"/>
                        </a:rPr>
                        <a:t>Use of lozenges in the past 30 days</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Every day</a:t>
                      </a:r>
                    </a:p>
                  </a:txBody>
                  <a:tcPr marL="6350" marR="6350" marT="635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0" u="none" strike="noStrike">
                          <a:solidFill>
                            <a:srgbClr val="000000"/>
                          </a:solidFill>
                          <a:effectLst/>
                          <a:latin typeface="Arial" panose="020B0604020202020204" pitchFamily="34" charset="0"/>
                        </a:rPr>
                        <a:t>74%</a:t>
                      </a:r>
                    </a:p>
                  </a:txBody>
                  <a:tcPr marL="6350" marR="6350" marT="635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a:t>
                      </a:r>
                    </a:p>
                  </a:txBody>
                  <a:tcPr marL="6350" marR="6350" marT="635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 </a:t>
                      </a:r>
                    </a:p>
                  </a:txBody>
                  <a:tcPr marL="6350" marR="6350" marT="635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73807380"/>
                  </a:ext>
                </a:extLst>
              </a:tr>
              <a:tr h="203200">
                <a:tc vMerge="1">
                  <a:txBody>
                    <a:bodyPr/>
                    <a:lstStyle/>
                    <a:p>
                      <a:endParaRPr lang="en-US"/>
                    </a:p>
                  </a:txBody>
                  <a:tcPr/>
                </a:tc>
                <a:tc>
                  <a:txBody>
                    <a:bodyPr/>
                    <a:lstStyle/>
                    <a:p>
                      <a:pPr algn="ctr" fontAlgn="ctr">
                        <a:buNone/>
                      </a:pPr>
                      <a:r>
                        <a:rPr lang="en-US" sz="2800" b="0" i="0" u="none" strike="noStrike">
                          <a:solidFill>
                            <a:srgbClr val="000000"/>
                          </a:solidFill>
                          <a:effectLst/>
                          <a:latin typeface="Arial" panose="020B0604020202020204" pitchFamily="34" charset="0"/>
                        </a:rPr>
                        <a:t>20-29 days </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rPr>
                        <a:t>14.90%</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 </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32493789"/>
                  </a:ext>
                </a:extLst>
              </a:tr>
              <a:tr h="203200">
                <a:tc vMerge="1">
                  <a:txBody>
                    <a:bodyPr/>
                    <a:lstStyle/>
                    <a:p>
                      <a:endParaRPr lang="en-US"/>
                    </a:p>
                  </a:txBody>
                  <a:tcPr/>
                </a:tc>
                <a:tc>
                  <a:txBody>
                    <a:bodyPr/>
                    <a:lstStyle/>
                    <a:p>
                      <a:pPr algn="ctr" fontAlgn="ctr">
                        <a:buNone/>
                      </a:pPr>
                      <a:r>
                        <a:rPr lang="en-US" sz="2800" b="0" i="0" u="none" strike="noStrike">
                          <a:solidFill>
                            <a:srgbClr val="000000"/>
                          </a:solidFill>
                          <a:effectLst/>
                          <a:latin typeface="Arial" panose="020B0604020202020204" pitchFamily="34" charset="0"/>
                        </a:rPr>
                        <a:t>10-19 days </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8.50%</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 </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96504965"/>
                  </a:ext>
                </a:extLst>
              </a:tr>
              <a:tr h="441088">
                <a:tc vMerge="1">
                  <a:txBody>
                    <a:bodyPr/>
                    <a:lstStyle/>
                    <a:p>
                      <a:endParaRPr lang="en-US"/>
                    </a:p>
                  </a:txBody>
                  <a:tcPr/>
                </a:tc>
                <a:tc>
                  <a:txBody>
                    <a:bodyPr/>
                    <a:lstStyle/>
                    <a:p>
                      <a:pPr algn="ctr" fontAlgn="ctr">
                        <a:buNone/>
                      </a:pPr>
                      <a:r>
                        <a:rPr lang="en-US" sz="2800" b="0" i="0" u="none" strike="noStrike">
                          <a:solidFill>
                            <a:srgbClr val="000000"/>
                          </a:solidFill>
                          <a:effectLst/>
                          <a:latin typeface="Arial" panose="020B0604020202020204" pitchFamily="34" charset="0"/>
                        </a:rPr>
                        <a:t>1-9 days </a:t>
                      </a:r>
                    </a:p>
                  </a:txBody>
                  <a:tcPr marL="6350" marR="6350" marT="6350" marB="0" anchor="ctr">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2.60%</a:t>
                      </a:r>
                    </a:p>
                  </a:txBody>
                  <a:tcPr marL="6350" marR="6350" marT="6350" marB="0" anchor="ctr">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a:t>
                      </a:r>
                    </a:p>
                  </a:txBody>
                  <a:tcPr marL="6350" marR="6350" marT="6350" marB="0" anchor="ctr">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 </a:t>
                      </a:r>
                    </a:p>
                  </a:txBody>
                  <a:tcPr marL="6350" marR="6350" marT="6350" marB="0" anchor="ctr">
                    <a:lnL>
                      <a:noFill/>
                    </a:lnL>
                    <a:lnR>
                      <a:noFill/>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45631355"/>
                  </a:ext>
                </a:extLst>
              </a:tr>
              <a:tr h="406400">
                <a:tc>
                  <a:txBody>
                    <a:bodyPr/>
                    <a:lstStyle/>
                    <a:p>
                      <a:pPr algn="l" fontAlgn="ctr">
                        <a:buNone/>
                      </a:pPr>
                      <a:r>
                        <a:rPr lang="en-US" sz="2800" b="0" i="0" u="none" strike="noStrike" dirty="0">
                          <a:solidFill>
                            <a:srgbClr val="000000"/>
                          </a:solidFill>
                          <a:effectLst/>
                          <a:latin typeface="Arial" panose="020B0604020202020204" pitchFamily="34" charset="0"/>
                        </a:rPr>
                        <a:t>Number of lozenges used each day</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 </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a:solidFill>
                            <a:srgbClr val="000000"/>
                          </a:solidFill>
                          <a:effectLst/>
                          <a:latin typeface="Arial" panose="020B0604020202020204" pitchFamily="34" charset="0"/>
                        </a:rPr>
                        <a:t>.</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0" u="none" strike="noStrike">
                          <a:solidFill>
                            <a:srgbClr val="000000"/>
                          </a:solidFill>
                          <a:effectLst/>
                          <a:latin typeface="Arial" panose="020B0604020202020204" pitchFamily="34" charset="0"/>
                        </a:rPr>
                        <a:t>5.93</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rPr>
                        <a:t> </a:t>
                      </a:r>
                    </a:p>
                  </a:txBody>
                  <a:tcPr marL="6350" marR="6350" marT="6350"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1037191"/>
                  </a:ext>
                </a:extLst>
              </a:tr>
            </a:tbl>
          </a:graphicData>
        </a:graphic>
      </p:graphicFrame>
      <p:sp>
        <p:nvSpPr>
          <p:cNvPr id="108" name="TextBox 107">
            <a:extLst>
              <a:ext uri="{FF2B5EF4-FFF2-40B4-BE49-F238E27FC236}">
                <a16:creationId xmlns:a16="http://schemas.microsoft.com/office/drawing/2014/main" id="{8D071293-E45B-0FD3-CA5C-7ED75AE4F346}"/>
              </a:ext>
            </a:extLst>
          </p:cNvPr>
          <p:cNvSpPr txBox="1"/>
          <p:nvPr/>
        </p:nvSpPr>
        <p:spPr>
          <a:xfrm>
            <a:off x="34341724" y="10249916"/>
            <a:ext cx="4049635" cy="584775"/>
          </a:xfrm>
          <a:prstGeom prst="rect">
            <a:avLst/>
          </a:prstGeom>
          <a:noFill/>
        </p:spPr>
        <p:txBody>
          <a:bodyPr wrap="none" rtlCol="0">
            <a:spAutoFit/>
          </a:bodyPr>
          <a:lstStyle/>
          <a:p>
            <a:r>
              <a:rPr lang="en-US" sz="3200" b="1" dirty="0"/>
              <a:t>Nic </a:t>
            </a:r>
            <a:r>
              <a:rPr lang="en-US" sz="3200" b="1" dirty="0" err="1"/>
              <a:t>Nac</a:t>
            </a:r>
            <a:r>
              <a:rPr lang="en-US" sz="3200" b="1" dirty="0"/>
              <a:t> Lozenge Usage</a:t>
            </a:r>
          </a:p>
        </p:txBody>
      </p:sp>
      <p:sp>
        <p:nvSpPr>
          <p:cNvPr id="111" name="TextBox 110">
            <a:extLst>
              <a:ext uri="{FF2B5EF4-FFF2-40B4-BE49-F238E27FC236}">
                <a16:creationId xmlns:a16="http://schemas.microsoft.com/office/drawing/2014/main" id="{4253DB17-B47F-95D7-341E-FE43E14F6CED}"/>
              </a:ext>
            </a:extLst>
          </p:cNvPr>
          <p:cNvSpPr txBox="1"/>
          <p:nvPr/>
        </p:nvSpPr>
        <p:spPr>
          <a:xfrm>
            <a:off x="34079389" y="21244825"/>
            <a:ext cx="4620624" cy="584775"/>
          </a:xfrm>
          <a:prstGeom prst="rect">
            <a:avLst/>
          </a:prstGeom>
          <a:noFill/>
        </p:spPr>
        <p:txBody>
          <a:bodyPr wrap="none" rtlCol="0">
            <a:spAutoFit/>
          </a:bodyPr>
          <a:lstStyle/>
          <a:p>
            <a:pPr algn="ctr"/>
            <a:r>
              <a:rPr lang="en-US" sz="3200" b="1" dirty="0"/>
              <a:t>Future Quitting Intentions</a:t>
            </a:r>
          </a:p>
        </p:txBody>
      </p:sp>
      <p:sp>
        <p:nvSpPr>
          <p:cNvPr id="2" name="TextBox 1">
            <a:extLst>
              <a:ext uri="{FF2B5EF4-FFF2-40B4-BE49-F238E27FC236}">
                <a16:creationId xmlns:a16="http://schemas.microsoft.com/office/drawing/2014/main" id="{268BAFAE-2603-0382-CA68-BB99BC7CD5E8}"/>
              </a:ext>
            </a:extLst>
          </p:cNvPr>
          <p:cNvSpPr txBox="1"/>
          <p:nvPr/>
        </p:nvSpPr>
        <p:spPr>
          <a:xfrm>
            <a:off x="15390262" y="18881167"/>
            <a:ext cx="13481320" cy="892552"/>
          </a:xfrm>
          <a:prstGeom prst="rect">
            <a:avLst/>
          </a:prstGeom>
          <a:solidFill>
            <a:srgbClr val="1F86B3"/>
          </a:solidFill>
        </p:spPr>
        <p:txBody>
          <a:bodyPr wrap="square" lIns="205740" tIns="137160" rIns="137160" bIns="137160">
            <a:spAutoFit/>
          </a:bodyPr>
          <a:lstStyle/>
          <a:p>
            <a:pPr>
              <a:defRPr/>
            </a:pPr>
            <a:r>
              <a:rPr lang="en-US" sz="4000" b="1" spc="-75" dirty="0">
                <a:solidFill>
                  <a:schemeClr val="bg1"/>
                </a:solidFill>
                <a:latin typeface="Arial" panose="020B0604020202020204" pitchFamily="34" charset="0"/>
                <a:cs typeface="Arial" panose="020B0604020202020204" pitchFamily="34" charset="0"/>
              </a:rPr>
              <a:t>Results</a:t>
            </a:r>
          </a:p>
        </p:txBody>
      </p:sp>
      <p:pic>
        <p:nvPicPr>
          <p:cNvPr id="8" name="Picture 7">
            <a:extLst>
              <a:ext uri="{FF2B5EF4-FFF2-40B4-BE49-F238E27FC236}">
                <a16:creationId xmlns:a16="http://schemas.microsoft.com/office/drawing/2014/main" id="{002F2287-3F09-BD49-A1A8-82D241E9843D}"/>
              </a:ext>
            </a:extLst>
          </p:cNvPr>
          <p:cNvPicPr>
            <a:picLocks noChangeAspect="1"/>
          </p:cNvPicPr>
          <p:nvPr/>
        </p:nvPicPr>
        <p:blipFill>
          <a:blip r:embed="rId13"/>
          <a:stretch>
            <a:fillRect/>
          </a:stretch>
        </p:blipFill>
        <p:spPr>
          <a:xfrm>
            <a:off x="14276678" y="19918921"/>
            <a:ext cx="5656189" cy="4572000"/>
          </a:xfrm>
          <a:prstGeom prst="rect">
            <a:avLst/>
          </a:prstGeom>
        </p:spPr>
      </p:pic>
      <p:pic>
        <p:nvPicPr>
          <p:cNvPr id="9" name="Picture 8">
            <a:extLst>
              <a:ext uri="{FF2B5EF4-FFF2-40B4-BE49-F238E27FC236}">
                <a16:creationId xmlns:a16="http://schemas.microsoft.com/office/drawing/2014/main" id="{4A01A315-074C-AA5B-4C01-D1D1325FA668}"/>
              </a:ext>
            </a:extLst>
          </p:cNvPr>
          <p:cNvPicPr>
            <a:picLocks noChangeAspect="1"/>
          </p:cNvPicPr>
          <p:nvPr/>
        </p:nvPicPr>
        <p:blipFill>
          <a:blip r:embed="rId14"/>
          <a:stretch>
            <a:fillRect/>
          </a:stretch>
        </p:blipFill>
        <p:spPr>
          <a:xfrm>
            <a:off x="18858026" y="19928682"/>
            <a:ext cx="5212283" cy="4572000"/>
          </a:xfrm>
          <a:prstGeom prst="rect">
            <a:avLst/>
          </a:prstGeom>
        </p:spPr>
      </p:pic>
      <p:pic>
        <p:nvPicPr>
          <p:cNvPr id="11" name="Picture 10">
            <a:extLst>
              <a:ext uri="{FF2B5EF4-FFF2-40B4-BE49-F238E27FC236}">
                <a16:creationId xmlns:a16="http://schemas.microsoft.com/office/drawing/2014/main" id="{815455D5-3362-C60F-F2AB-E0822E71346A}"/>
              </a:ext>
            </a:extLst>
          </p:cNvPr>
          <p:cNvPicPr>
            <a:picLocks noChangeAspect="1"/>
          </p:cNvPicPr>
          <p:nvPr/>
        </p:nvPicPr>
        <p:blipFill>
          <a:blip r:embed="rId15"/>
          <a:stretch>
            <a:fillRect/>
          </a:stretch>
        </p:blipFill>
        <p:spPr>
          <a:xfrm>
            <a:off x="24146586" y="19919220"/>
            <a:ext cx="5537200" cy="4572000"/>
          </a:xfrm>
          <a:prstGeom prst="rect">
            <a:avLst/>
          </a:prstGeom>
        </p:spPr>
      </p:pic>
      <p:graphicFrame>
        <p:nvGraphicFramePr>
          <p:cNvPr id="17" name="Table 16">
            <a:extLst>
              <a:ext uri="{FF2B5EF4-FFF2-40B4-BE49-F238E27FC236}">
                <a16:creationId xmlns:a16="http://schemas.microsoft.com/office/drawing/2014/main" id="{F83B83AE-B690-A362-EB90-8877C93630F2}"/>
              </a:ext>
            </a:extLst>
          </p:cNvPr>
          <p:cNvGraphicFramePr>
            <a:graphicFrameLocks noGrp="1"/>
          </p:cNvGraphicFramePr>
          <p:nvPr>
            <p:extLst>
              <p:ext uri="{D42A27DB-BD31-4B8C-83A1-F6EECF244321}">
                <p14:modId xmlns:p14="http://schemas.microsoft.com/office/powerpoint/2010/main" val="3459952380"/>
              </p:ext>
            </p:extLst>
          </p:nvPr>
        </p:nvGraphicFramePr>
        <p:xfrm>
          <a:off x="29736902" y="21887163"/>
          <a:ext cx="13381512" cy="3317559"/>
        </p:xfrm>
        <a:graphic>
          <a:graphicData uri="http://schemas.openxmlformats.org/drawingml/2006/table">
            <a:tbl>
              <a:tblPr/>
              <a:tblGrid>
                <a:gridCol w="10593465">
                  <a:extLst>
                    <a:ext uri="{9D8B030D-6E8A-4147-A177-3AD203B41FA5}">
                      <a16:colId xmlns:a16="http://schemas.microsoft.com/office/drawing/2014/main" val="1631545486"/>
                    </a:ext>
                  </a:extLst>
                </a:gridCol>
                <a:gridCol w="1768637">
                  <a:extLst>
                    <a:ext uri="{9D8B030D-6E8A-4147-A177-3AD203B41FA5}">
                      <a16:colId xmlns:a16="http://schemas.microsoft.com/office/drawing/2014/main" val="3294089002"/>
                    </a:ext>
                  </a:extLst>
                </a:gridCol>
                <a:gridCol w="1019410">
                  <a:extLst>
                    <a:ext uri="{9D8B030D-6E8A-4147-A177-3AD203B41FA5}">
                      <a16:colId xmlns:a16="http://schemas.microsoft.com/office/drawing/2014/main" val="655897262"/>
                    </a:ext>
                  </a:extLst>
                </a:gridCol>
              </a:tblGrid>
              <a:tr h="411380">
                <a:tc>
                  <a:txBody>
                    <a:bodyPr/>
                    <a:lstStyle/>
                    <a:p>
                      <a:pPr algn="l" fontAlgn="ctr">
                        <a:lnSpc>
                          <a:spcPct val="114000"/>
                        </a:lnSpc>
                        <a:spcAft>
                          <a:spcPts val="1200"/>
                        </a:spcAft>
                        <a:buNone/>
                      </a:pPr>
                      <a:r>
                        <a:rPr lang="en-US" sz="2800" b="1" i="0" u="none" strike="noStrike" dirty="0">
                          <a:solidFill>
                            <a:srgbClr val="000000"/>
                          </a:solidFill>
                          <a:effectLst/>
                          <a:latin typeface="Arial" panose="020B0604020202020204" pitchFamily="34" charset="0"/>
                          <a:cs typeface="Arial" panose="020B0604020202020204" pitchFamily="34" charset="0"/>
                        </a:rPr>
                        <a:t>Question</a:t>
                      </a:r>
                      <a:endParaRPr lang="en-US" sz="2800" b="1" i="0" u="none" strike="noStrike" dirty="0">
                        <a:solidFill>
                          <a:srgbClr val="000000"/>
                        </a:solidFill>
                        <a:effectLst/>
                        <a:latin typeface="Arial" panose="020B0604020202020204" pitchFamily="34" charset="0"/>
                      </a:endParaRPr>
                    </a:p>
                  </a:txBody>
                  <a:tcPr marL="6350" marR="6350" marT="635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0" u="none" strike="noStrike" dirty="0">
                          <a:solidFill>
                            <a:srgbClr val="000000"/>
                          </a:solidFill>
                          <a:effectLst/>
                          <a:latin typeface="Arial" panose="020B0604020202020204" pitchFamily="34" charset="0"/>
                          <a:cs typeface="Arial" panose="020B0604020202020204" pitchFamily="34" charset="0"/>
                        </a:rPr>
                        <a:t>Response</a:t>
                      </a:r>
                      <a:endParaRPr lang="en-US" sz="2800" b="1" i="0" u="none" strike="noStrike" dirty="0">
                        <a:solidFill>
                          <a:srgbClr val="000000"/>
                        </a:solidFill>
                        <a:effectLst/>
                        <a:latin typeface="Arial" panose="020B0604020202020204" pitchFamily="34" charset="0"/>
                      </a:endParaRPr>
                    </a:p>
                  </a:txBody>
                  <a:tcPr marL="6350" marR="6350" marT="635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0" u="none" strike="noStrike" dirty="0">
                          <a:solidFill>
                            <a:srgbClr val="000000"/>
                          </a:solidFill>
                          <a:effectLst/>
                          <a:latin typeface="Arial" panose="020B0604020202020204" pitchFamily="34" charset="0"/>
                          <a:cs typeface="Arial" panose="020B0604020202020204" pitchFamily="34" charset="0"/>
                        </a:rPr>
                        <a:t>%</a:t>
                      </a:r>
                      <a:endParaRPr lang="en-US" sz="2800" b="1" i="0" u="none" strike="noStrike" dirty="0">
                        <a:solidFill>
                          <a:srgbClr val="000000"/>
                        </a:solidFill>
                        <a:effectLst/>
                        <a:latin typeface="Arial" panose="020B0604020202020204" pitchFamily="34" charset="0"/>
                      </a:endParaRPr>
                    </a:p>
                  </a:txBody>
                  <a:tcPr marL="6350" marR="6350" marT="6350" marB="0" anchor="ctr">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4717017"/>
                  </a:ext>
                </a:extLst>
              </a:tr>
              <a:tr h="717701">
                <a:tc>
                  <a:txBody>
                    <a:bodyPr/>
                    <a:lstStyle/>
                    <a:p>
                      <a:r>
                        <a:rPr lang="en-US" sz="2800" kern="1200" dirty="0">
                          <a:solidFill>
                            <a:schemeClr val="tx1"/>
                          </a:solidFill>
                          <a:effectLst/>
                          <a:latin typeface="Arial" panose="020B0604020202020204" pitchFamily="34" charset="0"/>
                          <a:ea typeface="+mn-ea"/>
                          <a:cs typeface="Arial" panose="020B0604020202020204" pitchFamily="34" charset="0"/>
                        </a:rPr>
                        <a:t>Do you plan to use Nic </a:t>
                      </a:r>
                      <a:r>
                        <a:rPr lang="en-US" sz="2800" kern="1200" dirty="0" err="1">
                          <a:solidFill>
                            <a:schemeClr val="tx1"/>
                          </a:solidFill>
                          <a:effectLst/>
                          <a:latin typeface="Arial" panose="020B0604020202020204" pitchFamily="34" charset="0"/>
                          <a:ea typeface="+mn-ea"/>
                          <a:cs typeface="Arial" panose="020B0604020202020204" pitchFamily="34" charset="0"/>
                        </a:rPr>
                        <a:t>Nac</a:t>
                      </a:r>
                      <a:r>
                        <a:rPr lang="en-US" sz="2800" kern="1200" dirty="0">
                          <a:solidFill>
                            <a:schemeClr val="tx1"/>
                          </a:solidFill>
                          <a:effectLst/>
                          <a:latin typeface="Arial" panose="020B0604020202020204" pitchFamily="34" charset="0"/>
                          <a:ea typeface="+mn-ea"/>
                          <a:cs typeface="Arial" panose="020B0604020202020204" pitchFamily="34" charset="0"/>
                        </a:rPr>
                        <a:t> lozenges to help you quit smoking cigarettes completely? </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Yes</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1" i="0" u="none" strike="noStrike" dirty="0">
                          <a:solidFill>
                            <a:srgbClr val="000000"/>
                          </a:solidFill>
                          <a:effectLst/>
                          <a:latin typeface="Arial" panose="020B0604020202020204" pitchFamily="34" charset="0"/>
                        </a:rPr>
                        <a:t>74</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32741545"/>
                  </a:ext>
                </a:extLst>
              </a:tr>
              <a:tr h="411380">
                <a:tc>
                  <a:txBody>
                    <a:bodyPr/>
                    <a:lstStyle/>
                    <a:p>
                      <a:pPr algn="l" fontAlgn="ctr">
                        <a:lnSpc>
                          <a:spcPct val="114000"/>
                        </a:lnSpc>
                        <a:spcAft>
                          <a:spcPts val="1200"/>
                        </a:spcAft>
                        <a:buNone/>
                      </a:pP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No</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rPr>
                        <a:t>26</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05314527"/>
                  </a:ext>
                </a:extLst>
              </a:tr>
              <a:tr h="817458">
                <a:tc>
                  <a:txBody>
                    <a:bodyPr/>
                    <a:lstStyle/>
                    <a:p>
                      <a:pPr algn="l" fontAlgn="ctr">
                        <a:lnSpc>
                          <a:spcPct val="114000"/>
                        </a:lnSpc>
                        <a:buNone/>
                      </a:pPr>
                      <a:r>
                        <a:rPr lang="en-US" sz="2800" b="0" i="0" u="none" strike="noStrike" dirty="0">
                          <a:solidFill>
                            <a:srgbClr val="000000"/>
                          </a:solidFill>
                          <a:effectLst/>
                          <a:latin typeface="Arial" panose="020B0604020202020204" pitchFamily="34" charset="0"/>
                          <a:cs typeface="Arial" panose="020B0604020202020204" pitchFamily="34" charset="0"/>
                        </a:rPr>
                        <a:t>Do You plan to ever quit using all tobacco and nicotine products for good?</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Yes</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rPr>
                        <a:t>29</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26117398"/>
                  </a:ext>
                </a:extLst>
              </a:tr>
              <a:tr h="411380">
                <a:tc>
                  <a:txBody>
                    <a:bodyPr/>
                    <a:lstStyle/>
                    <a:p>
                      <a:pPr algn="l" fontAlgn="ctr">
                        <a:lnSpc>
                          <a:spcPct val="114000"/>
                        </a:lnSpc>
                        <a:buNone/>
                      </a:pP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cs typeface="Arial" panose="020B0604020202020204" pitchFamily="34" charset="0"/>
                        </a:rPr>
                        <a:t>No</a:t>
                      </a:r>
                      <a:endParaRPr lang="en-US" sz="2800" b="0" i="0" u="none" strike="noStrike" dirty="0">
                        <a:solidFill>
                          <a:srgbClr val="000000"/>
                        </a:solidFill>
                        <a:effectLst/>
                        <a:latin typeface="Arial" panose="020B0604020202020204" pitchFamily="34" charset="0"/>
                      </a:endParaRP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buNone/>
                      </a:pPr>
                      <a:r>
                        <a:rPr lang="en-US" sz="2800" b="0" i="0" u="none" strike="noStrike" dirty="0">
                          <a:solidFill>
                            <a:srgbClr val="000000"/>
                          </a:solidFill>
                          <a:effectLst/>
                          <a:latin typeface="Arial" panose="020B0604020202020204" pitchFamily="34" charset="0"/>
                        </a:rPr>
                        <a:t>71</a:t>
                      </a:r>
                    </a:p>
                  </a:txBody>
                  <a:tcPr marL="6350" marR="6350" marT="635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24212765"/>
                  </a:ext>
                </a:extLst>
              </a:tr>
            </a:tbl>
          </a:graphicData>
        </a:graphic>
      </p:graphicFrame>
      <p:sp>
        <p:nvSpPr>
          <p:cNvPr id="10" name="TextBox 9">
            <a:extLst>
              <a:ext uri="{FF2B5EF4-FFF2-40B4-BE49-F238E27FC236}">
                <a16:creationId xmlns:a16="http://schemas.microsoft.com/office/drawing/2014/main" id="{DD9B5C38-DD1C-4DC6-88E0-F31022610826}"/>
              </a:ext>
            </a:extLst>
          </p:cNvPr>
          <p:cNvSpPr txBox="1"/>
          <p:nvPr/>
        </p:nvSpPr>
        <p:spPr>
          <a:xfrm>
            <a:off x="785781" y="18883926"/>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Product Information</a:t>
            </a:r>
          </a:p>
        </p:txBody>
      </p:sp>
      <p:pic>
        <p:nvPicPr>
          <p:cNvPr id="18" name="Picture 17">
            <a:extLst>
              <a:ext uri="{FF2B5EF4-FFF2-40B4-BE49-F238E27FC236}">
                <a16:creationId xmlns:a16="http://schemas.microsoft.com/office/drawing/2014/main" id="{8AC0BE58-7CC4-74E5-81A3-0945F755CF0B}"/>
              </a:ext>
            </a:extLst>
          </p:cNvPr>
          <p:cNvPicPr>
            <a:picLocks noChangeAspect="1"/>
          </p:cNvPicPr>
          <p:nvPr/>
        </p:nvPicPr>
        <p:blipFill>
          <a:blip r:embed="rId16"/>
          <a:stretch>
            <a:fillRect/>
          </a:stretch>
        </p:blipFill>
        <p:spPr>
          <a:xfrm>
            <a:off x="40189848" y="1155274"/>
            <a:ext cx="1828800" cy="1828800"/>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8419</TotalTime>
  <Words>1094</Words>
  <Application>Microsoft Office PowerPoint</Application>
  <PresentationFormat>Custom</PresentationFormat>
  <Paragraphs>108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 Narrow</vt: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Ed Carmines</cp:lastModifiedBy>
  <cp:revision>346</cp:revision>
  <cp:lastPrinted>2019-09-10T13:04:04Z</cp:lastPrinted>
  <dcterms:created xsi:type="dcterms:W3CDTF">2019-08-08T00:51:37Z</dcterms:created>
  <dcterms:modified xsi:type="dcterms:W3CDTF">2025-08-20T04:11:42Z</dcterms:modified>
</cp:coreProperties>
</file>