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72" r:id="rId1"/>
  </p:sldMasterIdLst>
  <p:notesMasterIdLst>
    <p:notesMasterId r:id="rId3"/>
  </p:notesMasterIdLst>
  <p:sldIdLst>
    <p:sldId id="256" r:id="rId2"/>
  </p:sldIdLst>
  <p:sldSz cx="43891200" cy="329184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6B3"/>
    <a:srgbClr val="246C32"/>
    <a:srgbClr val="EFFADE"/>
    <a:srgbClr val="F6CC64"/>
    <a:srgbClr val="F7C13B"/>
    <a:srgbClr val="AFB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149CA-6966-4F24-B8CA-E8152B2B6B5C}" v="110" dt="2025-08-20T18:17:43.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3" autoAdjust="0"/>
    <p:restoredTop sz="95156" autoAdjust="0"/>
  </p:normalViewPr>
  <p:slideViewPr>
    <p:cSldViewPr snapToGrid="0" showGuides="1">
      <p:cViewPr varScale="1">
        <p:scale>
          <a:sx n="13" d="100"/>
          <a:sy n="13" d="100"/>
        </p:scale>
        <p:origin x="1652" y="256"/>
      </p:cViewPr>
      <p:guideLst>
        <p:guide orient="horz" pos="10368"/>
        <p:guide pos="138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Carmines" userId="7064e8c9b1b996ff" providerId="LiveId" clId="{377149CA-6966-4F24-B8CA-E8152B2B6B5C}"/>
    <pc:docChg chg="custSel modSld">
      <pc:chgData name="Ed Carmines" userId="7064e8c9b1b996ff" providerId="LiveId" clId="{377149CA-6966-4F24-B8CA-E8152B2B6B5C}" dt="2025-08-20T18:17:43.470" v="127"/>
      <pc:docMkLst>
        <pc:docMk/>
      </pc:docMkLst>
      <pc:sldChg chg="addSp delSp modSp mod">
        <pc:chgData name="Ed Carmines" userId="7064e8c9b1b996ff" providerId="LiveId" clId="{377149CA-6966-4F24-B8CA-E8152B2B6B5C}" dt="2025-08-20T18:17:43.470" v="127"/>
        <pc:sldMkLst>
          <pc:docMk/>
          <pc:sldMk cId="2984344063" sldId="256"/>
        </pc:sldMkLst>
        <pc:picChg chg="add mod">
          <ac:chgData name="Ed Carmines" userId="7064e8c9b1b996ff" providerId="LiveId" clId="{377149CA-6966-4F24-B8CA-E8152B2B6B5C}" dt="2025-08-20T18:17:43.470" v="127"/>
          <ac:picMkLst>
            <pc:docMk/>
            <pc:sldMk cId="2984344063" sldId="256"/>
            <ac:picMk id="2" creationId="{69A02DD8-6694-716D-75B2-B349386F7860}"/>
          </ac:picMkLst>
        </pc:picChg>
        <pc:picChg chg="add del mod">
          <ac:chgData name="Ed Carmines" userId="7064e8c9b1b996ff" providerId="LiveId" clId="{377149CA-6966-4F24-B8CA-E8152B2B6B5C}" dt="2025-08-20T18:17:41.844" v="126" actId="478"/>
          <ac:picMkLst>
            <pc:docMk/>
            <pc:sldMk cId="2984344063" sldId="256"/>
            <ac:picMk id="10" creationId="{919936A0-A765-002D-6A85-B55CC809F58B}"/>
          </ac:picMkLst>
        </pc:picChg>
        <pc:picChg chg="del">
          <ac:chgData name="Ed Carmines" userId="7064e8c9b1b996ff" providerId="LiveId" clId="{377149CA-6966-4F24-B8CA-E8152B2B6B5C}" dt="2025-08-19T23:01:19.483" v="0" actId="478"/>
          <ac:picMkLst>
            <pc:docMk/>
            <pc:sldMk cId="2984344063" sldId="256"/>
            <ac:picMk id="36" creationId="{657B6DCF-359D-2E9B-F0E2-BE45B4AA2CF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Ethnicity</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2143"/>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2173" y="0"/>
            <a:ext cx="4002299" cy="352143"/>
          </a:xfrm>
          <a:prstGeom prst="rect">
            <a:avLst/>
          </a:prstGeom>
        </p:spPr>
        <p:txBody>
          <a:bodyPr vert="horz" lIns="92830" tIns="46415" rIns="92830" bIns="46415" rtlCol="0"/>
          <a:lstStyle>
            <a:lvl1pPr algn="r">
              <a:defRPr sz="1200"/>
            </a:lvl1pPr>
          </a:lstStyle>
          <a:p>
            <a:fld id="{329255A3-1EF8-42E3-8836-76392A02ACA3}" type="datetimeFigureOut">
              <a:rPr lang="en-US" smtClean="0"/>
              <a:t>8/20/2025</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6"/>
            <a:ext cx="7388860" cy="276034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02299" cy="352142"/>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2173" y="6658258"/>
            <a:ext cx="4002299" cy="352142"/>
          </a:xfrm>
          <a:prstGeom prst="rect">
            <a:avLst/>
          </a:prstGeom>
        </p:spPr>
        <p:txBody>
          <a:bodyPr vert="horz" lIns="92830" tIns="46415" rIns="92830" bIns="46415" rtlCol="0" anchor="b"/>
          <a:lstStyle>
            <a:lvl1pPr algn="r">
              <a:defRPr sz="1200"/>
            </a:lvl1pPr>
          </a:lstStyle>
          <a:p>
            <a:fld id="{D77737E1-5D60-49A0-A436-242474573639}" type="slidenum">
              <a:rPr lang="en-US" smtClean="0"/>
              <a:t>‹#›</a:t>
            </a:fld>
            <a:endParaRPr lang="en-US"/>
          </a:p>
        </p:txBody>
      </p:sp>
    </p:spTree>
    <p:extLst>
      <p:ext uri="{BB962C8B-B14F-4D97-AF65-F5344CB8AC3E}">
        <p14:creationId xmlns:p14="http://schemas.microsoft.com/office/powerpoint/2010/main" val="134886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737E1-5D60-49A0-A436-242474573639}" type="slidenum">
              <a:rPr lang="en-US" smtClean="0"/>
              <a:t>1</a:t>
            </a:fld>
            <a:endParaRPr lang="en-US"/>
          </a:p>
        </p:txBody>
      </p:sp>
    </p:spTree>
    <p:extLst>
      <p:ext uri="{BB962C8B-B14F-4D97-AF65-F5344CB8AC3E}">
        <p14:creationId xmlns:p14="http://schemas.microsoft.com/office/powerpoint/2010/main" val="157426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0624-A87F-46C8-83E0-7798EE9D3411}"/>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0B128520-1774-4BED-8158-EE4B4CD0A615}"/>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ED247474-AF5F-4FC7-844A-A3A434E53473}"/>
              </a:ext>
            </a:extLst>
          </p:cNvPr>
          <p:cNvSpPr>
            <a:spLocks noGrp="1"/>
          </p:cNvSpPr>
          <p:nvPr>
            <p:ph type="dt" sz="half" idx="10"/>
          </p:nvPr>
        </p:nvSpPr>
        <p:spPr/>
        <p:txBody>
          <a:bodyPr/>
          <a:lstStyle/>
          <a:p>
            <a:fld id="{EB8278CA-642C-4174-B5CB-A51A2D9F1693}" type="datetimeFigureOut">
              <a:rPr lang="en-US" smtClean="0"/>
              <a:pPr/>
              <a:t>8/20/2025</a:t>
            </a:fld>
            <a:endParaRPr lang="en-US" dirty="0"/>
          </a:p>
        </p:txBody>
      </p:sp>
      <p:sp>
        <p:nvSpPr>
          <p:cNvPr id="5" name="Footer Placeholder 4">
            <a:extLst>
              <a:ext uri="{FF2B5EF4-FFF2-40B4-BE49-F238E27FC236}">
                <a16:creationId xmlns:a16="http://schemas.microsoft.com/office/drawing/2014/main" id="{B0C6E401-A6A9-417E-A7E0-A41197ADFF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8C4C40-57D3-435F-9D91-BCD94A2DA7F3}"/>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556211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7F8F-A9E1-4A8E-94F8-20C3C168E2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0B873-B090-4312-8DC7-34C0F638BB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B2FE7-ECC4-48D1-8C0D-3231F00A0089}"/>
              </a:ext>
            </a:extLst>
          </p:cNvPr>
          <p:cNvSpPr>
            <a:spLocks noGrp="1"/>
          </p:cNvSpPr>
          <p:nvPr>
            <p:ph type="dt" sz="half" idx="10"/>
          </p:nvPr>
        </p:nvSpPr>
        <p:spPr/>
        <p:txBody>
          <a:bodyPr/>
          <a:lstStyle/>
          <a:p>
            <a:fld id="{EB8278CA-642C-4174-B5CB-A51A2D9F1693}" type="datetimeFigureOut">
              <a:rPr lang="en-US" smtClean="0"/>
              <a:pPr/>
              <a:t>8/20/2025</a:t>
            </a:fld>
            <a:endParaRPr lang="en-US" dirty="0"/>
          </a:p>
        </p:txBody>
      </p:sp>
      <p:sp>
        <p:nvSpPr>
          <p:cNvPr id="5" name="Footer Placeholder 4">
            <a:extLst>
              <a:ext uri="{FF2B5EF4-FFF2-40B4-BE49-F238E27FC236}">
                <a16:creationId xmlns:a16="http://schemas.microsoft.com/office/drawing/2014/main" id="{DB1D52DF-F60C-4E56-AE57-ECDBC1CD3A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E2E901-DBD0-470C-A65C-7E389D2AB7FE}"/>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17170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8EB85D-0851-49D0-96EB-2BF177439576}"/>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0C61D4-D99E-4E89-8D1C-6E73FF632FCE}"/>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0E31B-C953-45BF-ABD9-6FD99BFC1BC6}"/>
              </a:ext>
            </a:extLst>
          </p:cNvPr>
          <p:cNvSpPr>
            <a:spLocks noGrp="1"/>
          </p:cNvSpPr>
          <p:nvPr>
            <p:ph type="dt" sz="half" idx="10"/>
          </p:nvPr>
        </p:nvSpPr>
        <p:spPr/>
        <p:txBody>
          <a:bodyPr/>
          <a:lstStyle/>
          <a:p>
            <a:fld id="{EB8278CA-642C-4174-B5CB-A51A2D9F1693}" type="datetimeFigureOut">
              <a:rPr lang="en-US" smtClean="0"/>
              <a:pPr/>
              <a:t>8/20/2025</a:t>
            </a:fld>
            <a:endParaRPr lang="en-US" dirty="0"/>
          </a:p>
        </p:txBody>
      </p:sp>
      <p:sp>
        <p:nvSpPr>
          <p:cNvPr id="5" name="Footer Placeholder 4">
            <a:extLst>
              <a:ext uri="{FF2B5EF4-FFF2-40B4-BE49-F238E27FC236}">
                <a16:creationId xmlns:a16="http://schemas.microsoft.com/office/drawing/2014/main" id="{1C75C033-6D6B-4581-A00C-59B2366A9D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F1438-C27F-43EA-B185-A21D4C9D793B}"/>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32103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3633-9615-4E9B-8663-7EA6284F37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C01E8-46D8-4395-9B26-A0211A95C0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9380B-246B-4882-9486-EA47A4E69611}"/>
              </a:ext>
            </a:extLst>
          </p:cNvPr>
          <p:cNvSpPr>
            <a:spLocks noGrp="1"/>
          </p:cNvSpPr>
          <p:nvPr>
            <p:ph type="dt" sz="half" idx="10"/>
          </p:nvPr>
        </p:nvSpPr>
        <p:spPr/>
        <p:txBody>
          <a:bodyPr/>
          <a:lstStyle/>
          <a:p>
            <a:fld id="{EB8278CA-642C-4174-B5CB-A51A2D9F1693}" type="datetimeFigureOut">
              <a:rPr lang="en-US" smtClean="0"/>
              <a:pPr/>
              <a:t>8/20/2025</a:t>
            </a:fld>
            <a:endParaRPr lang="en-US" dirty="0"/>
          </a:p>
        </p:txBody>
      </p:sp>
      <p:sp>
        <p:nvSpPr>
          <p:cNvPr id="5" name="Footer Placeholder 4">
            <a:extLst>
              <a:ext uri="{FF2B5EF4-FFF2-40B4-BE49-F238E27FC236}">
                <a16:creationId xmlns:a16="http://schemas.microsoft.com/office/drawing/2014/main" id="{97472740-E723-4A3A-A4BE-370B4F3B7D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88498A-4E70-4FB6-9A0C-9DDE3F021FA9}"/>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39076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86D2-1706-4B24-8F37-E4515DC83C73}"/>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55AFB722-2EC1-4613-8654-BA23754F98A3}"/>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6106F9-8D13-4E74-B319-D25AF55A4656}"/>
              </a:ext>
            </a:extLst>
          </p:cNvPr>
          <p:cNvSpPr>
            <a:spLocks noGrp="1"/>
          </p:cNvSpPr>
          <p:nvPr>
            <p:ph type="dt" sz="half" idx="10"/>
          </p:nvPr>
        </p:nvSpPr>
        <p:spPr/>
        <p:txBody>
          <a:bodyPr/>
          <a:lstStyle/>
          <a:p>
            <a:fld id="{EB8278CA-642C-4174-B5CB-A51A2D9F1693}" type="datetimeFigureOut">
              <a:rPr lang="en-US" smtClean="0"/>
              <a:pPr/>
              <a:t>8/20/2025</a:t>
            </a:fld>
            <a:endParaRPr lang="en-US" dirty="0"/>
          </a:p>
        </p:txBody>
      </p:sp>
      <p:sp>
        <p:nvSpPr>
          <p:cNvPr id="5" name="Footer Placeholder 4">
            <a:extLst>
              <a:ext uri="{FF2B5EF4-FFF2-40B4-BE49-F238E27FC236}">
                <a16:creationId xmlns:a16="http://schemas.microsoft.com/office/drawing/2014/main" id="{D2B00456-3AD5-4905-B358-BEA2A0AFB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7FA5E0-2D98-4E46-AF96-6C4922FA020B}"/>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017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ECAA-3F26-4FE9-BF97-7C157E37E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BB028-A678-4435-8D9B-08EA5FC757CE}"/>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40F4BA-6BC8-4659-98DB-29E2CF7C2AED}"/>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2EEAC2-03B2-4FC7-87C6-1AD6BF986874}"/>
              </a:ext>
            </a:extLst>
          </p:cNvPr>
          <p:cNvSpPr>
            <a:spLocks noGrp="1"/>
          </p:cNvSpPr>
          <p:nvPr>
            <p:ph type="dt" sz="half" idx="10"/>
          </p:nvPr>
        </p:nvSpPr>
        <p:spPr/>
        <p:txBody>
          <a:bodyPr/>
          <a:lstStyle/>
          <a:p>
            <a:fld id="{EB8278CA-642C-4174-B5CB-A51A2D9F1693}" type="datetimeFigureOut">
              <a:rPr lang="en-US" smtClean="0"/>
              <a:pPr/>
              <a:t>8/20/2025</a:t>
            </a:fld>
            <a:endParaRPr lang="en-US" dirty="0"/>
          </a:p>
        </p:txBody>
      </p:sp>
      <p:sp>
        <p:nvSpPr>
          <p:cNvPr id="6" name="Footer Placeholder 5">
            <a:extLst>
              <a:ext uri="{FF2B5EF4-FFF2-40B4-BE49-F238E27FC236}">
                <a16:creationId xmlns:a16="http://schemas.microsoft.com/office/drawing/2014/main" id="{3EDB842B-5C1A-46EC-96A4-FB72C4CE1F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64BEE4-EDF7-449D-8A94-A5C5F6EAEACA}"/>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105843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C652-E7F3-40CA-ABBE-9899A1681628}"/>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0AF47F-C3EA-4028-BE16-140DD7725A9B}"/>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BB563DD4-61CA-49D9-893F-17AACF047AB0}"/>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C9939D-BDE5-49C2-9D17-D791C78B6DD1}"/>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DE43C42D-CD40-4BEA-B5FE-AAF70E64B6B1}"/>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7C2E1-3524-4149-8166-E1AA257CEBF7}"/>
              </a:ext>
            </a:extLst>
          </p:cNvPr>
          <p:cNvSpPr>
            <a:spLocks noGrp="1"/>
          </p:cNvSpPr>
          <p:nvPr>
            <p:ph type="dt" sz="half" idx="10"/>
          </p:nvPr>
        </p:nvSpPr>
        <p:spPr/>
        <p:txBody>
          <a:bodyPr/>
          <a:lstStyle/>
          <a:p>
            <a:fld id="{EB8278CA-642C-4174-B5CB-A51A2D9F1693}" type="datetimeFigureOut">
              <a:rPr lang="en-US" smtClean="0"/>
              <a:pPr/>
              <a:t>8/20/2025</a:t>
            </a:fld>
            <a:endParaRPr lang="en-US" dirty="0"/>
          </a:p>
        </p:txBody>
      </p:sp>
      <p:sp>
        <p:nvSpPr>
          <p:cNvPr id="8" name="Footer Placeholder 7">
            <a:extLst>
              <a:ext uri="{FF2B5EF4-FFF2-40B4-BE49-F238E27FC236}">
                <a16:creationId xmlns:a16="http://schemas.microsoft.com/office/drawing/2014/main" id="{96814D2A-EE94-4CA0-A8B6-22B4DEDE32C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AC371B-7ACC-4B8C-8809-3E25AF18DDBD}"/>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19662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98EC-5731-4920-BC40-CA5F887D1A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0E8178-CEA5-4357-99DA-C0D6EB1A8F48}"/>
              </a:ext>
            </a:extLst>
          </p:cNvPr>
          <p:cNvSpPr>
            <a:spLocks noGrp="1"/>
          </p:cNvSpPr>
          <p:nvPr>
            <p:ph type="dt" sz="half" idx="10"/>
          </p:nvPr>
        </p:nvSpPr>
        <p:spPr/>
        <p:txBody>
          <a:bodyPr/>
          <a:lstStyle/>
          <a:p>
            <a:fld id="{EB8278CA-642C-4174-B5CB-A51A2D9F1693}" type="datetimeFigureOut">
              <a:rPr lang="en-US" smtClean="0"/>
              <a:pPr/>
              <a:t>8/20/2025</a:t>
            </a:fld>
            <a:endParaRPr lang="en-US" dirty="0"/>
          </a:p>
        </p:txBody>
      </p:sp>
      <p:sp>
        <p:nvSpPr>
          <p:cNvPr id="4" name="Footer Placeholder 3">
            <a:extLst>
              <a:ext uri="{FF2B5EF4-FFF2-40B4-BE49-F238E27FC236}">
                <a16:creationId xmlns:a16="http://schemas.microsoft.com/office/drawing/2014/main" id="{83717A73-9877-4FAE-8BCD-A8EF9DF9C84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85464E0-4CDA-4B72-94D3-C2CE741DA4F1}"/>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351351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DF787A-51EF-4593-9F0A-1D895F690314}"/>
              </a:ext>
            </a:extLst>
          </p:cNvPr>
          <p:cNvSpPr>
            <a:spLocks noGrp="1"/>
          </p:cNvSpPr>
          <p:nvPr>
            <p:ph type="dt" sz="half" idx="10"/>
          </p:nvPr>
        </p:nvSpPr>
        <p:spPr/>
        <p:txBody>
          <a:bodyPr/>
          <a:lstStyle/>
          <a:p>
            <a:fld id="{EB8278CA-642C-4174-B5CB-A51A2D9F1693}" type="datetimeFigureOut">
              <a:rPr lang="en-US" smtClean="0"/>
              <a:pPr/>
              <a:t>8/20/2025</a:t>
            </a:fld>
            <a:endParaRPr lang="en-US" dirty="0"/>
          </a:p>
        </p:txBody>
      </p:sp>
      <p:sp>
        <p:nvSpPr>
          <p:cNvPr id="3" name="Footer Placeholder 2">
            <a:extLst>
              <a:ext uri="{FF2B5EF4-FFF2-40B4-BE49-F238E27FC236}">
                <a16:creationId xmlns:a16="http://schemas.microsoft.com/office/drawing/2014/main" id="{DDDA8324-5D5F-4552-96F7-7149C0F91EA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6C4E6D-9AAB-429B-AC34-5624FEB9ED32}"/>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370719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0DBB-3051-4A2C-A857-EE69821D4135}"/>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507DED78-BF38-44CC-AD4F-787FE45FBDB3}"/>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2873FE-E3D8-4843-B63F-3CB6074C0E35}"/>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D0A07773-1DB9-44AC-9E15-784D6C642ECE}"/>
              </a:ext>
            </a:extLst>
          </p:cNvPr>
          <p:cNvSpPr>
            <a:spLocks noGrp="1"/>
          </p:cNvSpPr>
          <p:nvPr>
            <p:ph type="dt" sz="half" idx="10"/>
          </p:nvPr>
        </p:nvSpPr>
        <p:spPr/>
        <p:txBody>
          <a:bodyPr/>
          <a:lstStyle/>
          <a:p>
            <a:fld id="{EB8278CA-642C-4174-B5CB-A51A2D9F1693}" type="datetimeFigureOut">
              <a:rPr lang="en-US" smtClean="0"/>
              <a:pPr/>
              <a:t>8/20/2025</a:t>
            </a:fld>
            <a:endParaRPr lang="en-US" dirty="0"/>
          </a:p>
        </p:txBody>
      </p:sp>
      <p:sp>
        <p:nvSpPr>
          <p:cNvPr id="6" name="Footer Placeholder 5">
            <a:extLst>
              <a:ext uri="{FF2B5EF4-FFF2-40B4-BE49-F238E27FC236}">
                <a16:creationId xmlns:a16="http://schemas.microsoft.com/office/drawing/2014/main" id="{DFDDE334-7791-431C-8326-FBEB623E2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30D6BF-1777-419D-96EA-8CC085A062F1}"/>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318203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4BFB-4EFE-441D-AFEA-57887CF8FCE4}"/>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CF25C3EE-4A23-47F9-AC7D-8698B711D00F}"/>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dirty="0"/>
          </a:p>
        </p:txBody>
      </p:sp>
      <p:sp>
        <p:nvSpPr>
          <p:cNvPr id="4" name="Text Placeholder 3">
            <a:extLst>
              <a:ext uri="{FF2B5EF4-FFF2-40B4-BE49-F238E27FC236}">
                <a16:creationId xmlns:a16="http://schemas.microsoft.com/office/drawing/2014/main" id="{F7016746-6BB7-46B3-8445-FB69AB5D7220}"/>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F2A86BC2-A5F0-4BD1-9EFB-156EAA1D1674}"/>
              </a:ext>
            </a:extLst>
          </p:cNvPr>
          <p:cNvSpPr>
            <a:spLocks noGrp="1"/>
          </p:cNvSpPr>
          <p:nvPr>
            <p:ph type="dt" sz="half" idx="10"/>
          </p:nvPr>
        </p:nvSpPr>
        <p:spPr/>
        <p:txBody>
          <a:bodyPr/>
          <a:lstStyle/>
          <a:p>
            <a:fld id="{EB8278CA-642C-4174-B5CB-A51A2D9F1693}" type="datetimeFigureOut">
              <a:rPr lang="en-US" smtClean="0"/>
              <a:pPr/>
              <a:t>8/20/2025</a:t>
            </a:fld>
            <a:endParaRPr lang="en-US" dirty="0"/>
          </a:p>
        </p:txBody>
      </p:sp>
      <p:sp>
        <p:nvSpPr>
          <p:cNvPr id="6" name="Footer Placeholder 5">
            <a:extLst>
              <a:ext uri="{FF2B5EF4-FFF2-40B4-BE49-F238E27FC236}">
                <a16:creationId xmlns:a16="http://schemas.microsoft.com/office/drawing/2014/main" id="{7AD2F575-3111-42CD-93EF-C16CA73483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374CFD-116B-4329-9D39-765F8A13D017}"/>
              </a:ext>
            </a:extLst>
          </p:cNvPr>
          <p:cNvSpPr>
            <a:spLocks noGrp="1"/>
          </p:cNvSpPr>
          <p:nvPr>
            <p:ph type="sldNum" sz="quarter" idx="12"/>
          </p:nvPr>
        </p:nvSpPr>
        <p:spPr/>
        <p:txBody>
          <a:body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47806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19BAC-8C9F-4125-B6A4-1437B4679DC0}"/>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234C7C-4FAA-4AA6-9929-D92FF5634B2D}"/>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036E5-0F1F-42AA-9B41-11F4FD70E9DC}"/>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EB8278CA-642C-4174-B5CB-A51A2D9F1693}" type="datetimeFigureOut">
              <a:rPr lang="en-US" smtClean="0"/>
              <a:pPr/>
              <a:t>8/20/2025</a:t>
            </a:fld>
            <a:endParaRPr lang="en-US" dirty="0"/>
          </a:p>
        </p:txBody>
      </p:sp>
      <p:sp>
        <p:nvSpPr>
          <p:cNvPr id="5" name="Footer Placeholder 4">
            <a:extLst>
              <a:ext uri="{FF2B5EF4-FFF2-40B4-BE49-F238E27FC236}">
                <a16:creationId xmlns:a16="http://schemas.microsoft.com/office/drawing/2014/main" id="{C4D8A04E-BDC8-4F19-9CE8-FC255E2E9957}"/>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E96C2E-80EF-4E27-977F-FBF9E7D3866F}"/>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05F7ED7D-477F-48FB-9FD7-37CE0277D601}" type="slidenum">
              <a:rPr lang="en-US" smtClean="0"/>
              <a:pPr/>
              <a:t>‹#›</a:t>
            </a:fld>
            <a:endParaRPr lang="en-US" dirty="0"/>
          </a:p>
        </p:txBody>
      </p:sp>
    </p:spTree>
    <p:extLst>
      <p:ext uri="{BB962C8B-B14F-4D97-AF65-F5344CB8AC3E}">
        <p14:creationId xmlns:p14="http://schemas.microsoft.com/office/powerpoint/2010/main" val="2332410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547D6EFD-6827-436E-8AFB-59A3AA3915DD}"/>
              </a:ext>
            </a:extLst>
          </p:cNvPr>
          <p:cNvSpPr txBox="1">
            <a:spLocks noChangeArrowheads="1"/>
          </p:cNvSpPr>
          <p:nvPr/>
        </p:nvSpPr>
        <p:spPr bwMode="auto">
          <a:xfrm>
            <a:off x="772787" y="653680"/>
            <a:ext cx="42345627" cy="3719287"/>
          </a:xfrm>
          <a:prstGeom prst="rect">
            <a:avLst/>
          </a:prstGeom>
          <a:solidFill>
            <a:srgbClr val="1F86B3"/>
          </a:solidFill>
          <a:ln>
            <a:noFill/>
          </a:ln>
        </p:spPr>
        <p:txBody>
          <a:bodyPr vert="horz" wrap="square" lIns="352691" tIns="176345" rIns="352691" bIns="176345" numCol="1" anchor="t" anchorCtr="0" compatLnSpc="1">
            <a:prstTxWarp prst="textNoShape">
              <a:avLst/>
            </a:prstTxWarp>
          </a:bodyPr>
          <a:lstStyle>
            <a:lvl1pPr algn="ctr" defTabSz="6271527" rtl="0" eaLnBrk="0" fontAlgn="base" hangingPunct="0">
              <a:spcBef>
                <a:spcPct val="0"/>
              </a:spcBef>
              <a:spcAft>
                <a:spcPct val="0"/>
              </a:spcAft>
              <a:defRPr sz="30266">
                <a:solidFill>
                  <a:schemeClr val="tx2"/>
                </a:solidFill>
                <a:latin typeface="+mj-lt"/>
                <a:ea typeface="+mj-ea"/>
                <a:cs typeface="+mj-cs"/>
              </a:defRPr>
            </a:lvl1pPr>
            <a:lvl2pPr algn="ctr" defTabSz="6271527" rtl="0" eaLnBrk="0" fontAlgn="base" hangingPunct="0">
              <a:spcBef>
                <a:spcPct val="0"/>
              </a:spcBef>
              <a:spcAft>
                <a:spcPct val="0"/>
              </a:spcAft>
              <a:defRPr sz="30266">
                <a:solidFill>
                  <a:schemeClr val="tx2"/>
                </a:solidFill>
                <a:latin typeface="Arial" charset="0"/>
              </a:defRPr>
            </a:lvl2pPr>
            <a:lvl3pPr algn="ctr" defTabSz="6271527" rtl="0" eaLnBrk="0" fontAlgn="base" hangingPunct="0">
              <a:spcBef>
                <a:spcPct val="0"/>
              </a:spcBef>
              <a:spcAft>
                <a:spcPct val="0"/>
              </a:spcAft>
              <a:defRPr sz="30266">
                <a:solidFill>
                  <a:schemeClr val="tx2"/>
                </a:solidFill>
                <a:latin typeface="Arial" charset="0"/>
              </a:defRPr>
            </a:lvl3pPr>
            <a:lvl4pPr algn="ctr" defTabSz="6271527" rtl="0" eaLnBrk="0" fontAlgn="base" hangingPunct="0">
              <a:spcBef>
                <a:spcPct val="0"/>
              </a:spcBef>
              <a:spcAft>
                <a:spcPct val="0"/>
              </a:spcAft>
              <a:defRPr sz="30266">
                <a:solidFill>
                  <a:schemeClr val="tx2"/>
                </a:solidFill>
                <a:latin typeface="Arial" charset="0"/>
              </a:defRPr>
            </a:lvl4pPr>
            <a:lvl5pPr algn="ctr" defTabSz="6271527" rtl="0" eaLnBrk="0" fontAlgn="base" hangingPunct="0">
              <a:spcBef>
                <a:spcPct val="0"/>
              </a:spcBef>
              <a:spcAft>
                <a:spcPct val="0"/>
              </a:spcAft>
              <a:defRPr sz="30266">
                <a:solidFill>
                  <a:schemeClr val="tx2"/>
                </a:solidFill>
                <a:latin typeface="Arial" charset="0"/>
              </a:defRPr>
            </a:lvl5pPr>
            <a:lvl6pPr marL="609585" algn="ctr" defTabSz="6271527" rtl="0" fontAlgn="base">
              <a:spcBef>
                <a:spcPct val="0"/>
              </a:spcBef>
              <a:spcAft>
                <a:spcPct val="0"/>
              </a:spcAft>
              <a:defRPr sz="30266">
                <a:solidFill>
                  <a:schemeClr val="tx2"/>
                </a:solidFill>
                <a:latin typeface="Arial" charset="0"/>
              </a:defRPr>
            </a:lvl6pPr>
            <a:lvl7pPr marL="1219170" algn="ctr" defTabSz="6271527" rtl="0" fontAlgn="base">
              <a:spcBef>
                <a:spcPct val="0"/>
              </a:spcBef>
              <a:spcAft>
                <a:spcPct val="0"/>
              </a:spcAft>
              <a:defRPr sz="30266">
                <a:solidFill>
                  <a:schemeClr val="tx2"/>
                </a:solidFill>
                <a:latin typeface="Arial" charset="0"/>
              </a:defRPr>
            </a:lvl7pPr>
            <a:lvl8pPr marL="1828754" algn="ctr" defTabSz="6271527" rtl="0" fontAlgn="base">
              <a:spcBef>
                <a:spcPct val="0"/>
              </a:spcBef>
              <a:spcAft>
                <a:spcPct val="0"/>
              </a:spcAft>
              <a:defRPr sz="30266">
                <a:solidFill>
                  <a:schemeClr val="tx2"/>
                </a:solidFill>
                <a:latin typeface="Arial" charset="0"/>
              </a:defRPr>
            </a:lvl8pPr>
            <a:lvl9pPr marL="2438339" algn="ctr" defTabSz="6271527" rtl="0" fontAlgn="base">
              <a:spcBef>
                <a:spcPct val="0"/>
              </a:spcBef>
              <a:spcAft>
                <a:spcPct val="0"/>
              </a:spcAft>
              <a:defRPr sz="30266">
                <a:solidFill>
                  <a:schemeClr val="tx2"/>
                </a:solidFill>
                <a:latin typeface="Arial" charset="0"/>
              </a:defRPr>
            </a:lvl9pPr>
          </a:lstStyle>
          <a:p>
            <a:pPr algn="l" eaLnBrk="1" hangingPunct="1"/>
            <a:endParaRPr lang="en-US" altLang="en-US" sz="3600" kern="0" dirty="0"/>
          </a:p>
        </p:txBody>
      </p:sp>
      <p:sp>
        <p:nvSpPr>
          <p:cNvPr id="6" name="TextBox 5">
            <a:extLst>
              <a:ext uri="{FF2B5EF4-FFF2-40B4-BE49-F238E27FC236}">
                <a16:creationId xmlns:a16="http://schemas.microsoft.com/office/drawing/2014/main" id="{DB91B100-B6DE-4CE1-B916-D6E29C0C2528}"/>
              </a:ext>
            </a:extLst>
          </p:cNvPr>
          <p:cNvSpPr txBox="1"/>
          <p:nvPr/>
        </p:nvSpPr>
        <p:spPr>
          <a:xfrm>
            <a:off x="1201775" y="811303"/>
            <a:ext cx="36009270" cy="3277820"/>
          </a:xfrm>
          <a:prstGeom prst="rect">
            <a:avLst/>
          </a:prstGeom>
          <a:noFill/>
        </p:spPr>
        <p:txBody>
          <a:bodyPr wrap="square" rtlCol="0">
            <a:spAutoFit/>
          </a:bodyPr>
          <a:lstStyle/>
          <a:p>
            <a:pPr>
              <a:spcAft>
                <a:spcPts val="600"/>
              </a:spcAft>
            </a:pPr>
            <a:r>
              <a:rPr lang="en-US" sz="7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Glas age-gated pod-based ENDS facilitates tobacco use behaviors that benefit adult smokers</a:t>
            </a:r>
            <a:r>
              <a:rPr lang="en-US" sz="7200" dirty="0">
                <a:solidFill>
                  <a:schemeClr val="bg1"/>
                </a:solidFill>
                <a:effectLst/>
                <a:latin typeface="Arial" panose="020B0604020202020204" pitchFamily="34" charset="0"/>
                <a:ea typeface="Calibri" panose="020F0502020204030204" pitchFamily="34" charset="0"/>
              </a:rPr>
              <a:t> </a:t>
            </a:r>
          </a:p>
          <a:p>
            <a:pPr>
              <a:spcAft>
                <a:spcPts val="600"/>
              </a:spcAft>
            </a:pPr>
            <a:r>
              <a:rPr lang="en-US" sz="4400" dirty="0">
                <a:solidFill>
                  <a:schemeClr val="bg1"/>
                </a:solidFill>
                <a:latin typeface="Arial" panose="020B0604020202020204" pitchFamily="34" charset="0"/>
                <a:cs typeface="Arial" panose="020B0604020202020204" pitchFamily="34" charset="0"/>
              </a:rPr>
              <a:t>Ed Carmines</a:t>
            </a:r>
            <a:r>
              <a:rPr lang="en-US" sz="4400" baseline="30000" dirty="0">
                <a:solidFill>
                  <a:schemeClr val="bg1"/>
                </a:solidFill>
                <a:latin typeface="Arial" panose="020B0604020202020204" pitchFamily="34" charset="0"/>
                <a:cs typeface="Arial" panose="020B0604020202020204" pitchFamily="34" charset="0"/>
              </a:rPr>
              <a:t>1</a:t>
            </a:r>
            <a:r>
              <a:rPr lang="en-US" sz="4400" dirty="0">
                <a:solidFill>
                  <a:schemeClr val="bg1"/>
                </a:solidFill>
                <a:latin typeface="Arial" panose="020B0604020202020204" pitchFamily="34" charset="0"/>
                <a:cs typeface="Arial" panose="020B0604020202020204" pitchFamily="34" charset="0"/>
              </a:rPr>
              <a:t>, Bryan Burd</a:t>
            </a:r>
            <a:r>
              <a:rPr lang="en-US" sz="4400" baseline="30000" dirty="0">
                <a:solidFill>
                  <a:schemeClr val="bg1"/>
                </a:solidFill>
                <a:latin typeface="Arial" panose="020B0604020202020204" pitchFamily="34" charset="0"/>
                <a:cs typeface="Arial" panose="020B0604020202020204" pitchFamily="34" charset="0"/>
              </a:rPr>
              <a:t>1</a:t>
            </a:r>
            <a:r>
              <a:rPr lang="en-US" sz="4400" dirty="0">
                <a:solidFill>
                  <a:schemeClr val="bg1"/>
                </a:solidFill>
                <a:latin typeface="Arial" panose="020B0604020202020204" pitchFamily="34" charset="0"/>
                <a:cs typeface="Arial" panose="020B0604020202020204" pitchFamily="34" charset="0"/>
              </a:rPr>
              <a:t>, Kiri Stauch</a:t>
            </a:r>
            <a:r>
              <a:rPr lang="en-US" sz="4400" baseline="30000" dirty="0">
                <a:solidFill>
                  <a:schemeClr val="bg1"/>
                </a:solidFill>
                <a:latin typeface="Arial" panose="020B0604020202020204" pitchFamily="34" charset="0"/>
                <a:cs typeface="Arial" panose="020B0604020202020204" pitchFamily="34" charset="0"/>
              </a:rPr>
              <a:t>2</a:t>
            </a:r>
            <a:r>
              <a:rPr lang="en-US" sz="4400" dirty="0">
                <a:solidFill>
                  <a:schemeClr val="bg1"/>
                </a:solidFill>
                <a:latin typeface="Arial" panose="020B0604020202020204" pitchFamily="34" charset="0"/>
                <a:cs typeface="Arial" panose="020B0604020202020204" pitchFamily="34" charset="0"/>
              </a:rPr>
              <a:t>, Riley Wincheski</a:t>
            </a:r>
            <a:r>
              <a:rPr lang="en-US" sz="4400" baseline="30000" dirty="0">
                <a:solidFill>
                  <a:schemeClr val="bg1"/>
                </a:solidFill>
                <a:latin typeface="Arial" panose="020B0604020202020204" pitchFamily="34" charset="0"/>
                <a:cs typeface="Arial" panose="020B0604020202020204" pitchFamily="34" charset="0"/>
              </a:rPr>
              <a:t>2</a:t>
            </a:r>
            <a:r>
              <a:rPr lang="en-US" sz="4400" dirty="0">
                <a:solidFill>
                  <a:schemeClr val="bg1"/>
                </a:solidFill>
                <a:latin typeface="Arial" panose="020B0604020202020204" pitchFamily="34" charset="0"/>
                <a:cs typeface="Arial" panose="020B0604020202020204" pitchFamily="34" charset="0"/>
              </a:rPr>
              <a:t>, Ian Jones</a:t>
            </a:r>
            <a:r>
              <a:rPr lang="en-US" sz="4400" baseline="30000" dirty="0">
                <a:solidFill>
                  <a:schemeClr val="bg1"/>
                </a:solidFill>
                <a:latin typeface="Arial" panose="020B0604020202020204" pitchFamily="34" charset="0"/>
                <a:cs typeface="Arial" panose="020B0604020202020204" pitchFamily="34" charset="0"/>
              </a:rPr>
              <a:t>2</a:t>
            </a:r>
            <a:r>
              <a:rPr lang="en-US" sz="4400" dirty="0">
                <a:solidFill>
                  <a:schemeClr val="bg1"/>
                </a:solidFill>
                <a:latin typeface="Arial" panose="020B0604020202020204" pitchFamily="34" charset="0"/>
                <a:cs typeface="Arial" panose="020B0604020202020204" pitchFamily="34" charset="0"/>
              </a:rPr>
              <a:t>, Jessica Zdinak</a:t>
            </a:r>
            <a:r>
              <a:rPr lang="en-US" sz="4400" baseline="30000" dirty="0">
                <a:solidFill>
                  <a:schemeClr val="bg1"/>
                </a:solidFill>
                <a:latin typeface="Arial" panose="020B0604020202020204" pitchFamily="34" charset="0"/>
                <a:cs typeface="Arial" panose="020B0604020202020204" pitchFamily="34" charset="0"/>
              </a:rPr>
              <a:t>2</a:t>
            </a:r>
            <a:endParaRPr lang="en-US" sz="54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Affiliations</a:t>
            </a:r>
            <a:r>
              <a:rPr lang="en-US" sz="4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Chemular Inc Hudson MI, </a:t>
            </a:r>
            <a:r>
              <a:rPr lang="en-US" sz="4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ARAC Richmond, VA</a:t>
            </a:r>
            <a:endParaRPr lang="en-US" sz="4400" dirty="0">
              <a:solidFill>
                <a:schemeClr val="bg1"/>
              </a:solidFill>
              <a:effectLst/>
              <a:latin typeface="Arial" panose="020B0604020202020204" pitchFamily="34" charset="0"/>
              <a:ea typeface="Calibri" panose="020F0502020204030204" pitchFamily="34" charset="0"/>
            </a:endParaRPr>
          </a:p>
          <a:p>
            <a:pPr>
              <a:spcAft>
                <a:spcPts val="600"/>
              </a:spcAft>
            </a:pPr>
            <a:r>
              <a:rPr lang="fr-FR" altLang="en-US" sz="3200" spc="-75" dirty="0">
                <a:solidFill>
                  <a:schemeClr val="bg1"/>
                </a:solidFill>
                <a:latin typeface="Arial" panose="020B0604020202020204" pitchFamily="34" charset="0"/>
                <a:cs typeface="Arial" panose="020B0604020202020204" pitchFamily="34" charset="0"/>
              </a:rPr>
              <a:t>Poster #88</a:t>
            </a:r>
            <a:endParaRPr lang="en-US" altLang="en-US" sz="3200" spc="-75"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1F8DB37-E58F-4F98-8B20-094F7FFE956E}"/>
              </a:ext>
            </a:extLst>
          </p:cNvPr>
          <p:cNvSpPr txBox="1"/>
          <p:nvPr/>
        </p:nvSpPr>
        <p:spPr>
          <a:xfrm>
            <a:off x="772787" y="4647001"/>
            <a:ext cx="13716000" cy="892551"/>
          </a:xfrm>
          <a:prstGeom prst="rect">
            <a:avLst/>
          </a:prstGeom>
          <a:solidFill>
            <a:srgbClr val="1F86B3"/>
          </a:solidFill>
        </p:spPr>
        <p:txBody>
          <a:bodyPr wrap="square" lIns="205740" tIns="137160" rIns="137160" bIns="137160">
            <a:noAutofit/>
          </a:bodyPr>
          <a:lstStyle/>
          <a:p>
            <a:pPr>
              <a:defRPr/>
            </a:pPr>
            <a:r>
              <a:rPr lang="en-US" sz="4000" b="1" spc="-75" dirty="0">
                <a:solidFill>
                  <a:schemeClr val="bg1"/>
                </a:solidFill>
                <a:latin typeface="Arial" panose="020B0604020202020204" pitchFamily="34" charset="0"/>
                <a:cs typeface="Arial" panose="020B0604020202020204" pitchFamily="34" charset="0"/>
              </a:rPr>
              <a:t>Abstract</a:t>
            </a:r>
          </a:p>
        </p:txBody>
      </p:sp>
      <p:sp>
        <p:nvSpPr>
          <p:cNvPr id="26" name="TextBox 25">
            <a:extLst>
              <a:ext uri="{FF2B5EF4-FFF2-40B4-BE49-F238E27FC236}">
                <a16:creationId xmlns:a16="http://schemas.microsoft.com/office/drawing/2014/main" id="{FFDD8F8C-18FB-402E-B3EB-EB2090359DB6}"/>
              </a:ext>
            </a:extLst>
          </p:cNvPr>
          <p:cNvSpPr txBox="1"/>
          <p:nvPr/>
        </p:nvSpPr>
        <p:spPr>
          <a:xfrm>
            <a:off x="15204311" y="4658978"/>
            <a:ext cx="13716000" cy="892552"/>
          </a:xfrm>
          <a:prstGeom prst="rect">
            <a:avLst/>
          </a:prstGeom>
          <a:solidFill>
            <a:srgbClr val="1F86B3"/>
          </a:solidFill>
        </p:spPr>
        <p:txBody>
          <a:bodyPr wrap="square" lIns="205740" tIns="137160" rIns="137160" bIns="137160">
            <a:noAutofit/>
          </a:bodyPr>
          <a:lstStyle/>
          <a:p>
            <a:pPr>
              <a:defRPr/>
            </a:pPr>
            <a:r>
              <a:rPr lang="en-US" sz="4000" b="1" spc="-75" dirty="0">
                <a:solidFill>
                  <a:schemeClr val="bg1"/>
                </a:solidFill>
                <a:latin typeface="Arial" panose="020B0604020202020204" pitchFamily="34" charset="0"/>
                <a:cs typeface="Arial" panose="020B0604020202020204" pitchFamily="34" charset="0"/>
              </a:rPr>
              <a:t>Methods</a:t>
            </a:r>
          </a:p>
        </p:txBody>
      </p:sp>
      <p:sp>
        <p:nvSpPr>
          <p:cNvPr id="53" name="TextBox 52">
            <a:extLst>
              <a:ext uri="{FF2B5EF4-FFF2-40B4-BE49-F238E27FC236}">
                <a16:creationId xmlns:a16="http://schemas.microsoft.com/office/drawing/2014/main" id="{55A619C9-A3C4-4C20-884B-3ED366F80CE5}"/>
              </a:ext>
            </a:extLst>
          </p:cNvPr>
          <p:cNvSpPr txBox="1"/>
          <p:nvPr/>
        </p:nvSpPr>
        <p:spPr>
          <a:xfrm>
            <a:off x="29637093" y="4619564"/>
            <a:ext cx="13481320" cy="892552"/>
          </a:xfrm>
          <a:prstGeom prst="rect">
            <a:avLst/>
          </a:prstGeom>
          <a:solidFill>
            <a:srgbClr val="1F86B3"/>
          </a:solidFill>
        </p:spPr>
        <p:txBody>
          <a:bodyPr wrap="square" lIns="205740" tIns="137160" rIns="137160" bIns="137160">
            <a:spAutoFit/>
          </a:bodyPr>
          <a:lstStyle/>
          <a:p>
            <a:pPr>
              <a:defRPr/>
            </a:pPr>
            <a:r>
              <a:rPr lang="en-US" sz="4000" b="1" spc="-75" dirty="0">
                <a:solidFill>
                  <a:schemeClr val="bg1"/>
                </a:solidFill>
                <a:latin typeface="Arial" panose="020B0604020202020204" pitchFamily="34" charset="0"/>
                <a:cs typeface="Arial" panose="020B0604020202020204" pitchFamily="34" charset="0"/>
              </a:rPr>
              <a:t>Results</a:t>
            </a:r>
          </a:p>
        </p:txBody>
      </p:sp>
      <p:sp>
        <p:nvSpPr>
          <p:cNvPr id="48" name="TextBox 47">
            <a:extLst>
              <a:ext uri="{FF2B5EF4-FFF2-40B4-BE49-F238E27FC236}">
                <a16:creationId xmlns:a16="http://schemas.microsoft.com/office/drawing/2014/main" id="{C7353827-31D1-478D-8934-192B7D25F17E}"/>
              </a:ext>
            </a:extLst>
          </p:cNvPr>
          <p:cNvSpPr txBox="1"/>
          <p:nvPr/>
        </p:nvSpPr>
        <p:spPr>
          <a:xfrm>
            <a:off x="29693502" y="25699300"/>
            <a:ext cx="13473730" cy="907131"/>
          </a:xfrm>
          <a:prstGeom prst="rect">
            <a:avLst/>
          </a:prstGeom>
          <a:solidFill>
            <a:srgbClr val="1F86B3"/>
          </a:solidFill>
        </p:spPr>
        <p:txBody>
          <a:bodyPr wrap="square" lIns="205740" tIns="137160" rIns="137160" bIns="137160">
            <a:noAutofit/>
          </a:bodyPr>
          <a:lstStyle/>
          <a:p>
            <a:pPr>
              <a:defRPr/>
            </a:pPr>
            <a:r>
              <a:rPr lang="en-US" sz="4000" b="1" spc="-75" dirty="0">
                <a:solidFill>
                  <a:schemeClr val="bg1"/>
                </a:solidFill>
                <a:latin typeface="Arial" panose="020B0604020202020204" pitchFamily="34" charset="0"/>
                <a:cs typeface="Arial" panose="020B0604020202020204" pitchFamily="34" charset="0"/>
              </a:rPr>
              <a:t>Conclusions</a:t>
            </a:r>
          </a:p>
        </p:txBody>
      </p:sp>
      <p:pic>
        <p:nvPicPr>
          <p:cNvPr id="3" name="Picture 2">
            <a:extLst>
              <a:ext uri="{FF2B5EF4-FFF2-40B4-BE49-F238E27FC236}">
                <a16:creationId xmlns:a16="http://schemas.microsoft.com/office/drawing/2014/main" id="{EA40C90B-32D9-C409-C993-BCB59F5794AE}"/>
              </a:ext>
            </a:extLst>
          </p:cNvPr>
          <p:cNvPicPr>
            <a:picLocks noChangeAspect="1"/>
          </p:cNvPicPr>
          <p:nvPr/>
        </p:nvPicPr>
        <p:blipFill>
          <a:blip r:embed="rId3"/>
          <a:stretch>
            <a:fillRect/>
          </a:stretch>
        </p:blipFill>
        <p:spPr>
          <a:xfrm>
            <a:off x="39123664" y="3320594"/>
            <a:ext cx="3906374" cy="965369"/>
          </a:xfrm>
          <a:prstGeom prst="rect">
            <a:avLst/>
          </a:prstGeom>
        </p:spPr>
      </p:pic>
      <p:sp>
        <p:nvSpPr>
          <p:cNvPr id="5" name="TextBox 4">
            <a:extLst>
              <a:ext uri="{FF2B5EF4-FFF2-40B4-BE49-F238E27FC236}">
                <a16:creationId xmlns:a16="http://schemas.microsoft.com/office/drawing/2014/main" id="{4418CD8B-50B4-8F6C-CCA5-2EEA656742B7}"/>
              </a:ext>
            </a:extLst>
          </p:cNvPr>
          <p:cNvSpPr txBox="1"/>
          <p:nvPr/>
        </p:nvSpPr>
        <p:spPr>
          <a:xfrm>
            <a:off x="38388977" y="31911149"/>
            <a:ext cx="4633161" cy="369332"/>
          </a:xfrm>
          <a:prstGeom prst="rect">
            <a:avLst/>
          </a:prstGeom>
          <a:solidFill>
            <a:schemeClr val="bg1"/>
          </a:solidFill>
          <a:ln>
            <a:solidFill>
              <a:schemeClr val="tx1"/>
            </a:solidFill>
          </a:ln>
        </p:spPr>
        <p:txBody>
          <a:bodyPr wrap="square" rtlCol="0">
            <a:spAutoFit/>
          </a:bodyPr>
          <a:lstStyle/>
          <a:p>
            <a:r>
              <a:rPr lang="en-US" dirty="0"/>
              <a:t>78</a:t>
            </a:r>
            <a:r>
              <a:rPr lang="en-US" baseline="30000" dirty="0"/>
              <a:t>th</a:t>
            </a:r>
            <a:r>
              <a:rPr lang="en-US" dirty="0"/>
              <a:t> TSRC Conference 2025, Knoxville, TN  </a:t>
            </a:r>
          </a:p>
        </p:txBody>
      </p:sp>
      <p:sp>
        <p:nvSpPr>
          <p:cNvPr id="45" name="Text Box 32">
            <a:extLst>
              <a:ext uri="{FF2B5EF4-FFF2-40B4-BE49-F238E27FC236}">
                <a16:creationId xmlns:a16="http://schemas.microsoft.com/office/drawing/2014/main" id="{280DC10F-77F3-C073-7CC2-271D86E5DA9E}"/>
              </a:ext>
            </a:extLst>
          </p:cNvPr>
          <p:cNvSpPr txBox="1">
            <a:spLocks noChangeArrowheads="1"/>
          </p:cNvSpPr>
          <p:nvPr/>
        </p:nvSpPr>
        <p:spPr bwMode="auto">
          <a:xfrm>
            <a:off x="796017" y="5568676"/>
            <a:ext cx="13716000" cy="12740091"/>
          </a:xfrm>
          <a:prstGeom prst="rect">
            <a:avLst/>
          </a:prstGeom>
          <a:noFill/>
          <a:ln>
            <a:noFill/>
          </a:ln>
        </p:spPr>
        <p:txBody>
          <a:bodyPr wrap="square" lIns="205740" tIns="205740" rIns="205740" bIns="205740">
            <a:spAutoFit/>
          </a:bodyPr>
          <a:lstStyle>
            <a:lvl1pPr defTabSz="3762375">
              <a:spcBef>
                <a:spcPct val="20000"/>
              </a:spcBef>
              <a:buChar char="•"/>
              <a:defRPr sz="16500">
                <a:solidFill>
                  <a:schemeClr val="tx1"/>
                </a:solidFill>
                <a:latin typeface="Arial" panose="020B0604020202020204" pitchFamily="34" charset="0"/>
              </a:defRPr>
            </a:lvl1pPr>
            <a:lvl2pPr marL="742950" indent="-285750" defTabSz="3762375">
              <a:spcBef>
                <a:spcPct val="20000"/>
              </a:spcBef>
              <a:buChar char="–"/>
              <a:defRPr sz="14400">
                <a:solidFill>
                  <a:schemeClr val="tx1"/>
                </a:solidFill>
                <a:latin typeface="Arial" panose="020B0604020202020204" pitchFamily="34" charset="0"/>
              </a:defRPr>
            </a:lvl2pPr>
            <a:lvl3pPr marL="1143000" indent="-228600" defTabSz="3762375">
              <a:spcBef>
                <a:spcPct val="20000"/>
              </a:spcBef>
              <a:buChar char="•"/>
              <a:defRPr sz="12400">
                <a:solidFill>
                  <a:schemeClr val="tx1"/>
                </a:solidFill>
                <a:latin typeface="Arial" panose="020B0604020202020204" pitchFamily="34" charset="0"/>
              </a:defRPr>
            </a:lvl3pPr>
            <a:lvl4pPr marL="1600200" indent="-228600" defTabSz="3762375">
              <a:spcBef>
                <a:spcPct val="20000"/>
              </a:spcBef>
              <a:buChar char="–"/>
              <a:defRPr sz="10300">
                <a:solidFill>
                  <a:schemeClr val="tx1"/>
                </a:solidFill>
                <a:latin typeface="Arial" panose="020B0604020202020204" pitchFamily="34" charset="0"/>
              </a:defRPr>
            </a:lvl4pPr>
            <a:lvl5pPr marL="2057400" indent="-228600" defTabSz="3762375">
              <a:spcBef>
                <a:spcPct val="20000"/>
              </a:spcBef>
              <a:buChar char="»"/>
              <a:defRPr sz="10300">
                <a:solidFill>
                  <a:schemeClr val="tx1"/>
                </a:solidFill>
                <a:latin typeface="Arial" panose="020B0604020202020204" pitchFamily="34" charset="0"/>
              </a:defRPr>
            </a:lvl5pPr>
            <a:lvl6pPr marL="25146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9pPr>
          </a:lstStyle>
          <a:p>
            <a:pPr marL="0" marR="0" algn="just">
              <a:lnSpc>
                <a:spcPct val="107000"/>
              </a:lnSpc>
              <a:spcBef>
                <a:spcPts val="600"/>
              </a:spcBef>
              <a:spcAft>
                <a:spcPts val="800"/>
              </a:spcAft>
              <a:buNone/>
            </a:pPr>
            <a:r>
              <a:rPr lang="en-US" sz="3000" dirty="0">
                <a:effectLst/>
                <a:ea typeface="Calibri" panose="020F0502020204030204" pitchFamily="34" charset="0"/>
                <a:cs typeface="Arial" panose="020B0604020202020204" pitchFamily="34" charset="0"/>
              </a:rPr>
              <a:t>A three-month longitudinal randomized study was conducted in 400 exclusive heavy smokers with no intent to quit. They were randomly assigned to one of four conditions, with three receiving a Glas age-gated ENDS (tobacco flavored, menthol flavored or flavors) to use for 3 months. The control condition received the FDA authorized NJOY tobacco flavored ACE. Self-report survey data were collected at baseline and each follow-up site visit (month 1, 2, and 3). The primary objective for this study was to assess the APPH benefit, specifically cessation and past 30 days CPD reduction of 50% or greater after 3 months of use under the four conditions. Results showed that for participants with any reduction from baseline (i.e., 1-49% reduction, 50-99% reduction, and cessation) the population of menthol-flavored Glas users (Odds Ratio (OR) = 3.20) are estimated to benefit the most, followed by the flavored Glas condition users (OR = 1.68) and tobacco-flavored Glas users (1.10).  </a:t>
            </a:r>
            <a:r>
              <a:rPr lang="en-GB" sz="3000" dirty="0">
                <a:effectLst/>
                <a:ea typeface="Calibri" panose="020F0502020204030204" pitchFamily="34" charset="0"/>
                <a:cs typeface="Arial" panose="020B0604020202020204" pitchFamily="34" charset="0"/>
              </a:rPr>
              <a:t>Use of the Glas products reduced past 30 Day CPD ≥ 50% in 45 – 46 % of the participants compared to 48% for the NJOY ACE. 13 to 21% of the Glas product users completely quit smoking after 3 months compared to 11% for the NJOY ACE. Combining all cigarette reduction (1 to 100%), 79 to 92% of the Glas users benefited whereas only 77% of the NJOY users benefited. </a:t>
            </a:r>
            <a:r>
              <a:rPr lang="en-US" sz="3000" dirty="0">
                <a:effectLst/>
                <a:ea typeface="Calibri" panose="020F0502020204030204" pitchFamily="34" charset="0"/>
                <a:cs typeface="Arial" panose="020B0604020202020204" pitchFamily="34" charset="0"/>
              </a:rPr>
              <a:t>Overall, these findings suggest that the adult smokers benefitted more from the Glas ENDS than the NJOY ACE. The Glas ENDS are age-gated, the NJOY ACE is not. Since the reduction in CPD and cessation rates after use of the Glas ENDS were essentially equivalent to the NJOY control, and the Glas ENDS are age-gated, preventing any use by underage individuals, the Glas ENDS should be viewed as substantially superior in terms of benefit to adults as compared to risk to youth.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5" name="Chart 74">
            <a:extLst>
              <a:ext uri="{FF2B5EF4-FFF2-40B4-BE49-F238E27FC236}">
                <a16:creationId xmlns:a16="http://schemas.microsoft.com/office/drawing/2014/main" id="{AD10C497-0EFA-44C3-B20D-761103744156}"/>
              </a:ext>
            </a:extLst>
          </p:cNvPr>
          <p:cNvGraphicFramePr>
            <a:graphicFrameLocks/>
          </p:cNvGraphicFramePr>
          <p:nvPr>
            <p:extLst>
              <p:ext uri="{D42A27DB-BD31-4B8C-83A1-F6EECF244321}">
                <p14:modId xmlns:p14="http://schemas.microsoft.com/office/powerpoint/2010/main" val="3217930135"/>
              </p:ext>
            </p:extLst>
          </p:nvPr>
        </p:nvGraphicFramePr>
        <p:xfrm>
          <a:off x="32186562" y="12697922"/>
          <a:ext cx="3292475" cy="272415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B9A9012B-B92A-D96E-9573-8767DC1EE533}"/>
              </a:ext>
            </a:extLst>
          </p:cNvPr>
          <p:cNvSpPr txBox="1"/>
          <p:nvPr/>
        </p:nvSpPr>
        <p:spPr>
          <a:xfrm>
            <a:off x="29658358" y="5648294"/>
            <a:ext cx="7204793"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Table 1. Study Primary End Point Results</a:t>
            </a:r>
          </a:p>
        </p:txBody>
      </p:sp>
      <p:sp>
        <p:nvSpPr>
          <p:cNvPr id="24" name="TextBox 23">
            <a:extLst>
              <a:ext uri="{FF2B5EF4-FFF2-40B4-BE49-F238E27FC236}">
                <a16:creationId xmlns:a16="http://schemas.microsoft.com/office/drawing/2014/main" id="{86354F64-DC5A-3452-1ADA-2E797E1FFBB8}"/>
              </a:ext>
            </a:extLst>
          </p:cNvPr>
          <p:cNvSpPr txBox="1"/>
          <p:nvPr/>
        </p:nvSpPr>
        <p:spPr>
          <a:xfrm>
            <a:off x="29661581" y="26606431"/>
            <a:ext cx="13505651" cy="5038367"/>
          </a:xfrm>
          <a:prstGeom prst="rect">
            <a:avLst/>
          </a:prstGeom>
          <a:noFill/>
        </p:spPr>
        <p:txBody>
          <a:bodyPr wrap="square" rtlCol="0">
            <a:spAutoFit/>
          </a:bodyPr>
          <a:lstStyle/>
          <a:p>
            <a:pPr algn="just">
              <a:lnSpc>
                <a:spcPct val="120000"/>
              </a:lnSpc>
            </a:pPr>
            <a:r>
              <a:rPr lang="en-US" sz="3000" dirty="0">
                <a:latin typeface="Arial" panose="020B0604020202020204" pitchFamily="34" charset="0"/>
                <a:cs typeface="Arial" panose="020B0604020202020204" pitchFamily="34" charset="0"/>
              </a:rPr>
              <a:t>The study results demonstrate that the Glas products will have a positive public health benefit, helping smokers reduce their cigarette consumption and ultimately helping 13 to 21% of exclusive, heavy smokers, quit smoking completely in 3 months. The Glas ENDS are age-gated, the NJOY ACE is not. Since the reduction in CPD and cessation rates after use of the Glas ENDS were essentially equivalent to the NJOY control, and the Glas ENDS are age-gated, preventing any use by underage individuals, the Glas ENDS should be viewed as substantially superior in terms of benefit to adults as compared to risk to youth. </a:t>
            </a:r>
            <a:endParaRPr lang="en-US" altLang="en-US" sz="3000" dirty="0">
              <a:latin typeface="Arial" panose="020B0604020202020204" pitchFamily="34" charset="0"/>
              <a:cs typeface="Arial" panose="020B0604020202020204" pitchFamily="34" charset="0"/>
            </a:endParaRPr>
          </a:p>
        </p:txBody>
      </p:sp>
      <p:sp>
        <p:nvSpPr>
          <p:cNvPr id="30" name="Rectangle 1">
            <a:extLst>
              <a:ext uri="{FF2B5EF4-FFF2-40B4-BE49-F238E27FC236}">
                <a16:creationId xmlns:a16="http://schemas.microsoft.com/office/drawing/2014/main" id="{90D1AB65-F4F6-BACD-4EC7-F7B45086B8D2}"/>
              </a:ext>
            </a:extLst>
          </p:cNvPr>
          <p:cNvSpPr>
            <a:spLocks noChangeArrowheads="1"/>
          </p:cNvSpPr>
          <p:nvPr/>
        </p:nvSpPr>
        <p:spPr bwMode="auto">
          <a:xfrm>
            <a:off x="21424949" y="5551530"/>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Box 32">
            <a:extLst>
              <a:ext uri="{FF2B5EF4-FFF2-40B4-BE49-F238E27FC236}">
                <a16:creationId xmlns:a16="http://schemas.microsoft.com/office/drawing/2014/main" id="{58C74BD7-C7FC-2BD5-6A97-0DD4E026BF84}"/>
              </a:ext>
            </a:extLst>
          </p:cNvPr>
          <p:cNvSpPr txBox="1"/>
          <p:nvPr/>
        </p:nvSpPr>
        <p:spPr>
          <a:xfrm>
            <a:off x="15227542" y="5745562"/>
            <a:ext cx="13692770" cy="6890156"/>
          </a:xfrm>
          <a:prstGeom prst="rect">
            <a:avLst/>
          </a:prstGeom>
          <a:noFill/>
        </p:spPr>
        <p:txBody>
          <a:bodyPr wrap="square" rtlCol="0">
            <a:spAutoFit/>
          </a:bodyPr>
          <a:lstStyle/>
          <a:p>
            <a:pPr algn="just">
              <a:lnSpc>
                <a:spcPct val="114000"/>
              </a:lnSpc>
              <a:spcBef>
                <a:spcPts val="600"/>
              </a:spcBef>
              <a:spcAft>
                <a:spcPts val="800"/>
              </a:spcAft>
            </a:pPr>
            <a:r>
              <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multi-site three-month longitudinal randomized experimental switching study was conducted in confirmed smokers to assess the population benefits of the Glas </a:t>
            </a:r>
            <a:r>
              <a:rPr kumimoji="0" lang="en-US" altLang="en-US" sz="3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ENDS products</a:t>
            </a:r>
            <a:r>
              <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Three different Glas product conditions (Flavored, Menthol Flavored, Tobacco Flavored) were compared to the FDA-authorized NJOY ACE Tobacco Flavored products (</a:t>
            </a:r>
            <a:r>
              <a:rPr kumimoji="0" lang="en-US" altLang="en-US" sz="30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Figure 2</a:t>
            </a:r>
            <a:r>
              <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FDA authorized the NJOY ACE products, concluding that they are appropriate for the protection of public health (APPH), and as such, they served as a market comparator control. Confirmed smokers (22 to 64 years of age) who smoked more than 10 cigarettes per day (400 enrolled) and who had no plans to quit but were open to trying ENDS were provided products for three months and their smoking and vaping behavior monitored through weekly and monthly surveys. </a:t>
            </a:r>
            <a:r>
              <a:rPr lang="en-US" sz="3000" dirty="0">
                <a:latin typeface="Arial" panose="020B0604020202020204" pitchFamily="34" charset="0"/>
                <a:cs typeface="Arial" panose="020B0604020202020204" pitchFamily="34" charset="0"/>
              </a:rPr>
              <a:t>The Glas  Products are age-gated and the age-gating technology was enabled for the participants in all the Glas conditions. </a:t>
            </a:r>
          </a:p>
        </p:txBody>
      </p:sp>
      <p:sp>
        <p:nvSpPr>
          <p:cNvPr id="37" name="TextBox 36">
            <a:extLst>
              <a:ext uri="{FF2B5EF4-FFF2-40B4-BE49-F238E27FC236}">
                <a16:creationId xmlns:a16="http://schemas.microsoft.com/office/drawing/2014/main" id="{5CB3D8C5-BE47-1FEA-9EF3-2AA02061F7A0}"/>
              </a:ext>
            </a:extLst>
          </p:cNvPr>
          <p:cNvSpPr txBox="1"/>
          <p:nvPr/>
        </p:nvSpPr>
        <p:spPr>
          <a:xfrm>
            <a:off x="15378322" y="12712599"/>
            <a:ext cx="4146017" cy="523220"/>
          </a:xfrm>
          <a:prstGeom prst="rect">
            <a:avLst/>
          </a:prstGeom>
          <a:noFill/>
        </p:spPr>
        <p:txBody>
          <a:bodyPr wrap="square">
            <a:spAutoFit/>
          </a:bodyPr>
          <a:lstStyle/>
          <a:p>
            <a:pPr marL="914400" marR="0" indent="-914400">
              <a:spcBef>
                <a:spcPts val="1200"/>
              </a:spcBef>
              <a:spcAft>
                <a:spcPts val="600"/>
              </a:spcAft>
              <a:buNone/>
              <a:tabLst>
                <a:tab pos="914400" algn="l"/>
              </a:tabLst>
            </a:pPr>
            <a:r>
              <a:rPr lang="en-US" sz="2800" b="1" dirty="0">
                <a:effectLst/>
                <a:latin typeface="Arial" panose="020B0604020202020204" pitchFamily="34" charset="0"/>
                <a:ea typeface="Times New Roman" panose="02020603050405020304" pitchFamily="18" charset="0"/>
                <a:cs typeface="Times New Roman" panose="02020603050405020304" pitchFamily="18" charset="0"/>
              </a:rPr>
              <a:t>Figure  2. Study Design</a:t>
            </a:r>
          </a:p>
        </p:txBody>
      </p:sp>
      <p:sp>
        <p:nvSpPr>
          <p:cNvPr id="39" name="Rectangle: Rounded Corners 38">
            <a:extLst>
              <a:ext uri="{FF2B5EF4-FFF2-40B4-BE49-F238E27FC236}">
                <a16:creationId xmlns:a16="http://schemas.microsoft.com/office/drawing/2014/main" id="{17DCC247-D30B-B59D-F0A3-CE1DA75BCDD6}"/>
              </a:ext>
            </a:extLst>
          </p:cNvPr>
          <p:cNvSpPr/>
          <p:nvPr/>
        </p:nvSpPr>
        <p:spPr>
          <a:xfrm>
            <a:off x="19638845" y="13574124"/>
            <a:ext cx="4673600" cy="1371600"/>
          </a:xfrm>
          <a:prstGeom prst="roundRect">
            <a:avLst/>
          </a:prstGeom>
          <a:solidFill>
            <a:srgbClr val="1F86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N = 400 Exclusive Heavy Smokers</a:t>
            </a:r>
          </a:p>
        </p:txBody>
      </p:sp>
      <p:sp>
        <p:nvSpPr>
          <p:cNvPr id="40" name="Oval 39">
            <a:extLst>
              <a:ext uri="{FF2B5EF4-FFF2-40B4-BE49-F238E27FC236}">
                <a16:creationId xmlns:a16="http://schemas.microsoft.com/office/drawing/2014/main" id="{FA2741F9-4D01-6CD2-B8E3-BB744A28BCFF}"/>
              </a:ext>
            </a:extLst>
          </p:cNvPr>
          <p:cNvSpPr/>
          <p:nvPr/>
        </p:nvSpPr>
        <p:spPr>
          <a:xfrm>
            <a:off x="15565556" y="15934075"/>
            <a:ext cx="3154245" cy="2590800"/>
          </a:xfrm>
          <a:prstGeom prst="ellipse">
            <a:avLst/>
          </a:prstGeom>
          <a:solidFill>
            <a:srgbClr val="1F86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Condition 1: Flavored Glas (Gold &amp; Sapphire)</a:t>
            </a:r>
          </a:p>
          <a:p>
            <a:pPr algn="ctr"/>
            <a:r>
              <a:rPr lang="en-US" sz="2400" b="1" dirty="0"/>
              <a:t> N = 97</a:t>
            </a:r>
          </a:p>
        </p:txBody>
      </p:sp>
      <p:sp>
        <p:nvSpPr>
          <p:cNvPr id="43" name="Oval 42">
            <a:extLst>
              <a:ext uri="{FF2B5EF4-FFF2-40B4-BE49-F238E27FC236}">
                <a16:creationId xmlns:a16="http://schemas.microsoft.com/office/drawing/2014/main" id="{F28EACED-5F8F-DB14-FC01-5236CD4A225B}"/>
              </a:ext>
            </a:extLst>
          </p:cNvPr>
          <p:cNvSpPr/>
          <p:nvPr/>
        </p:nvSpPr>
        <p:spPr>
          <a:xfrm>
            <a:off x="18948400" y="15989043"/>
            <a:ext cx="3154245" cy="2590800"/>
          </a:xfrm>
          <a:prstGeom prst="ellipse">
            <a:avLst/>
          </a:prstGeom>
          <a:solidFill>
            <a:srgbClr val="1F86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Condition  2: Menthol Flavored Glas (Fresh &amp; Classic) N = 97</a:t>
            </a:r>
          </a:p>
        </p:txBody>
      </p:sp>
      <p:sp>
        <p:nvSpPr>
          <p:cNvPr id="46" name="Oval 45">
            <a:extLst>
              <a:ext uri="{FF2B5EF4-FFF2-40B4-BE49-F238E27FC236}">
                <a16:creationId xmlns:a16="http://schemas.microsoft.com/office/drawing/2014/main" id="{D5F8A7D3-9F24-77BC-66EA-235D29333D69}"/>
              </a:ext>
            </a:extLst>
          </p:cNvPr>
          <p:cNvSpPr/>
          <p:nvPr/>
        </p:nvSpPr>
        <p:spPr>
          <a:xfrm>
            <a:off x="22407444" y="15989043"/>
            <a:ext cx="3154245" cy="2590800"/>
          </a:xfrm>
          <a:prstGeom prst="ellipse">
            <a:avLst/>
          </a:prstGeom>
          <a:solidFill>
            <a:srgbClr val="1F86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Condition 3: Tobacco Flavored Glas (Blue, Blonde, &amp; Signature) </a:t>
            </a:r>
          </a:p>
          <a:p>
            <a:pPr algn="ctr"/>
            <a:r>
              <a:rPr lang="en-US" sz="2400" b="1" dirty="0"/>
              <a:t>N = 95</a:t>
            </a:r>
          </a:p>
        </p:txBody>
      </p:sp>
      <p:sp>
        <p:nvSpPr>
          <p:cNvPr id="51" name="Oval 50">
            <a:extLst>
              <a:ext uri="{FF2B5EF4-FFF2-40B4-BE49-F238E27FC236}">
                <a16:creationId xmlns:a16="http://schemas.microsoft.com/office/drawing/2014/main" id="{EF23AE9C-0AED-81B1-890D-92316D3505F4}"/>
              </a:ext>
            </a:extLst>
          </p:cNvPr>
          <p:cNvSpPr/>
          <p:nvPr/>
        </p:nvSpPr>
        <p:spPr>
          <a:xfrm>
            <a:off x="25781000" y="15989043"/>
            <a:ext cx="3010574" cy="2535832"/>
          </a:xfrm>
          <a:prstGeom prst="ellipse">
            <a:avLst/>
          </a:prstGeom>
          <a:solidFill>
            <a:srgbClr val="1F86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Condition 4: NJOY Tobacco Flavored s (Classic &amp; Rich)</a:t>
            </a:r>
          </a:p>
          <a:p>
            <a:pPr algn="ctr"/>
            <a:r>
              <a:rPr lang="en-US" sz="2400" b="1" dirty="0"/>
              <a:t> N = 111</a:t>
            </a:r>
          </a:p>
        </p:txBody>
      </p:sp>
      <p:cxnSp>
        <p:nvCxnSpPr>
          <p:cNvPr id="54" name="Straight Arrow Connector 53">
            <a:extLst>
              <a:ext uri="{FF2B5EF4-FFF2-40B4-BE49-F238E27FC236}">
                <a16:creationId xmlns:a16="http://schemas.microsoft.com/office/drawing/2014/main" id="{6DBD3BA8-90CF-7A04-7FB2-F76D0CDBE2C6}"/>
              </a:ext>
            </a:extLst>
          </p:cNvPr>
          <p:cNvCxnSpPr>
            <a:cxnSpLocks/>
          </p:cNvCxnSpPr>
          <p:nvPr/>
        </p:nvCxnSpPr>
        <p:spPr>
          <a:xfrm flipH="1">
            <a:off x="17805769" y="14945724"/>
            <a:ext cx="1965207" cy="10433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5C76B58A-4637-94EF-A762-CF47712DFC86}"/>
              </a:ext>
            </a:extLst>
          </p:cNvPr>
          <p:cNvCxnSpPr>
            <a:cxnSpLocks/>
            <a:endCxn id="43" idx="0"/>
          </p:cNvCxnSpPr>
          <p:nvPr/>
        </p:nvCxnSpPr>
        <p:spPr>
          <a:xfrm flipH="1">
            <a:off x="20525523" y="14945724"/>
            <a:ext cx="1127374" cy="10433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3E0DF86C-841E-82A2-2805-D17BCED3BD40}"/>
              </a:ext>
            </a:extLst>
          </p:cNvPr>
          <p:cNvCxnSpPr>
            <a:cxnSpLocks/>
            <a:endCxn id="46" idx="0"/>
          </p:cNvCxnSpPr>
          <p:nvPr/>
        </p:nvCxnSpPr>
        <p:spPr>
          <a:xfrm>
            <a:off x="22790142" y="14945724"/>
            <a:ext cx="1194425" cy="104331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598DF3D8-8509-64E2-E76C-01EBF86E5A33}"/>
              </a:ext>
            </a:extLst>
          </p:cNvPr>
          <p:cNvCxnSpPr>
            <a:cxnSpLocks/>
          </p:cNvCxnSpPr>
          <p:nvPr/>
        </p:nvCxnSpPr>
        <p:spPr>
          <a:xfrm>
            <a:off x="24288773" y="14847984"/>
            <a:ext cx="2424903" cy="13423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EA79DC69-2C1E-ABB3-CEAA-6C95E73C0C02}"/>
              </a:ext>
            </a:extLst>
          </p:cNvPr>
          <p:cNvPicPr>
            <a:picLocks noChangeAspect="1"/>
          </p:cNvPicPr>
          <p:nvPr/>
        </p:nvPicPr>
        <p:blipFill>
          <a:blip r:embed="rId5"/>
          <a:stretch>
            <a:fillRect/>
          </a:stretch>
        </p:blipFill>
        <p:spPr>
          <a:xfrm>
            <a:off x="15154067" y="19133738"/>
            <a:ext cx="13583065" cy="1072989"/>
          </a:xfrm>
          <a:prstGeom prst="rect">
            <a:avLst/>
          </a:prstGeom>
        </p:spPr>
      </p:pic>
      <p:sp>
        <p:nvSpPr>
          <p:cNvPr id="9" name="TextBox 8">
            <a:extLst>
              <a:ext uri="{FF2B5EF4-FFF2-40B4-BE49-F238E27FC236}">
                <a16:creationId xmlns:a16="http://schemas.microsoft.com/office/drawing/2014/main" id="{629C134F-C929-7F89-928E-EC7B29B79615}"/>
              </a:ext>
            </a:extLst>
          </p:cNvPr>
          <p:cNvSpPr txBox="1"/>
          <p:nvPr/>
        </p:nvSpPr>
        <p:spPr>
          <a:xfrm>
            <a:off x="15180366" y="20364774"/>
            <a:ext cx="13633721" cy="6890156"/>
          </a:xfrm>
          <a:prstGeom prst="rect">
            <a:avLst/>
          </a:prstGeom>
          <a:noFill/>
        </p:spPr>
        <p:txBody>
          <a:bodyPr wrap="square" rtlCol="0">
            <a:spAutoFit/>
          </a:bodyPr>
          <a:lstStyle/>
          <a:p>
            <a:pPr algn="just">
              <a:lnSpc>
                <a:spcPct val="114000"/>
              </a:lnSpc>
            </a:pPr>
            <a:r>
              <a:rPr lang="en-US" sz="3000" b="1" dirty="0">
                <a:latin typeface="Arial" panose="020B0604020202020204" pitchFamily="34" charset="0"/>
                <a:cs typeface="Arial" panose="020B0604020202020204" pitchFamily="34" charset="0"/>
              </a:rPr>
              <a:t>Table 1</a:t>
            </a:r>
            <a:r>
              <a:rPr lang="en-US" sz="3000" dirty="0">
                <a:latin typeface="Arial" panose="020B0604020202020204" pitchFamily="34" charset="0"/>
                <a:cs typeface="Arial" panose="020B0604020202020204" pitchFamily="34" charset="0"/>
              </a:rPr>
              <a:t> summarizes the primary end points for the study. Overall, all of the Glas conditions and the NJOY control reduced Cigarettes per Day (CPD) (</a:t>
            </a:r>
            <a:r>
              <a:rPr lang="en-US" sz="3000" b="1" dirty="0">
                <a:latin typeface="Arial" panose="020B0604020202020204" pitchFamily="34" charset="0"/>
                <a:cs typeface="Arial" panose="020B0604020202020204" pitchFamily="34" charset="0"/>
              </a:rPr>
              <a:t>Figure 3</a:t>
            </a:r>
            <a:r>
              <a:rPr lang="en-US" sz="3000" dirty="0">
                <a:latin typeface="Arial" panose="020B0604020202020204" pitchFamily="34" charset="0"/>
                <a:cs typeface="Arial" panose="020B0604020202020204" pitchFamily="34" charset="0"/>
              </a:rPr>
              <a:t>). Under all of the Glas conditions approximately 45% of the participants reduced their CPD greater than 50% by Month 3. An additional 13% to 27% reduced their CPD &lt; 50%. The cessation rate for the Glas conditions ranged from 13% to 21%. At the end of the 3-month usage period, only 11% of the NJOY product users quit smoking completely. </a:t>
            </a:r>
            <a:r>
              <a:rPr lang="en-GB" sz="3000" dirty="0">
                <a:latin typeface="Arial" panose="020B0604020202020204" pitchFamily="34" charset="0"/>
                <a:ea typeface="Calibri" panose="020F0502020204030204" pitchFamily="34" charset="0"/>
                <a:cs typeface="Arial" panose="020B0604020202020204" pitchFamily="34" charset="0"/>
              </a:rPr>
              <a:t>Combining all cigarette reduction (1 to 100%), 79 to 92% of the Glas users benefited whereas only 77% of the NJOY users benefited. </a:t>
            </a:r>
            <a:r>
              <a:rPr lang="en-US" sz="3000" dirty="0">
                <a:latin typeface="Arial" panose="020B0604020202020204" pitchFamily="34" charset="0"/>
                <a:cs typeface="Arial" panose="020B0604020202020204" pitchFamily="34" charset="0"/>
              </a:rPr>
              <a:t>Results showed that for participants with any reduction from baseline (i.e., 1-49% reduction, 50-99% reduction, and cessation), the population of menthol-flavored Glas users (Odds Ratio (OR) = 3.20) are estimated to benefit the most, followed by the flavored Glas condition users (OR = 1.68) and tobacco-flavored Glas users (1.10)</a:t>
            </a:r>
            <a:r>
              <a:rPr lang="en-US" sz="3000" dirty="0">
                <a:latin typeface="Arial" panose="020B0604020202020204" pitchFamily="34" charset="0"/>
                <a:ea typeface="Calibri" panose="020F050202020403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Table 2</a:t>
            </a:r>
            <a:r>
              <a:rPr lang="en-US" sz="3000" dirty="0">
                <a:latin typeface="Arial" panose="020B0604020202020204" pitchFamily="34" charset="0"/>
                <a:ea typeface="Calibri" panose="020F050202020403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CD53B74E-DEE1-CC61-BAFC-3909EA47A8D6}"/>
              </a:ext>
            </a:extLst>
          </p:cNvPr>
          <p:cNvGraphicFramePr>
            <a:graphicFrameLocks noGrp="1"/>
          </p:cNvGraphicFramePr>
          <p:nvPr>
            <p:extLst>
              <p:ext uri="{D42A27DB-BD31-4B8C-83A1-F6EECF244321}">
                <p14:modId xmlns:p14="http://schemas.microsoft.com/office/powerpoint/2010/main" val="1507897645"/>
              </p:ext>
            </p:extLst>
          </p:nvPr>
        </p:nvGraphicFramePr>
        <p:xfrm>
          <a:off x="31320257" y="6296503"/>
          <a:ext cx="9385301" cy="12763500"/>
        </p:xfrm>
        <a:graphic>
          <a:graphicData uri="http://schemas.openxmlformats.org/drawingml/2006/table">
            <a:tbl>
              <a:tblPr/>
              <a:tblGrid>
                <a:gridCol w="3221441">
                  <a:extLst>
                    <a:ext uri="{9D8B030D-6E8A-4147-A177-3AD203B41FA5}">
                      <a16:colId xmlns:a16="http://schemas.microsoft.com/office/drawing/2014/main" val="3757001987"/>
                    </a:ext>
                  </a:extLst>
                </a:gridCol>
                <a:gridCol w="3081930">
                  <a:extLst>
                    <a:ext uri="{9D8B030D-6E8A-4147-A177-3AD203B41FA5}">
                      <a16:colId xmlns:a16="http://schemas.microsoft.com/office/drawing/2014/main" val="1603063277"/>
                    </a:ext>
                  </a:extLst>
                </a:gridCol>
                <a:gridCol w="3081930">
                  <a:extLst>
                    <a:ext uri="{9D8B030D-6E8A-4147-A177-3AD203B41FA5}">
                      <a16:colId xmlns:a16="http://schemas.microsoft.com/office/drawing/2014/main" val="1084096620"/>
                    </a:ext>
                  </a:extLst>
                </a:gridCol>
              </a:tblGrid>
              <a:tr h="895350">
                <a:tc>
                  <a:txBody>
                    <a:bodyPr/>
                    <a:lstStyle/>
                    <a:p>
                      <a:pPr algn="ctr" rtl="0" fontAlgn="ctr">
                        <a:buNone/>
                      </a:pPr>
                      <a:r>
                        <a:rPr lang="en-US" sz="2800" b="1" i="0" u="none" strike="noStrike">
                          <a:solidFill>
                            <a:srgbClr val="FFFFFF"/>
                          </a:solidFill>
                          <a:effectLst/>
                          <a:latin typeface="Arial" panose="020B0604020202020204" pitchFamily="34" charset="0"/>
                        </a:rPr>
                        <a:t>End Point</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1F86B3"/>
                    </a:solidFill>
                  </a:tcPr>
                </a:tc>
                <a:tc>
                  <a:txBody>
                    <a:bodyPr/>
                    <a:lstStyle/>
                    <a:p>
                      <a:pPr algn="ctr" rtl="0" fontAlgn="ctr">
                        <a:buNone/>
                      </a:pPr>
                      <a:r>
                        <a:rPr lang="en-US" sz="2800" b="1" i="0" u="none" strike="noStrike">
                          <a:solidFill>
                            <a:srgbClr val="FFFFFF"/>
                          </a:solidFill>
                          <a:effectLst/>
                          <a:latin typeface="Arial" panose="020B0604020202020204" pitchFamily="34" charset="0"/>
                        </a:rPr>
                        <a:t>Condition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1F86B3"/>
                    </a:solidFill>
                  </a:tcPr>
                </a:tc>
                <a:tc>
                  <a:txBody>
                    <a:bodyPr/>
                    <a:lstStyle/>
                    <a:p>
                      <a:pPr algn="ctr" rtl="0" fontAlgn="ctr">
                        <a:buNone/>
                      </a:pPr>
                      <a:r>
                        <a:rPr lang="en-US" sz="2800" b="1" i="0" u="none" strike="noStrike">
                          <a:solidFill>
                            <a:srgbClr val="FFFFFF"/>
                          </a:solidFill>
                          <a:effectLst/>
                          <a:latin typeface="Arial" panose="020B0604020202020204" pitchFamily="34" charset="0"/>
                        </a:rPr>
                        <a:t>Month 3 Percentage</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1F86B3"/>
                    </a:solidFill>
                  </a:tcPr>
                </a:tc>
                <a:extLst>
                  <a:ext uri="{0D108BD9-81ED-4DB2-BD59-A6C34878D82A}">
                    <a16:rowId xmlns:a16="http://schemas.microsoft.com/office/drawing/2014/main" val="2008633924"/>
                  </a:ext>
                </a:extLst>
              </a:tr>
              <a:tr h="565150">
                <a:tc rowSpan="4">
                  <a:txBody>
                    <a:bodyPr/>
                    <a:lstStyle/>
                    <a:p>
                      <a:pPr algn="ctr" rtl="0" fontAlgn="ctr">
                        <a:buNone/>
                      </a:pPr>
                      <a:r>
                        <a:rPr lang="en-US" sz="2800" b="0" i="0" u="none" strike="noStrike">
                          <a:solidFill>
                            <a:srgbClr val="000000"/>
                          </a:solidFill>
                          <a:effectLst/>
                          <a:latin typeface="Arial" panose="020B0604020202020204" pitchFamily="34" charset="0"/>
                        </a:rPr>
                        <a:t>% of Participants that Reduced CPD (1% to 100%)</a:t>
                      </a:r>
                    </a:p>
                  </a:txBody>
                  <a:tcPr marL="6350" marR="6350" marT="63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800" b="0" i="0" u="none" strike="noStrike">
                          <a:solidFill>
                            <a:srgbClr val="000000"/>
                          </a:solidFill>
                          <a:effectLst/>
                          <a:latin typeface="Arial" panose="020B0604020202020204" pitchFamily="34" charset="0"/>
                        </a:rPr>
                        <a:t>Glas Flavored</a:t>
                      </a:r>
                    </a:p>
                  </a:txBody>
                  <a:tcPr marL="6350" marR="6350" marT="635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85%</a:t>
                      </a:r>
                    </a:p>
                  </a:txBody>
                  <a:tcPr marL="6350" marR="6350" marT="635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52717277"/>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Menthol</a:t>
                      </a:r>
                    </a:p>
                  </a:txBody>
                  <a:tcPr marL="6350" marR="6350" marT="6350" marB="0">
                    <a:lnL>
                      <a:noFill/>
                    </a:lnL>
                    <a:lnR>
                      <a:noFill/>
                    </a:lnR>
                    <a:lnT>
                      <a:noFill/>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92%</a:t>
                      </a:r>
                    </a:p>
                  </a:txBody>
                  <a:tcPr marL="6350" marR="6350" marT="6350" marB="0">
                    <a:lnL>
                      <a:noFill/>
                    </a:lnL>
                    <a:lnR>
                      <a:noFill/>
                    </a:lnR>
                    <a:lnT>
                      <a:noFill/>
                    </a:lnT>
                    <a:lnB>
                      <a:noFill/>
                    </a:lnB>
                    <a:noFill/>
                  </a:tcPr>
                </a:tc>
                <a:extLst>
                  <a:ext uri="{0D108BD9-81ED-4DB2-BD59-A6C34878D82A}">
                    <a16:rowId xmlns:a16="http://schemas.microsoft.com/office/drawing/2014/main" val="1849809130"/>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Tobacco</a:t>
                      </a:r>
                    </a:p>
                  </a:txBody>
                  <a:tcPr marL="6350" marR="6350" marT="6350" marB="0">
                    <a:lnL>
                      <a:noFill/>
                    </a:lnL>
                    <a:lnR>
                      <a:noFill/>
                    </a:lnR>
                    <a:lnT>
                      <a:noFill/>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79%</a:t>
                      </a:r>
                    </a:p>
                  </a:txBody>
                  <a:tcPr marL="6350" marR="6350" marT="6350" marB="0">
                    <a:lnL>
                      <a:noFill/>
                    </a:lnL>
                    <a:lnR>
                      <a:noFill/>
                    </a:lnR>
                    <a:lnT>
                      <a:noFill/>
                    </a:lnT>
                    <a:lnB>
                      <a:noFill/>
                    </a:lnB>
                    <a:noFill/>
                  </a:tcPr>
                </a:tc>
                <a:extLst>
                  <a:ext uri="{0D108BD9-81ED-4DB2-BD59-A6C34878D82A}">
                    <a16:rowId xmlns:a16="http://schemas.microsoft.com/office/drawing/2014/main" val="4215746511"/>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NJOY Tobacco</a:t>
                      </a:r>
                    </a:p>
                  </a:txBody>
                  <a:tcPr marL="6350" marR="6350" marT="635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800" b="0" i="0" u="none" strike="noStrike">
                          <a:solidFill>
                            <a:srgbClr val="000000"/>
                          </a:solidFill>
                          <a:effectLst/>
                          <a:latin typeface="Arial" panose="020B0604020202020204" pitchFamily="34" charset="0"/>
                        </a:rPr>
                        <a:t>77%</a:t>
                      </a:r>
                    </a:p>
                  </a:txBody>
                  <a:tcPr marL="6350" marR="6350" marT="635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7726594"/>
                  </a:ext>
                </a:extLst>
              </a:tr>
              <a:tr h="565150">
                <a:tc rowSpan="4">
                  <a:txBody>
                    <a:bodyPr/>
                    <a:lstStyle/>
                    <a:p>
                      <a:pPr algn="ctr" rtl="0" fontAlgn="ctr">
                        <a:buNone/>
                      </a:pPr>
                      <a:r>
                        <a:rPr lang="en-US" sz="2800" b="0" i="0" u="none" strike="noStrike">
                          <a:solidFill>
                            <a:srgbClr val="000000"/>
                          </a:solidFill>
                          <a:effectLst/>
                          <a:latin typeface="Arial" panose="020B0604020202020204" pitchFamily="34" charset="0"/>
                        </a:rPr>
                        <a:t>% of Participants in Cessation</a:t>
                      </a:r>
                    </a:p>
                  </a:txBody>
                  <a:tcPr marL="6350" marR="6350" marT="635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rtl="0" fontAlgn="t">
                        <a:buNone/>
                      </a:pPr>
                      <a:r>
                        <a:rPr lang="en-US" sz="2800" b="0" i="0" u="none" strike="noStrike">
                          <a:solidFill>
                            <a:srgbClr val="000000"/>
                          </a:solidFill>
                          <a:effectLst/>
                          <a:latin typeface="Arial" panose="020B0604020202020204" pitchFamily="34" charset="0"/>
                        </a:rPr>
                        <a:t>Glas Flavored</a:t>
                      </a:r>
                    </a:p>
                  </a:txBody>
                  <a:tcPr marL="6350" marR="6350" marT="635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13%</a:t>
                      </a:r>
                    </a:p>
                  </a:txBody>
                  <a:tcPr marL="6350" marR="6350" marT="635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83753888"/>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Menthol</a:t>
                      </a:r>
                    </a:p>
                  </a:txBody>
                  <a:tcPr marL="6350" marR="6350" marT="6350" marB="0">
                    <a:lnL>
                      <a:noFill/>
                    </a:lnL>
                    <a:lnR>
                      <a:noFill/>
                    </a:lnR>
                    <a:lnT>
                      <a:noFill/>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21%</a:t>
                      </a:r>
                    </a:p>
                  </a:txBody>
                  <a:tcPr marL="6350" marR="6350" marT="6350" marB="0">
                    <a:lnL>
                      <a:noFill/>
                    </a:lnL>
                    <a:lnR>
                      <a:noFill/>
                    </a:lnR>
                    <a:lnT>
                      <a:noFill/>
                    </a:lnT>
                    <a:lnB>
                      <a:noFill/>
                    </a:lnB>
                    <a:noFill/>
                  </a:tcPr>
                </a:tc>
                <a:extLst>
                  <a:ext uri="{0D108BD9-81ED-4DB2-BD59-A6C34878D82A}">
                    <a16:rowId xmlns:a16="http://schemas.microsoft.com/office/drawing/2014/main" val="253560142"/>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Tobacco</a:t>
                      </a:r>
                    </a:p>
                  </a:txBody>
                  <a:tcPr marL="6350" marR="6350" marT="6350" marB="0">
                    <a:lnL>
                      <a:noFill/>
                    </a:lnL>
                    <a:lnR>
                      <a:noFill/>
                    </a:lnR>
                    <a:lnT>
                      <a:noFill/>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21%</a:t>
                      </a:r>
                    </a:p>
                  </a:txBody>
                  <a:tcPr marL="6350" marR="6350" marT="6350" marB="0">
                    <a:lnL>
                      <a:noFill/>
                    </a:lnL>
                    <a:lnR>
                      <a:noFill/>
                    </a:lnR>
                    <a:lnT>
                      <a:noFill/>
                    </a:lnT>
                    <a:lnB>
                      <a:noFill/>
                    </a:lnB>
                    <a:noFill/>
                  </a:tcPr>
                </a:tc>
                <a:extLst>
                  <a:ext uri="{0D108BD9-81ED-4DB2-BD59-A6C34878D82A}">
                    <a16:rowId xmlns:a16="http://schemas.microsoft.com/office/drawing/2014/main" val="1737143547"/>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NJOY Tobacco</a:t>
                      </a:r>
                    </a:p>
                  </a:txBody>
                  <a:tcPr marL="6350" marR="6350" marT="6350" marB="0">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rtl="0" fontAlgn="t">
                        <a:buNone/>
                      </a:pPr>
                      <a:r>
                        <a:rPr lang="en-US" sz="2800" b="0" i="0" u="none" strike="noStrike">
                          <a:solidFill>
                            <a:srgbClr val="000000"/>
                          </a:solidFill>
                          <a:effectLst/>
                          <a:latin typeface="Arial" panose="020B0604020202020204" pitchFamily="34" charset="0"/>
                        </a:rPr>
                        <a:t>11%</a:t>
                      </a:r>
                    </a:p>
                  </a:txBody>
                  <a:tcPr marL="6350" marR="6350" marT="6350" marB="0">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981960"/>
                  </a:ext>
                </a:extLst>
              </a:tr>
              <a:tr h="565150">
                <a:tc rowSpan="4">
                  <a:txBody>
                    <a:bodyPr/>
                    <a:lstStyle/>
                    <a:p>
                      <a:pPr algn="ctr" rtl="0" fontAlgn="ctr">
                        <a:buNone/>
                      </a:pPr>
                      <a:r>
                        <a:rPr lang="en-US" sz="2800" b="0" i="0" u="none" strike="noStrike">
                          <a:solidFill>
                            <a:srgbClr val="000000"/>
                          </a:solidFill>
                          <a:effectLst/>
                          <a:latin typeface="Arial" panose="020B0604020202020204" pitchFamily="34" charset="0"/>
                        </a:rPr>
                        <a:t>% of Participants Reduced CPD ≥ 50%</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rtl="0" fontAlgn="t">
                        <a:buNone/>
                      </a:pPr>
                      <a:r>
                        <a:rPr lang="en-US" sz="2800" b="0" i="0" u="none" strike="noStrike">
                          <a:solidFill>
                            <a:srgbClr val="000000"/>
                          </a:solidFill>
                          <a:effectLst/>
                          <a:latin typeface="Arial" panose="020B0604020202020204" pitchFamily="34" charset="0"/>
                        </a:rPr>
                        <a:t>Glas Flavored</a:t>
                      </a:r>
                    </a:p>
                  </a:txBody>
                  <a:tcPr marL="6350" marR="6350" marT="635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45%</a:t>
                      </a:r>
                    </a:p>
                  </a:txBody>
                  <a:tcPr marL="6350" marR="6350" marT="6350" marB="0">
                    <a:lnL>
                      <a:noFill/>
                    </a:lnL>
                    <a:lnR>
                      <a:noFill/>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99836333"/>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Menthol</a:t>
                      </a:r>
                    </a:p>
                  </a:txBody>
                  <a:tcPr marL="6350" marR="6350" marT="6350" marB="0">
                    <a:lnL>
                      <a:noFill/>
                    </a:lnL>
                    <a:lnR>
                      <a:noFill/>
                    </a:lnR>
                    <a:lnT>
                      <a:noFill/>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46%</a:t>
                      </a:r>
                    </a:p>
                  </a:txBody>
                  <a:tcPr marL="6350" marR="6350" marT="6350" marB="0">
                    <a:lnL>
                      <a:noFill/>
                    </a:lnL>
                    <a:lnR>
                      <a:noFill/>
                    </a:lnR>
                    <a:lnT>
                      <a:noFill/>
                    </a:lnT>
                    <a:lnB>
                      <a:noFill/>
                    </a:lnB>
                    <a:noFill/>
                  </a:tcPr>
                </a:tc>
                <a:extLst>
                  <a:ext uri="{0D108BD9-81ED-4DB2-BD59-A6C34878D82A}">
                    <a16:rowId xmlns:a16="http://schemas.microsoft.com/office/drawing/2014/main" val="1411939886"/>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Tobacco</a:t>
                      </a:r>
                    </a:p>
                  </a:txBody>
                  <a:tcPr marL="6350" marR="6350" marT="6350" marB="0">
                    <a:lnL>
                      <a:noFill/>
                    </a:lnL>
                    <a:lnR>
                      <a:noFill/>
                    </a:lnR>
                    <a:lnT>
                      <a:noFill/>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45%</a:t>
                      </a:r>
                    </a:p>
                  </a:txBody>
                  <a:tcPr marL="6350" marR="6350" marT="6350" marB="0">
                    <a:lnL>
                      <a:noFill/>
                    </a:lnL>
                    <a:lnR>
                      <a:noFill/>
                    </a:lnR>
                    <a:lnT>
                      <a:noFill/>
                    </a:lnT>
                    <a:lnB>
                      <a:noFill/>
                    </a:lnB>
                    <a:noFill/>
                  </a:tcPr>
                </a:tc>
                <a:extLst>
                  <a:ext uri="{0D108BD9-81ED-4DB2-BD59-A6C34878D82A}">
                    <a16:rowId xmlns:a16="http://schemas.microsoft.com/office/drawing/2014/main" val="3467205556"/>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NJOY Tobacco</a:t>
                      </a:r>
                    </a:p>
                  </a:txBody>
                  <a:tcPr marL="6350" marR="6350" marT="6350" marB="0">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rtl="0" fontAlgn="t">
                        <a:buNone/>
                      </a:pPr>
                      <a:r>
                        <a:rPr lang="en-US" sz="2800" b="0" i="0" u="none" strike="noStrike">
                          <a:solidFill>
                            <a:srgbClr val="000000"/>
                          </a:solidFill>
                          <a:effectLst/>
                          <a:latin typeface="Arial" panose="020B0604020202020204" pitchFamily="34" charset="0"/>
                        </a:rPr>
                        <a:t>48%</a:t>
                      </a:r>
                    </a:p>
                  </a:txBody>
                  <a:tcPr marL="6350" marR="6350" marT="6350" marB="0">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680504"/>
                  </a:ext>
                </a:extLst>
              </a:tr>
              <a:tr h="565150">
                <a:tc rowSpan="4">
                  <a:txBody>
                    <a:bodyPr/>
                    <a:lstStyle/>
                    <a:p>
                      <a:pPr algn="ctr" rtl="0" fontAlgn="ctr">
                        <a:buNone/>
                      </a:pPr>
                      <a:r>
                        <a:rPr lang="en-US" sz="2800" b="0" i="0" u="none" strike="noStrike">
                          <a:solidFill>
                            <a:srgbClr val="000000"/>
                          </a:solidFill>
                          <a:effectLst/>
                          <a:latin typeface="Arial" panose="020B0604020202020204" pitchFamily="34" charset="0"/>
                        </a:rPr>
                        <a:t>% of Participants Reduced CPD &lt; 50%</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2800" b="0" i="0" u="none" strike="noStrike">
                          <a:solidFill>
                            <a:srgbClr val="000000"/>
                          </a:solidFill>
                          <a:effectLst/>
                          <a:latin typeface="Arial" panose="020B0604020202020204" pitchFamily="34" charset="0"/>
                        </a:rPr>
                        <a:t>Glas Flavored</a:t>
                      </a:r>
                    </a:p>
                  </a:txBody>
                  <a:tcPr marL="6350" marR="6350" marT="6350" marB="0">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t">
                        <a:buNone/>
                      </a:pPr>
                      <a:r>
                        <a:rPr lang="en-US" sz="2800" b="0" i="0" u="none" strike="noStrike">
                          <a:solidFill>
                            <a:srgbClr val="000000"/>
                          </a:solidFill>
                          <a:effectLst/>
                          <a:latin typeface="Arial" panose="020B0604020202020204" pitchFamily="34" charset="0"/>
                        </a:rPr>
                        <a:t>27%</a:t>
                      </a:r>
                    </a:p>
                  </a:txBody>
                  <a:tcPr marL="6350" marR="6350" marT="6350" marB="0">
                    <a:lnL>
                      <a:noFill/>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27230495"/>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Menthol</a:t>
                      </a:r>
                    </a:p>
                  </a:txBody>
                  <a:tcPr marL="6350" marR="6350" marT="6350" marB="0">
                    <a:lnL>
                      <a:noFill/>
                    </a:lnL>
                    <a:lnR>
                      <a:noFill/>
                    </a:lnR>
                    <a:lnT>
                      <a:noFill/>
                    </a:lnT>
                    <a:lnB>
                      <a:noFill/>
                    </a:lnB>
                    <a:solidFill>
                      <a:srgbClr val="FFFFFF"/>
                    </a:solidFill>
                  </a:tcPr>
                </a:tc>
                <a:tc>
                  <a:txBody>
                    <a:bodyPr/>
                    <a:lstStyle/>
                    <a:p>
                      <a:pPr algn="ctr" rtl="0" fontAlgn="t">
                        <a:buNone/>
                      </a:pPr>
                      <a:r>
                        <a:rPr lang="en-US" sz="2800" b="0" i="0" u="none" strike="noStrike">
                          <a:solidFill>
                            <a:srgbClr val="000000"/>
                          </a:solidFill>
                          <a:effectLst/>
                          <a:latin typeface="Arial" panose="020B0604020202020204" pitchFamily="34" charset="0"/>
                        </a:rPr>
                        <a:t>24%</a:t>
                      </a:r>
                    </a:p>
                  </a:txBody>
                  <a:tcPr marL="6350" marR="6350" marT="6350" marB="0">
                    <a:lnL>
                      <a:noFill/>
                    </a:lnL>
                    <a:lnR>
                      <a:noFill/>
                    </a:lnR>
                    <a:lnT>
                      <a:noFill/>
                    </a:lnT>
                    <a:lnB>
                      <a:noFill/>
                    </a:lnB>
                    <a:solidFill>
                      <a:srgbClr val="FFFFFF"/>
                    </a:solidFill>
                  </a:tcPr>
                </a:tc>
                <a:extLst>
                  <a:ext uri="{0D108BD9-81ED-4DB2-BD59-A6C34878D82A}">
                    <a16:rowId xmlns:a16="http://schemas.microsoft.com/office/drawing/2014/main" val="4520309"/>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Tobacco</a:t>
                      </a:r>
                    </a:p>
                  </a:txBody>
                  <a:tcPr marL="6350" marR="6350" marT="6350" marB="0">
                    <a:lnL>
                      <a:noFill/>
                    </a:lnL>
                    <a:lnR>
                      <a:noFill/>
                    </a:lnR>
                    <a:lnT>
                      <a:noFill/>
                    </a:lnT>
                    <a:lnB>
                      <a:noFill/>
                    </a:lnB>
                    <a:solidFill>
                      <a:srgbClr val="FFFFFF"/>
                    </a:solidFill>
                  </a:tcPr>
                </a:tc>
                <a:tc>
                  <a:txBody>
                    <a:bodyPr/>
                    <a:lstStyle/>
                    <a:p>
                      <a:pPr algn="ctr" rtl="0" fontAlgn="t">
                        <a:buNone/>
                      </a:pPr>
                      <a:r>
                        <a:rPr lang="en-US" sz="2800" b="0" i="0" u="none" strike="noStrike">
                          <a:solidFill>
                            <a:srgbClr val="000000"/>
                          </a:solidFill>
                          <a:effectLst/>
                          <a:latin typeface="Arial" panose="020B0604020202020204" pitchFamily="34" charset="0"/>
                        </a:rPr>
                        <a:t>13%</a:t>
                      </a:r>
                    </a:p>
                  </a:txBody>
                  <a:tcPr marL="6350" marR="6350" marT="6350" marB="0">
                    <a:lnL>
                      <a:noFill/>
                    </a:lnL>
                    <a:lnR>
                      <a:noFill/>
                    </a:lnR>
                    <a:lnT>
                      <a:noFill/>
                    </a:lnT>
                    <a:lnB>
                      <a:noFill/>
                    </a:lnB>
                    <a:solidFill>
                      <a:srgbClr val="FFFFFF"/>
                    </a:solidFill>
                  </a:tcPr>
                </a:tc>
                <a:extLst>
                  <a:ext uri="{0D108BD9-81ED-4DB2-BD59-A6C34878D82A}">
                    <a16:rowId xmlns:a16="http://schemas.microsoft.com/office/drawing/2014/main" val="260398605"/>
                  </a:ext>
                </a:extLst>
              </a:tr>
              <a:tr h="565150">
                <a:tc vMerge="1">
                  <a:txBody>
                    <a:bodyPr/>
                    <a:lstStyle/>
                    <a:p>
                      <a:endParaRPr lang="en-US"/>
                    </a:p>
                  </a:txBody>
                  <a:tcPr/>
                </a:tc>
                <a:tc>
                  <a:txBody>
                    <a:bodyPr/>
                    <a:lstStyle/>
                    <a:p>
                      <a:pPr algn="ctr" rtl="0" fontAlgn="t">
                        <a:buNone/>
                      </a:pPr>
                      <a:r>
                        <a:rPr lang="en-US" sz="2800" b="0" i="0" u="none" strike="noStrike" dirty="0">
                          <a:solidFill>
                            <a:srgbClr val="000000"/>
                          </a:solidFill>
                          <a:effectLst/>
                          <a:latin typeface="Arial" panose="020B0604020202020204" pitchFamily="34" charset="0"/>
                        </a:rPr>
                        <a:t>NJOY Tobacco</a:t>
                      </a:r>
                    </a:p>
                  </a:txBody>
                  <a:tcPr marL="6350" marR="6350" marT="635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t">
                        <a:buNone/>
                      </a:pPr>
                      <a:r>
                        <a:rPr lang="en-US" sz="2800" b="0" i="0" u="none" strike="noStrike">
                          <a:solidFill>
                            <a:srgbClr val="000000"/>
                          </a:solidFill>
                          <a:effectLst/>
                          <a:latin typeface="Arial" panose="020B0604020202020204" pitchFamily="34" charset="0"/>
                        </a:rPr>
                        <a:t>18%</a:t>
                      </a:r>
                    </a:p>
                  </a:txBody>
                  <a:tcPr marL="6350" marR="6350" marT="635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266541"/>
                  </a:ext>
                </a:extLst>
              </a:tr>
              <a:tr h="565150">
                <a:tc rowSpan="4">
                  <a:txBody>
                    <a:bodyPr/>
                    <a:lstStyle/>
                    <a:p>
                      <a:pPr algn="ctr" rtl="0" fontAlgn="ctr">
                        <a:buNone/>
                      </a:pPr>
                      <a:r>
                        <a:rPr lang="en-US" sz="2800" b="0" i="0" u="none" strike="noStrike">
                          <a:solidFill>
                            <a:srgbClr val="000000"/>
                          </a:solidFill>
                          <a:effectLst/>
                          <a:latin typeface="Arial" panose="020B0604020202020204" pitchFamily="34" charset="0"/>
                        </a:rPr>
                        <a:t>% Reduction in Cigarette Dependence</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rtl="0" fontAlgn="t">
                        <a:buNone/>
                      </a:pPr>
                      <a:r>
                        <a:rPr lang="en-US" sz="2800" b="0" i="0" u="none" strike="noStrike">
                          <a:solidFill>
                            <a:srgbClr val="000000"/>
                          </a:solidFill>
                          <a:effectLst/>
                          <a:latin typeface="Arial" panose="020B0604020202020204" pitchFamily="34" charset="0"/>
                        </a:rPr>
                        <a:t>Glas Flavored</a:t>
                      </a:r>
                    </a:p>
                  </a:txBody>
                  <a:tcPr marL="6350" marR="6350" marT="6350" marB="0">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31%</a:t>
                      </a:r>
                    </a:p>
                  </a:txBody>
                  <a:tcPr marL="6350" marR="6350" marT="6350" marB="0">
                    <a:lnL>
                      <a:noFill/>
                    </a:lnL>
                    <a:lnR>
                      <a:noFill/>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54896061"/>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Menthol</a:t>
                      </a:r>
                    </a:p>
                  </a:txBody>
                  <a:tcPr marL="6350" marR="6350" marT="6350" marB="0">
                    <a:lnL>
                      <a:noFill/>
                    </a:lnL>
                    <a:lnR>
                      <a:noFill/>
                    </a:lnR>
                    <a:lnT>
                      <a:noFill/>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28%</a:t>
                      </a:r>
                    </a:p>
                  </a:txBody>
                  <a:tcPr marL="6350" marR="6350" marT="6350" marB="0">
                    <a:lnL>
                      <a:noFill/>
                    </a:lnL>
                    <a:lnR>
                      <a:noFill/>
                    </a:lnR>
                    <a:lnT>
                      <a:noFill/>
                    </a:lnT>
                    <a:lnB>
                      <a:noFill/>
                    </a:lnB>
                    <a:noFill/>
                  </a:tcPr>
                </a:tc>
                <a:extLst>
                  <a:ext uri="{0D108BD9-81ED-4DB2-BD59-A6C34878D82A}">
                    <a16:rowId xmlns:a16="http://schemas.microsoft.com/office/drawing/2014/main" val="2044182652"/>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Tobacco</a:t>
                      </a:r>
                    </a:p>
                  </a:txBody>
                  <a:tcPr marL="6350" marR="6350" marT="6350" marB="0">
                    <a:lnL>
                      <a:noFill/>
                    </a:lnL>
                    <a:lnR>
                      <a:noFill/>
                    </a:lnR>
                    <a:lnT>
                      <a:noFill/>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30%</a:t>
                      </a:r>
                    </a:p>
                  </a:txBody>
                  <a:tcPr marL="6350" marR="6350" marT="6350" marB="0">
                    <a:lnL>
                      <a:noFill/>
                    </a:lnL>
                    <a:lnR>
                      <a:noFill/>
                    </a:lnR>
                    <a:lnT>
                      <a:noFill/>
                    </a:lnT>
                    <a:lnB>
                      <a:noFill/>
                    </a:lnB>
                    <a:noFill/>
                  </a:tcPr>
                </a:tc>
                <a:extLst>
                  <a:ext uri="{0D108BD9-81ED-4DB2-BD59-A6C34878D82A}">
                    <a16:rowId xmlns:a16="http://schemas.microsoft.com/office/drawing/2014/main" val="2971004831"/>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NJOY Tobacco</a:t>
                      </a:r>
                    </a:p>
                  </a:txBody>
                  <a:tcPr marL="6350" marR="6350" marT="6350" marB="0">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rtl="0" fontAlgn="t">
                        <a:buNone/>
                      </a:pPr>
                      <a:r>
                        <a:rPr lang="en-US" sz="2800" b="0" i="0" u="none" strike="noStrike">
                          <a:solidFill>
                            <a:srgbClr val="000000"/>
                          </a:solidFill>
                          <a:effectLst/>
                          <a:latin typeface="Arial" panose="020B0604020202020204" pitchFamily="34" charset="0"/>
                        </a:rPr>
                        <a:t>23%</a:t>
                      </a:r>
                    </a:p>
                  </a:txBody>
                  <a:tcPr marL="6350" marR="6350" marT="6350" marB="0">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1689637"/>
                  </a:ext>
                </a:extLst>
              </a:tr>
              <a:tr h="565150">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6350" marR="6350" marT="6350"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Aptos Narrow" panose="020B0004020202020204" pitchFamily="34" charset="0"/>
                        </a:rPr>
                        <a:t> </a:t>
                      </a:r>
                    </a:p>
                  </a:txBody>
                  <a:tcPr marL="6350" marR="6350" marT="6350" marB="0" anchor="b">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2599701"/>
                  </a:ext>
                </a:extLst>
              </a:tr>
            </a:tbl>
          </a:graphicData>
        </a:graphic>
      </p:graphicFrame>
      <p:pic>
        <p:nvPicPr>
          <p:cNvPr id="21" name="Picture 20">
            <a:extLst>
              <a:ext uri="{FF2B5EF4-FFF2-40B4-BE49-F238E27FC236}">
                <a16:creationId xmlns:a16="http://schemas.microsoft.com/office/drawing/2014/main" id="{0B8B0104-8B9A-CA7D-7D61-188AEDD90AD4}"/>
              </a:ext>
            </a:extLst>
          </p:cNvPr>
          <p:cNvPicPr>
            <a:picLocks noChangeAspect="1"/>
          </p:cNvPicPr>
          <p:nvPr/>
        </p:nvPicPr>
        <p:blipFill>
          <a:blip r:embed="rId6"/>
          <a:stretch>
            <a:fillRect/>
          </a:stretch>
        </p:blipFill>
        <p:spPr>
          <a:xfrm>
            <a:off x="30834419" y="19276084"/>
            <a:ext cx="11610753" cy="6335304"/>
          </a:xfrm>
          <a:prstGeom prst="rect">
            <a:avLst/>
          </a:prstGeom>
        </p:spPr>
      </p:pic>
      <p:sp>
        <p:nvSpPr>
          <p:cNvPr id="22" name="TextBox 21">
            <a:extLst>
              <a:ext uri="{FF2B5EF4-FFF2-40B4-BE49-F238E27FC236}">
                <a16:creationId xmlns:a16="http://schemas.microsoft.com/office/drawing/2014/main" id="{0B8B92D8-5972-AF1D-7F2A-B8262304F174}"/>
              </a:ext>
            </a:extLst>
          </p:cNvPr>
          <p:cNvSpPr txBox="1"/>
          <p:nvPr/>
        </p:nvSpPr>
        <p:spPr>
          <a:xfrm>
            <a:off x="29683168" y="18729875"/>
            <a:ext cx="7390165"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Figure 3. Study Primary End Point Results</a:t>
            </a:r>
          </a:p>
        </p:txBody>
      </p:sp>
      <p:sp>
        <p:nvSpPr>
          <p:cNvPr id="28" name="TextBox 27">
            <a:extLst>
              <a:ext uri="{FF2B5EF4-FFF2-40B4-BE49-F238E27FC236}">
                <a16:creationId xmlns:a16="http://schemas.microsoft.com/office/drawing/2014/main" id="{CC7CCAA6-30B2-D2AF-838B-0B05E9453427}"/>
              </a:ext>
            </a:extLst>
          </p:cNvPr>
          <p:cNvSpPr txBox="1"/>
          <p:nvPr/>
        </p:nvSpPr>
        <p:spPr>
          <a:xfrm>
            <a:off x="786954" y="18117728"/>
            <a:ext cx="13716000" cy="892552"/>
          </a:xfrm>
          <a:prstGeom prst="rect">
            <a:avLst/>
          </a:prstGeom>
          <a:solidFill>
            <a:srgbClr val="1F86B3"/>
          </a:solidFill>
        </p:spPr>
        <p:txBody>
          <a:bodyPr wrap="square" lIns="205740" tIns="137160" rIns="137160" bIns="137160">
            <a:noAutofit/>
          </a:bodyPr>
          <a:lstStyle/>
          <a:p>
            <a:pPr>
              <a:defRPr/>
            </a:pPr>
            <a:r>
              <a:rPr lang="en-US" sz="4000" b="1" spc="-75" dirty="0">
                <a:solidFill>
                  <a:schemeClr val="bg1"/>
                </a:solidFill>
                <a:latin typeface="Arial" panose="020B0604020202020204" pitchFamily="34" charset="0"/>
                <a:cs typeface="Arial" panose="020B0604020202020204" pitchFamily="34" charset="0"/>
              </a:rPr>
              <a:t>The Product and Technology</a:t>
            </a:r>
          </a:p>
        </p:txBody>
      </p:sp>
      <p:sp>
        <p:nvSpPr>
          <p:cNvPr id="29" name="Text Box 32">
            <a:extLst>
              <a:ext uri="{FF2B5EF4-FFF2-40B4-BE49-F238E27FC236}">
                <a16:creationId xmlns:a16="http://schemas.microsoft.com/office/drawing/2014/main" id="{A9DEA4B6-456E-CB5F-5C9C-6291353F3A60}"/>
              </a:ext>
            </a:extLst>
          </p:cNvPr>
          <p:cNvSpPr txBox="1">
            <a:spLocks noChangeArrowheads="1"/>
          </p:cNvSpPr>
          <p:nvPr/>
        </p:nvSpPr>
        <p:spPr bwMode="auto">
          <a:xfrm>
            <a:off x="650126" y="19063374"/>
            <a:ext cx="13652789" cy="3529236"/>
          </a:xfrm>
          <a:prstGeom prst="rect">
            <a:avLst/>
          </a:prstGeom>
          <a:noFill/>
          <a:ln>
            <a:noFill/>
          </a:ln>
        </p:spPr>
        <p:txBody>
          <a:bodyPr wrap="square" lIns="210312" tIns="205740" rIns="205740" bIns="205740">
            <a:spAutoFit/>
          </a:bodyPr>
          <a:lstStyle>
            <a:lvl1pPr defTabSz="3762375">
              <a:spcBef>
                <a:spcPct val="20000"/>
              </a:spcBef>
              <a:buChar char="•"/>
              <a:defRPr sz="16500">
                <a:solidFill>
                  <a:schemeClr val="tx1"/>
                </a:solidFill>
                <a:latin typeface="Arial" panose="020B0604020202020204" pitchFamily="34" charset="0"/>
              </a:defRPr>
            </a:lvl1pPr>
            <a:lvl2pPr marL="742950" indent="-285750" defTabSz="3762375">
              <a:spcBef>
                <a:spcPct val="20000"/>
              </a:spcBef>
              <a:buChar char="–"/>
              <a:defRPr sz="14400">
                <a:solidFill>
                  <a:schemeClr val="tx1"/>
                </a:solidFill>
                <a:latin typeface="Arial" panose="020B0604020202020204" pitchFamily="34" charset="0"/>
              </a:defRPr>
            </a:lvl2pPr>
            <a:lvl3pPr marL="1143000" indent="-228600" defTabSz="3762375">
              <a:spcBef>
                <a:spcPct val="20000"/>
              </a:spcBef>
              <a:buChar char="•"/>
              <a:defRPr sz="12400">
                <a:solidFill>
                  <a:schemeClr val="tx1"/>
                </a:solidFill>
                <a:latin typeface="Arial" panose="020B0604020202020204" pitchFamily="34" charset="0"/>
              </a:defRPr>
            </a:lvl3pPr>
            <a:lvl4pPr marL="1600200" indent="-228600" defTabSz="3762375">
              <a:spcBef>
                <a:spcPct val="20000"/>
              </a:spcBef>
              <a:buChar char="–"/>
              <a:defRPr sz="10300">
                <a:solidFill>
                  <a:schemeClr val="tx1"/>
                </a:solidFill>
                <a:latin typeface="Arial" panose="020B0604020202020204" pitchFamily="34" charset="0"/>
              </a:defRPr>
            </a:lvl4pPr>
            <a:lvl5pPr marL="2057400" indent="-228600" defTabSz="3762375">
              <a:spcBef>
                <a:spcPct val="20000"/>
              </a:spcBef>
              <a:buChar char="»"/>
              <a:defRPr sz="10300">
                <a:solidFill>
                  <a:schemeClr val="tx1"/>
                </a:solidFill>
                <a:latin typeface="Arial" panose="020B0604020202020204" pitchFamily="34" charset="0"/>
              </a:defRPr>
            </a:lvl5pPr>
            <a:lvl6pPr marL="25146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6pPr>
            <a:lvl7pPr marL="29718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7pPr>
            <a:lvl8pPr marL="34290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8pPr>
            <a:lvl9pPr marL="3886200" indent="-228600" defTabSz="3762375" eaLnBrk="0" fontAlgn="base" hangingPunct="0">
              <a:spcBef>
                <a:spcPct val="20000"/>
              </a:spcBef>
              <a:spcAft>
                <a:spcPct val="0"/>
              </a:spcAft>
              <a:buChar char="»"/>
              <a:defRPr sz="10300">
                <a:solidFill>
                  <a:schemeClr val="tx1"/>
                </a:solidFill>
                <a:latin typeface="Arial" panose="020B0604020202020204" pitchFamily="34" charset="0"/>
              </a:defRPr>
            </a:lvl9p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3000" b="0" i="0" u="none" strike="noStrike" kern="1200" cap="none" spc="-38" normalizeH="0" baseline="0" noProof="0" dirty="0">
                <a:ln>
                  <a:noFill/>
                </a:ln>
                <a:solidFill>
                  <a:prstClr val="black"/>
                </a:solidFill>
                <a:effectLst/>
                <a:uLnTx/>
                <a:uFillTx/>
                <a:cs typeface="Arial" panose="020B0604020202020204" pitchFamily="34" charset="0"/>
              </a:rPr>
              <a:t>The Glas products are a pod based vaping system (PBVS). They are rechargeable electronic nicotine delivery system (ENDS) devices. </a:t>
            </a:r>
            <a:r>
              <a:rPr kumimoji="0" lang="en-US" sz="3000" b="1" i="0" u="none" strike="noStrike" kern="1200" cap="none" spc="-38" normalizeH="0" baseline="0" noProof="0" dirty="0">
                <a:ln>
                  <a:noFill/>
                </a:ln>
                <a:solidFill>
                  <a:prstClr val="black"/>
                </a:solidFill>
                <a:effectLst/>
                <a:uLnTx/>
                <a:uFillTx/>
                <a:cs typeface="Arial" panose="020B0604020202020204" pitchFamily="34" charset="0"/>
              </a:rPr>
              <a:t>Figure 1 </a:t>
            </a:r>
            <a:r>
              <a:rPr kumimoji="0" lang="en-US" sz="3000" b="0" i="0" u="none" strike="noStrike" kern="1200" cap="none" spc="-38" normalizeH="0" baseline="0" noProof="0" dirty="0">
                <a:ln>
                  <a:noFill/>
                </a:ln>
                <a:solidFill>
                  <a:prstClr val="black"/>
                </a:solidFill>
                <a:effectLst/>
                <a:uLnTx/>
                <a:uFillTx/>
                <a:cs typeface="Arial" panose="020B0604020202020204" pitchFamily="34" charset="0"/>
              </a:rPr>
              <a:t>shows a picture of the Glas product and the different flavored pods. The ENDS is enabled with technology designed to prevent underage use and also prevent re-use or use of counterfeit E-Liquid containing pods. The pods are available in tobacco, menthol, and non-descript flavors.  </a:t>
            </a:r>
          </a:p>
        </p:txBody>
      </p:sp>
      <p:sp>
        <p:nvSpPr>
          <p:cNvPr id="31" name="TextBox 30">
            <a:extLst>
              <a:ext uri="{FF2B5EF4-FFF2-40B4-BE49-F238E27FC236}">
                <a16:creationId xmlns:a16="http://schemas.microsoft.com/office/drawing/2014/main" id="{EAEB2F71-7540-8A34-95DA-5BED4EA37EB2}"/>
              </a:ext>
            </a:extLst>
          </p:cNvPr>
          <p:cNvSpPr txBox="1"/>
          <p:nvPr/>
        </p:nvSpPr>
        <p:spPr>
          <a:xfrm flipH="1">
            <a:off x="786953" y="23028219"/>
            <a:ext cx="7804153" cy="523220"/>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Figure 1. Glas Pod Based Vaping System</a:t>
            </a:r>
            <a:endParaRPr lang="en-US" sz="2800"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42491EE2-7EE3-617A-BAED-F4AD4E746F28}"/>
              </a:ext>
            </a:extLst>
          </p:cNvPr>
          <p:cNvPicPr>
            <a:picLocks noChangeAspect="1"/>
          </p:cNvPicPr>
          <p:nvPr/>
        </p:nvPicPr>
        <p:blipFill>
          <a:blip r:embed="rId7"/>
          <a:srcRect l="5271" t="13196" r="5953" b="12155"/>
          <a:stretch>
            <a:fillRect/>
          </a:stretch>
        </p:blipFill>
        <p:spPr>
          <a:xfrm>
            <a:off x="786953" y="23862101"/>
            <a:ext cx="13276275" cy="5894175"/>
          </a:xfrm>
          <a:prstGeom prst="rect">
            <a:avLst/>
          </a:prstGeom>
        </p:spPr>
      </p:pic>
      <p:sp>
        <p:nvSpPr>
          <p:cNvPr id="34" name="TextBox 33">
            <a:extLst>
              <a:ext uri="{FF2B5EF4-FFF2-40B4-BE49-F238E27FC236}">
                <a16:creationId xmlns:a16="http://schemas.microsoft.com/office/drawing/2014/main" id="{F4106111-3ABE-FFEF-D819-DBE700FF4B3E}"/>
              </a:ext>
            </a:extLst>
          </p:cNvPr>
          <p:cNvSpPr txBox="1"/>
          <p:nvPr/>
        </p:nvSpPr>
        <p:spPr>
          <a:xfrm flipH="1">
            <a:off x="15314558" y="27518701"/>
            <a:ext cx="13095636" cy="523220"/>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Table 2. Comparison of Overall Effects of Glas Products to NJOY</a:t>
            </a:r>
            <a:endParaRPr lang="en-US" sz="2800" dirty="0">
              <a:latin typeface="Arial" panose="020B0604020202020204" pitchFamily="34" charset="0"/>
              <a:cs typeface="Arial" panose="020B0604020202020204" pitchFamily="34" charset="0"/>
            </a:endParaRPr>
          </a:p>
        </p:txBody>
      </p:sp>
      <p:graphicFrame>
        <p:nvGraphicFramePr>
          <p:cNvPr id="35" name="Table 34">
            <a:extLst>
              <a:ext uri="{FF2B5EF4-FFF2-40B4-BE49-F238E27FC236}">
                <a16:creationId xmlns:a16="http://schemas.microsoft.com/office/drawing/2014/main" id="{A8FD6829-7121-14D9-FB31-B9E71EEA13B9}"/>
              </a:ext>
            </a:extLst>
          </p:cNvPr>
          <p:cNvGraphicFramePr>
            <a:graphicFrameLocks noGrp="1"/>
          </p:cNvGraphicFramePr>
          <p:nvPr>
            <p:extLst>
              <p:ext uri="{D42A27DB-BD31-4B8C-83A1-F6EECF244321}">
                <p14:modId xmlns:p14="http://schemas.microsoft.com/office/powerpoint/2010/main" val="3379250879"/>
              </p:ext>
            </p:extLst>
          </p:nvPr>
        </p:nvGraphicFramePr>
        <p:xfrm>
          <a:off x="17693534" y="28305692"/>
          <a:ext cx="7696200" cy="3155950"/>
        </p:xfrm>
        <a:graphic>
          <a:graphicData uri="http://schemas.openxmlformats.org/drawingml/2006/table">
            <a:tbl>
              <a:tblPr/>
              <a:tblGrid>
                <a:gridCol w="3111500">
                  <a:extLst>
                    <a:ext uri="{9D8B030D-6E8A-4147-A177-3AD203B41FA5}">
                      <a16:colId xmlns:a16="http://schemas.microsoft.com/office/drawing/2014/main" val="3911759913"/>
                    </a:ext>
                  </a:extLst>
                </a:gridCol>
                <a:gridCol w="3048000">
                  <a:extLst>
                    <a:ext uri="{9D8B030D-6E8A-4147-A177-3AD203B41FA5}">
                      <a16:colId xmlns:a16="http://schemas.microsoft.com/office/drawing/2014/main" val="409538420"/>
                    </a:ext>
                  </a:extLst>
                </a:gridCol>
                <a:gridCol w="1536700">
                  <a:extLst>
                    <a:ext uri="{9D8B030D-6E8A-4147-A177-3AD203B41FA5}">
                      <a16:colId xmlns:a16="http://schemas.microsoft.com/office/drawing/2014/main" val="2261704402"/>
                    </a:ext>
                  </a:extLst>
                </a:gridCol>
              </a:tblGrid>
              <a:tr h="895350">
                <a:tc>
                  <a:txBody>
                    <a:bodyPr/>
                    <a:lstStyle/>
                    <a:p>
                      <a:pPr algn="ctr" rtl="0" fontAlgn="ctr">
                        <a:buNone/>
                      </a:pPr>
                      <a:r>
                        <a:rPr lang="en-US" sz="2800" b="1" i="0" u="none" strike="noStrike">
                          <a:solidFill>
                            <a:srgbClr val="FFFFFF"/>
                          </a:solidFill>
                          <a:effectLst/>
                          <a:latin typeface="Arial" panose="020B0604020202020204" pitchFamily="34" charset="0"/>
                        </a:rPr>
                        <a:t>End Point</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1F86B3"/>
                    </a:solidFill>
                  </a:tcPr>
                </a:tc>
                <a:tc>
                  <a:txBody>
                    <a:bodyPr/>
                    <a:lstStyle/>
                    <a:p>
                      <a:pPr algn="ctr" rtl="0" fontAlgn="ctr">
                        <a:buNone/>
                      </a:pPr>
                      <a:r>
                        <a:rPr lang="en-US" sz="2800" b="1" i="0" u="none" strike="noStrike">
                          <a:solidFill>
                            <a:srgbClr val="FFFFFF"/>
                          </a:solidFill>
                          <a:effectLst/>
                          <a:latin typeface="Arial" panose="020B0604020202020204" pitchFamily="34" charset="0"/>
                        </a:rPr>
                        <a:t>Condition </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1F86B3"/>
                    </a:solidFill>
                  </a:tcPr>
                </a:tc>
                <a:tc>
                  <a:txBody>
                    <a:bodyPr/>
                    <a:lstStyle/>
                    <a:p>
                      <a:pPr algn="ctr" rtl="0" fontAlgn="ctr">
                        <a:buNone/>
                      </a:pPr>
                      <a:r>
                        <a:rPr lang="en-US" sz="2800" b="1" i="0" u="none" strike="noStrike">
                          <a:solidFill>
                            <a:srgbClr val="FFFFFF"/>
                          </a:solidFill>
                          <a:effectLst/>
                          <a:latin typeface="Arial" panose="020B0604020202020204" pitchFamily="34" charset="0"/>
                        </a:rPr>
                        <a:t>Odds Ratio</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solidFill>
                      <a:srgbClr val="1F86B3"/>
                    </a:solidFill>
                  </a:tcPr>
                </a:tc>
                <a:extLst>
                  <a:ext uri="{0D108BD9-81ED-4DB2-BD59-A6C34878D82A}">
                    <a16:rowId xmlns:a16="http://schemas.microsoft.com/office/drawing/2014/main" val="4021199678"/>
                  </a:ext>
                </a:extLst>
              </a:tr>
              <a:tr h="565150">
                <a:tc rowSpan="4">
                  <a:txBody>
                    <a:bodyPr/>
                    <a:lstStyle/>
                    <a:p>
                      <a:pPr algn="ctr" rtl="0" fontAlgn="ctr">
                        <a:buNone/>
                      </a:pPr>
                      <a:r>
                        <a:rPr lang="en-US" sz="2800" b="0" i="0" u="none" strike="noStrike">
                          <a:solidFill>
                            <a:srgbClr val="000000"/>
                          </a:solidFill>
                          <a:effectLst/>
                          <a:latin typeface="Arial" panose="020B0604020202020204" pitchFamily="34" charset="0"/>
                        </a:rPr>
                        <a:t> Participants that Reduced CPD (1% to 100%) AND Cessation</a:t>
                      </a:r>
                    </a:p>
                  </a:txBody>
                  <a:tcPr marL="6350" marR="6350" marT="63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800" b="0" i="0" u="none" strike="noStrike">
                          <a:solidFill>
                            <a:srgbClr val="000000"/>
                          </a:solidFill>
                          <a:effectLst/>
                          <a:latin typeface="Arial" panose="020B0604020202020204" pitchFamily="34" charset="0"/>
                        </a:rPr>
                        <a:t>Glas Flavored</a:t>
                      </a:r>
                    </a:p>
                  </a:txBody>
                  <a:tcPr marL="6350" marR="6350" marT="635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1.68</a:t>
                      </a:r>
                    </a:p>
                  </a:txBody>
                  <a:tcPr marL="6350" marR="6350" marT="635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38994796"/>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Menthol</a:t>
                      </a:r>
                    </a:p>
                  </a:txBody>
                  <a:tcPr marL="6350" marR="6350" marT="6350" marB="0">
                    <a:lnL>
                      <a:noFill/>
                    </a:lnL>
                    <a:lnR>
                      <a:noFill/>
                    </a:lnR>
                    <a:lnT>
                      <a:noFill/>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3.20</a:t>
                      </a:r>
                    </a:p>
                  </a:txBody>
                  <a:tcPr marL="6350" marR="6350" marT="6350" marB="0">
                    <a:lnL>
                      <a:noFill/>
                    </a:lnL>
                    <a:lnR>
                      <a:noFill/>
                    </a:lnR>
                    <a:lnT>
                      <a:noFill/>
                    </a:lnT>
                    <a:lnB>
                      <a:noFill/>
                    </a:lnB>
                    <a:noFill/>
                  </a:tcPr>
                </a:tc>
                <a:extLst>
                  <a:ext uri="{0D108BD9-81ED-4DB2-BD59-A6C34878D82A}">
                    <a16:rowId xmlns:a16="http://schemas.microsoft.com/office/drawing/2014/main" val="966885806"/>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Glas Tobacco</a:t>
                      </a:r>
                    </a:p>
                  </a:txBody>
                  <a:tcPr marL="6350" marR="6350" marT="6350" marB="0">
                    <a:lnL>
                      <a:noFill/>
                    </a:lnL>
                    <a:lnR>
                      <a:noFill/>
                    </a:lnR>
                    <a:lnT>
                      <a:noFill/>
                    </a:lnT>
                    <a:lnB>
                      <a:noFill/>
                    </a:lnB>
                    <a:noFill/>
                  </a:tcPr>
                </a:tc>
                <a:tc>
                  <a:txBody>
                    <a:bodyPr/>
                    <a:lstStyle/>
                    <a:p>
                      <a:pPr algn="ctr" rtl="0" fontAlgn="t">
                        <a:buNone/>
                      </a:pPr>
                      <a:r>
                        <a:rPr lang="en-US" sz="2800" b="0" i="0" u="none" strike="noStrike">
                          <a:solidFill>
                            <a:srgbClr val="000000"/>
                          </a:solidFill>
                          <a:effectLst/>
                          <a:latin typeface="Arial" panose="020B0604020202020204" pitchFamily="34" charset="0"/>
                        </a:rPr>
                        <a:t>1.10</a:t>
                      </a:r>
                    </a:p>
                  </a:txBody>
                  <a:tcPr marL="6350" marR="6350" marT="6350" marB="0">
                    <a:lnL>
                      <a:noFill/>
                    </a:lnL>
                    <a:lnR>
                      <a:noFill/>
                    </a:lnR>
                    <a:lnT>
                      <a:noFill/>
                    </a:lnT>
                    <a:lnB>
                      <a:noFill/>
                    </a:lnB>
                    <a:noFill/>
                  </a:tcPr>
                </a:tc>
                <a:extLst>
                  <a:ext uri="{0D108BD9-81ED-4DB2-BD59-A6C34878D82A}">
                    <a16:rowId xmlns:a16="http://schemas.microsoft.com/office/drawing/2014/main" val="1870408965"/>
                  </a:ext>
                </a:extLst>
              </a:tr>
              <a:tr h="565150">
                <a:tc vMerge="1">
                  <a:txBody>
                    <a:bodyPr/>
                    <a:lstStyle/>
                    <a:p>
                      <a:endParaRPr lang="en-US"/>
                    </a:p>
                  </a:txBody>
                  <a:tcPr/>
                </a:tc>
                <a:tc>
                  <a:txBody>
                    <a:bodyPr/>
                    <a:lstStyle/>
                    <a:p>
                      <a:pPr algn="ctr" rtl="0" fontAlgn="t">
                        <a:buNone/>
                      </a:pPr>
                      <a:r>
                        <a:rPr lang="en-US" sz="2800" b="0" i="0" u="none" strike="noStrike">
                          <a:solidFill>
                            <a:srgbClr val="000000"/>
                          </a:solidFill>
                          <a:effectLst/>
                          <a:latin typeface="Arial" panose="020B0604020202020204" pitchFamily="34" charset="0"/>
                        </a:rPr>
                        <a:t>NJOY Tobacco</a:t>
                      </a:r>
                    </a:p>
                  </a:txBody>
                  <a:tcPr marL="6350" marR="6350" marT="635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800" b="0" i="0" u="none" strike="noStrike" dirty="0">
                          <a:solidFill>
                            <a:srgbClr val="000000"/>
                          </a:solidFill>
                          <a:effectLst/>
                          <a:latin typeface="Arial" panose="020B0604020202020204" pitchFamily="34" charset="0"/>
                        </a:rPr>
                        <a:t>1</a:t>
                      </a:r>
                    </a:p>
                  </a:txBody>
                  <a:tcPr marL="6350" marR="6350" marT="635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1987170"/>
                  </a:ext>
                </a:extLst>
              </a:tr>
            </a:tbl>
          </a:graphicData>
        </a:graphic>
      </p:graphicFrame>
      <p:pic>
        <p:nvPicPr>
          <p:cNvPr id="2" name="Picture 1" descr="A qr code on a white background&#10;&#10;AI-generated content may be incorrect.">
            <a:extLst>
              <a:ext uri="{FF2B5EF4-FFF2-40B4-BE49-F238E27FC236}">
                <a16:creationId xmlns:a16="http://schemas.microsoft.com/office/drawing/2014/main" id="{69A02DD8-6694-716D-75B2-B349386F78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79922" y="1072737"/>
            <a:ext cx="1793855" cy="1828800"/>
          </a:xfrm>
          <a:prstGeom prst="rect">
            <a:avLst/>
          </a:prstGeom>
        </p:spPr>
      </p:pic>
    </p:spTree>
    <p:extLst>
      <p:ext uri="{BB962C8B-B14F-4D97-AF65-F5344CB8AC3E}">
        <p14:creationId xmlns:p14="http://schemas.microsoft.com/office/powerpoint/2010/main" val="2984344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14352</TotalTime>
  <Words>1233</Words>
  <Application>Microsoft Office PowerPoint</Application>
  <PresentationFormat>Custom</PresentationFormat>
  <Paragraphs>93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 Narrow</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Coffa</dc:creator>
  <cp:lastModifiedBy>Ed Carmines</cp:lastModifiedBy>
  <cp:revision>350</cp:revision>
  <cp:lastPrinted>2019-09-10T13:04:04Z</cp:lastPrinted>
  <dcterms:created xsi:type="dcterms:W3CDTF">2019-08-08T00:51:37Z</dcterms:created>
  <dcterms:modified xsi:type="dcterms:W3CDTF">2025-08-20T18:17:47Z</dcterms:modified>
</cp:coreProperties>
</file>