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4">
  <p:sldMasterIdLst>
    <p:sldMasterId id="2147483672" r:id="rId1"/>
  </p:sldMasterIdLst>
  <p:notesMasterIdLst>
    <p:notesMasterId r:id="rId3"/>
  </p:notesMasterIdLst>
  <p:sldIdLst>
    <p:sldId id="256" r:id="rId2"/>
  </p:sldIdLst>
  <p:sldSz cx="43891200" cy="32918400"/>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86B3"/>
    <a:srgbClr val="246C32"/>
    <a:srgbClr val="EFFADE"/>
    <a:srgbClr val="F6CC64"/>
    <a:srgbClr val="F7C13B"/>
    <a:srgbClr val="AFB2A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F17CF01-18AB-43C3-A781-1386C9F51F1F}" v="61" dt="2025-08-20T18:16:22.79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83" autoAdjust="0"/>
    <p:restoredTop sz="95156" autoAdjust="0"/>
  </p:normalViewPr>
  <p:slideViewPr>
    <p:cSldViewPr snapToGrid="0" showGuides="1">
      <p:cViewPr varScale="1">
        <p:scale>
          <a:sx n="13" d="100"/>
          <a:sy n="13" d="100"/>
        </p:scale>
        <p:origin x="852" y="256"/>
      </p:cViewPr>
      <p:guideLst>
        <p:guide orient="horz" pos="10368"/>
        <p:guide pos="138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d Carmines" userId="7064e8c9b1b996ff" providerId="LiveId" clId="{3F17CF01-18AB-43C3-A781-1386C9F51F1F}"/>
    <pc:docChg chg="custSel modSld">
      <pc:chgData name="Ed Carmines" userId="7064e8c9b1b996ff" providerId="LiveId" clId="{3F17CF01-18AB-43C3-A781-1386C9F51F1F}" dt="2025-08-20T18:17:05.138" v="468" actId="1076"/>
      <pc:docMkLst>
        <pc:docMk/>
      </pc:docMkLst>
      <pc:sldChg chg="addSp delSp modSp mod">
        <pc:chgData name="Ed Carmines" userId="7064e8c9b1b996ff" providerId="LiveId" clId="{3F17CF01-18AB-43C3-A781-1386C9F51F1F}" dt="2025-08-20T18:17:05.138" v="468" actId="1076"/>
        <pc:sldMkLst>
          <pc:docMk/>
          <pc:sldMk cId="2984344063" sldId="256"/>
        </pc:sldMkLst>
        <pc:spChg chg="mod">
          <ac:chgData name="Ed Carmines" userId="7064e8c9b1b996ff" providerId="LiveId" clId="{3F17CF01-18AB-43C3-A781-1386C9F51F1F}" dt="2025-08-20T05:09:33.575" v="150" actId="6549"/>
          <ac:spMkLst>
            <pc:docMk/>
            <pc:sldMk cId="2984344063" sldId="256"/>
            <ac:spMk id="15" creationId="{D1F48C32-1E9F-C316-86DB-6C8568142B9E}"/>
          </ac:spMkLst>
        </pc:spChg>
        <pc:spChg chg="mod">
          <ac:chgData name="Ed Carmines" userId="7064e8c9b1b996ff" providerId="LiveId" clId="{3F17CF01-18AB-43C3-A781-1386C9F51F1F}" dt="2025-08-20T05:14:31.541" v="300" actId="20577"/>
          <ac:spMkLst>
            <pc:docMk/>
            <pc:sldMk cId="2984344063" sldId="256"/>
            <ac:spMk id="49" creationId="{A4A47233-D11B-4010-AF6E-E4F3ADF9114B}"/>
          </ac:spMkLst>
        </pc:spChg>
        <pc:spChg chg="mod">
          <ac:chgData name="Ed Carmines" userId="7064e8c9b1b996ff" providerId="LiveId" clId="{3F17CF01-18AB-43C3-A781-1386C9F51F1F}" dt="2025-08-20T05:12:04.326" v="273" actId="14100"/>
          <ac:spMkLst>
            <pc:docMk/>
            <pc:sldMk cId="2984344063" sldId="256"/>
            <ac:spMk id="55" creationId="{7DD60E44-B360-A42B-677E-2CCAA13D797E}"/>
          </ac:spMkLst>
        </pc:spChg>
        <pc:spChg chg="mod">
          <ac:chgData name="Ed Carmines" userId="7064e8c9b1b996ff" providerId="LiveId" clId="{3F17CF01-18AB-43C3-A781-1386C9F51F1F}" dt="2025-08-20T05:13:08.640" v="290" actId="6549"/>
          <ac:spMkLst>
            <pc:docMk/>
            <pc:sldMk cId="2984344063" sldId="256"/>
            <ac:spMk id="58" creationId="{3B6AEB86-DCB8-CD1C-3243-639D92DFFAC1}"/>
          </ac:spMkLst>
        </pc:spChg>
        <pc:spChg chg="mod">
          <ac:chgData name="Ed Carmines" userId="7064e8c9b1b996ff" providerId="LiveId" clId="{3F17CF01-18AB-43C3-A781-1386C9F51F1F}" dt="2025-08-20T05:09:57.808" v="200" actId="255"/>
          <ac:spMkLst>
            <pc:docMk/>
            <pc:sldMk cId="2984344063" sldId="256"/>
            <ac:spMk id="62" creationId="{D13DEC11-4FC8-BC30-DA99-BA55A186C52B}"/>
          </ac:spMkLst>
        </pc:spChg>
        <pc:spChg chg="mod">
          <ac:chgData name="Ed Carmines" userId="7064e8c9b1b996ff" providerId="LiveId" clId="{3F17CF01-18AB-43C3-A781-1386C9F51F1F}" dt="2025-08-20T05:11:09.679" v="256" actId="20577"/>
          <ac:spMkLst>
            <pc:docMk/>
            <pc:sldMk cId="2984344063" sldId="256"/>
            <ac:spMk id="65" creationId="{946F9E4B-F964-EEA4-783D-6A3D1F2CBF68}"/>
          </ac:spMkLst>
        </pc:spChg>
        <pc:graphicFrameChg chg="mod modGraphic">
          <ac:chgData name="Ed Carmines" userId="7064e8c9b1b996ff" providerId="LiveId" clId="{3F17CF01-18AB-43C3-A781-1386C9F51F1F}" dt="2025-08-20T05:15:41.004" v="304" actId="255"/>
          <ac:graphicFrameMkLst>
            <pc:docMk/>
            <pc:sldMk cId="2984344063" sldId="256"/>
            <ac:graphicFrameMk id="20" creationId="{35B68BBC-0D5E-4D88-4E87-5648A4F62635}"/>
          </ac:graphicFrameMkLst>
        </pc:graphicFrameChg>
        <pc:picChg chg="add mod">
          <ac:chgData name="Ed Carmines" userId="7064e8c9b1b996ff" providerId="LiveId" clId="{3F17CF01-18AB-43C3-A781-1386C9F51F1F}" dt="2025-08-20T18:17:05.138" v="468" actId="1076"/>
          <ac:picMkLst>
            <pc:docMk/>
            <pc:sldMk cId="2984344063" sldId="256"/>
            <ac:picMk id="9" creationId="{D49F9F07-A1A4-5A2F-1B7A-761C91519DB1}"/>
          </ac:picMkLst>
        </pc:picChg>
        <pc:picChg chg="add mod">
          <ac:chgData name="Ed Carmines" userId="7064e8c9b1b996ff" providerId="LiveId" clId="{3F17CF01-18AB-43C3-A781-1386C9F51F1F}" dt="2025-08-15T20:39:39.817" v="6" actId="1076"/>
          <ac:picMkLst>
            <pc:docMk/>
            <pc:sldMk cId="2984344063" sldId="256"/>
            <ac:picMk id="11" creationId="{629BE64C-71A8-A53C-5F14-3359545F65D1}"/>
          </ac:picMkLst>
        </pc:picChg>
        <pc:picChg chg="del mod">
          <ac:chgData name="Ed Carmines" userId="7064e8c9b1b996ff" providerId="LiveId" clId="{3F17CF01-18AB-43C3-A781-1386C9F51F1F}" dt="2025-08-20T18:16:20.974" v="305" actId="478"/>
          <ac:picMkLst>
            <pc:docMk/>
            <pc:sldMk cId="2984344063" sldId="256"/>
            <ac:picMk id="36" creationId="{657B6DCF-359D-2E9B-F0E2-BE45B4AA2CF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2143"/>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2173" y="0"/>
            <a:ext cx="4002299" cy="352143"/>
          </a:xfrm>
          <a:prstGeom prst="rect">
            <a:avLst/>
          </a:prstGeom>
        </p:spPr>
        <p:txBody>
          <a:bodyPr vert="horz" lIns="92830" tIns="46415" rIns="92830" bIns="46415" rtlCol="0"/>
          <a:lstStyle>
            <a:lvl1pPr algn="r">
              <a:defRPr sz="1200"/>
            </a:lvl1pPr>
          </a:lstStyle>
          <a:p>
            <a:fld id="{329255A3-1EF8-42E3-8836-76392A02ACA3}" type="datetimeFigureOut">
              <a:rPr lang="en-US" smtClean="0"/>
              <a:t>8/20/2025</a:t>
            </a:fld>
            <a:endParaRPr lang="en-US"/>
          </a:p>
        </p:txBody>
      </p:sp>
      <p:sp>
        <p:nvSpPr>
          <p:cNvPr id="4" name="Slide Image Placeholder 3"/>
          <p:cNvSpPr>
            <a:spLocks noGrp="1" noRot="1" noChangeAspect="1"/>
          </p:cNvSpPr>
          <p:nvPr>
            <p:ph type="sldImg" idx="2"/>
          </p:nvPr>
        </p:nvSpPr>
        <p:spPr>
          <a:xfrm>
            <a:off x="3041650" y="876300"/>
            <a:ext cx="3152775" cy="2365375"/>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73756"/>
            <a:ext cx="7388860" cy="2760344"/>
          </a:xfrm>
          <a:prstGeom prst="rect">
            <a:avLst/>
          </a:prstGeom>
        </p:spPr>
        <p:txBody>
          <a:bodyPr vert="horz" lIns="92830" tIns="46415" rIns="92830" bIns="464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658258"/>
            <a:ext cx="4002299" cy="352142"/>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2173" y="6658258"/>
            <a:ext cx="4002299" cy="352142"/>
          </a:xfrm>
          <a:prstGeom prst="rect">
            <a:avLst/>
          </a:prstGeom>
        </p:spPr>
        <p:txBody>
          <a:bodyPr vert="horz" lIns="92830" tIns="46415" rIns="92830" bIns="46415" rtlCol="0" anchor="b"/>
          <a:lstStyle>
            <a:lvl1pPr algn="r">
              <a:defRPr sz="1200"/>
            </a:lvl1pPr>
          </a:lstStyle>
          <a:p>
            <a:fld id="{D77737E1-5D60-49A0-A436-242474573639}" type="slidenum">
              <a:rPr lang="en-US" smtClean="0"/>
              <a:t>‹#›</a:t>
            </a:fld>
            <a:endParaRPr lang="en-US"/>
          </a:p>
        </p:txBody>
      </p:sp>
    </p:spTree>
    <p:extLst>
      <p:ext uri="{BB962C8B-B14F-4D97-AF65-F5344CB8AC3E}">
        <p14:creationId xmlns:p14="http://schemas.microsoft.com/office/powerpoint/2010/main" val="13488647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77737E1-5D60-49A0-A436-242474573639}" type="slidenum">
              <a:rPr lang="en-US" smtClean="0"/>
              <a:t>1</a:t>
            </a:fld>
            <a:endParaRPr lang="en-US"/>
          </a:p>
        </p:txBody>
      </p:sp>
    </p:spTree>
    <p:extLst>
      <p:ext uri="{BB962C8B-B14F-4D97-AF65-F5344CB8AC3E}">
        <p14:creationId xmlns:p14="http://schemas.microsoft.com/office/powerpoint/2010/main" val="15742647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560624-A87F-46C8-83E0-7798EE9D3411}"/>
              </a:ext>
            </a:extLst>
          </p:cNvPr>
          <p:cNvSpPr>
            <a:spLocks noGrp="1"/>
          </p:cNvSpPr>
          <p:nvPr>
            <p:ph type="ctrTitle"/>
          </p:nvPr>
        </p:nvSpPr>
        <p:spPr>
          <a:xfrm>
            <a:off x="5486400" y="5387342"/>
            <a:ext cx="32918400" cy="11460480"/>
          </a:xfrm>
        </p:spPr>
        <p:txBody>
          <a:bodyPr anchor="b"/>
          <a:lstStyle>
            <a:lvl1pPr algn="ctr">
              <a:defRPr sz="21600"/>
            </a:lvl1pPr>
          </a:lstStyle>
          <a:p>
            <a:r>
              <a:rPr lang="en-US"/>
              <a:t>Click to edit Master title style</a:t>
            </a:r>
          </a:p>
        </p:txBody>
      </p:sp>
      <p:sp>
        <p:nvSpPr>
          <p:cNvPr id="3" name="Subtitle 2">
            <a:extLst>
              <a:ext uri="{FF2B5EF4-FFF2-40B4-BE49-F238E27FC236}">
                <a16:creationId xmlns:a16="http://schemas.microsoft.com/office/drawing/2014/main" id="{0B128520-1774-4BED-8158-EE4B4CD0A615}"/>
              </a:ext>
            </a:extLst>
          </p:cNvPr>
          <p:cNvSpPr>
            <a:spLocks noGrp="1"/>
          </p:cNvSpPr>
          <p:nvPr>
            <p:ph type="subTitle" idx="1"/>
          </p:nvPr>
        </p:nvSpPr>
        <p:spPr>
          <a:xfrm>
            <a:off x="5486400" y="17289782"/>
            <a:ext cx="32918400" cy="7947658"/>
          </a:xfrm>
        </p:spPr>
        <p:txBody>
          <a:bodyPr/>
          <a:lstStyle>
            <a:lvl1pPr marL="0" indent="0" algn="ctr">
              <a:buNone/>
              <a:defRPr sz="8640"/>
            </a:lvl1pPr>
            <a:lvl2pPr marL="1645920" indent="0" algn="ctr">
              <a:buNone/>
              <a:defRPr sz="7200"/>
            </a:lvl2pPr>
            <a:lvl3pPr marL="3291840" indent="0" algn="ctr">
              <a:buNone/>
              <a:defRPr sz="6480"/>
            </a:lvl3pPr>
            <a:lvl4pPr marL="4937760" indent="0" algn="ctr">
              <a:buNone/>
              <a:defRPr sz="5760"/>
            </a:lvl4pPr>
            <a:lvl5pPr marL="6583680" indent="0" algn="ctr">
              <a:buNone/>
              <a:defRPr sz="5760"/>
            </a:lvl5pPr>
            <a:lvl6pPr marL="8229600" indent="0" algn="ctr">
              <a:buNone/>
              <a:defRPr sz="5760"/>
            </a:lvl6pPr>
            <a:lvl7pPr marL="9875520" indent="0" algn="ctr">
              <a:buNone/>
              <a:defRPr sz="5760"/>
            </a:lvl7pPr>
            <a:lvl8pPr marL="11521440" indent="0" algn="ctr">
              <a:buNone/>
              <a:defRPr sz="5760"/>
            </a:lvl8pPr>
            <a:lvl9pPr marL="13167360" indent="0" algn="ctr">
              <a:buNone/>
              <a:defRPr sz="5760"/>
            </a:lvl9pPr>
          </a:lstStyle>
          <a:p>
            <a:r>
              <a:rPr lang="en-US"/>
              <a:t>Click to edit Master subtitle style</a:t>
            </a:r>
          </a:p>
        </p:txBody>
      </p:sp>
      <p:sp>
        <p:nvSpPr>
          <p:cNvPr id="4" name="Date Placeholder 3">
            <a:extLst>
              <a:ext uri="{FF2B5EF4-FFF2-40B4-BE49-F238E27FC236}">
                <a16:creationId xmlns:a16="http://schemas.microsoft.com/office/drawing/2014/main" id="{ED247474-AF5F-4FC7-844A-A3A434E53473}"/>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5" name="Footer Placeholder 4">
            <a:extLst>
              <a:ext uri="{FF2B5EF4-FFF2-40B4-BE49-F238E27FC236}">
                <a16:creationId xmlns:a16="http://schemas.microsoft.com/office/drawing/2014/main" id="{B0C6E401-A6A9-417E-A7E0-A41197ADFFB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68C4C40-57D3-435F-9D91-BCD94A2DA7F3}"/>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556211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8D7F8F-A9E1-4A8E-94F8-20C3C168E24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6C0B873-B090-4312-8DC7-34C0F638BB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7B2FE7-ECC4-48D1-8C0D-3231F00A0089}"/>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5" name="Footer Placeholder 4">
            <a:extLst>
              <a:ext uri="{FF2B5EF4-FFF2-40B4-BE49-F238E27FC236}">
                <a16:creationId xmlns:a16="http://schemas.microsoft.com/office/drawing/2014/main" id="{DB1D52DF-F60C-4E56-AE57-ECDBC1CD3A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6E2E901-DBD0-470C-A65C-7E389D2AB7FE}"/>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71709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18EB85D-0851-49D0-96EB-2BF177439576}"/>
              </a:ext>
            </a:extLst>
          </p:cNvPr>
          <p:cNvSpPr>
            <a:spLocks noGrp="1"/>
          </p:cNvSpPr>
          <p:nvPr>
            <p:ph type="title" orient="vert"/>
          </p:nvPr>
        </p:nvSpPr>
        <p:spPr>
          <a:xfrm>
            <a:off x="31409640" y="1752600"/>
            <a:ext cx="9464040" cy="2789682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0C61D4-D99E-4E89-8D1C-6E73FF632FCE}"/>
              </a:ext>
            </a:extLst>
          </p:cNvPr>
          <p:cNvSpPr>
            <a:spLocks noGrp="1"/>
          </p:cNvSpPr>
          <p:nvPr>
            <p:ph type="body" orient="vert" idx="1"/>
          </p:nvPr>
        </p:nvSpPr>
        <p:spPr>
          <a:xfrm>
            <a:off x="3017520" y="1752600"/>
            <a:ext cx="27843480" cy="278968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00E31B-C953-45BF-ABD9-6FD99BFC1BC6}"/>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5" name="Footer Placeholder 4">
            <a:extLst>
              <a:ext uri="{FF2B5EF4-FFF2-40B4-BE49-F238E27FC236}">
                <a16:creationId xmlns:a16="http://schemas.microsoft.com/office/drawing/2014/main" id="{1C75C033-6D6B-4581-A00C-59B2366A9D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A30F1438-C27F-43EA-B185-A21D4C9D793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21039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43633-9615-4E9B-8663-7EA6284F37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25C01E8-46D8-4395-9B26-A0211A95C0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69380B-246B-4882-9486-EA47A4E69611}"/>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5" name="Footer Placeholder 4">
            <a:extLst>
              <a:ext uri="{FF2B5EF4-FFF2-40B4-BE49-F238E27FC236}">
                <a16:creationId xmlns:a16="http://schemas.microsoft.com/office/drawing/2014/main" id="{97472740-E723-4A3A-A4BE-370B4F3B7D0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88498A-4E70-4FB6-9A0C-9DDE3F021FA9}"/>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907668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4C86D2-1706-4B24-8F37-E4515DC83C73}"/>
              </a:ext>
            </a:extLst>
          </p:cNvPr>
          <p:cNvSpPr>
            <a:spLocks noGrp="1"/>
          </p:cNvSpPr>
          <p:nvPr>
            <p:ph type="title"/>
          </p:nvPr>
        </p:nvSpPr>
        <p:spPr>
          <a:xfrm>
            <a:off x="2994660" y="8206745"/>
            <a:ext cx="37856160" cy="13693138"/>
          </a:xfrm>
        </p:spPr>
        <p:txBody>
          <a:bodyPr anchor="b"/>
          <a:lstStyle>
            <a:lvl1pPr>
              <a:defRPr sz="21600"/>
            </a:lvl1pPr>
          </a:lstStyle>
          <a:p>
            <a:r>
              <a:rPr lang="en-US"/>
              <a:t>Click to edit Master title style</a:t>
            </a:r>
          </a:p>
        </p:txBody>
      </p:sp>
      <p:sp>
        <p:nvSpPr>
          <p:cNvPr id="3" name="Text Placeholder 2">
            <a:extLst>
              <a:ext uri="{FF2B5EF4-FFF2-40B4-BE49-F238E27FC236}">
                <a16:creationId xmlns:a16="http://schemas.microsoft.com/office/drawing/2014/main" id="{55AFB722-2EC1-4613-8654-BA23754F98A3}"/>
              </a:ext>
            </a:extLst>
          </p:cNvPr>
          <p:cNvSpPr>
            <a:spLocks noGrp="1"/>
          </p:cNvSpPr>
          <p:nvPr>
            <p:ph type="body" idx="1"/>
          </p:nvPr>
        </p:nvSpPr>
        <p:spPr>
          <a:xfrm>
            <a:off x="2994660" y="22029425"/>
            <a:ext cx="37856160" cy="7200898"/>
          </a:xfrm>
        </p:spPr>
        <p:txBody>
          <a:bodyPr/>
          <a:lstStyle>
            <a:lvl1pPr marL="0" indent="0">
              <a:buNone/>
              <a:defRPr sz="8640">
                <a:solidFill>
                  <a:schemeClr val="tx1">
                    <a:tint val="75000"/>
                  </a:schemeClr>
                </a:solidFill>
              </a:defRPr>
            </a:lvl1pPr>
            <a:lvl2pPr marL="1645920" indent="0">
              <a:buNone/>
              <a:defRPr sz="7200">
                <a:solidFill>
                  <a:schemeClr val="tx1">
                    <a:tint val="75000"/>
                  </a:schemeClr>
                </a:solidFill>
              </a:defRPr>
            </a:lvl2pPr>
            <a:lvl3pPr marL="3291840" indent="0">
              <a:buNone/>
              <a:defRPr sz="6480">
                <a:solidFill>
                  <a:schemeClr val="tx1">
                    <a:tint val="75000"/>
                  </a:schemeClr>
                </a:solidFill>
              </a:defRPr>
            </a:lvl3pPr>
            <a:lvl4pPr marL="4937760" indent="0">
              <a:buNone/>
              <a:defRPr sz="5760">
                <a:solidFill>
                  <a:schemeClr val="tx1">
                    <a:tint val="75000"/>
                  </a:schemeClr>
                </a:solidFill>
              </a:defRPr>
            </a:lvl4pPr>
            <a:lvl5pPr marL="6583680" indent="0">
              <a:buNone/>
              <a:defRPr sz="5760">
                <a:solidFill>
                  <a:schemeClr val="tx1">
                    <a:tint val="75000"/>
                  </a:schemeClr>
                </a:solidFill>
              </a:defRPr>
            </a:lvl5pPr>
            <a:lvl6pPr marL="8229600" indent="0">
              <a:buNone/>
              <a:defRPr sz="5760">
                <a:solidFill>
                  <a:schemeClr val="tx1">
                    <a:tint val="75000"/>
                  </a:schemeClr>
                </a:solidFill>
              </a:defRPr>
            </a:lvl6pPr>
            <a:lvl7pPr marL="9875520" indent="0">
              <a:buNone/>
              <a:defRPr sz="5760">
                <a:solidFill>
                  <a:schemeClr val="tx1">
                    <a:tint val="75000"/>
                  </a:schemeClr>
                </a:solidFill>
              </a:defRPr>
            </a:lvl7pPr>
            <a:lvl8pPr marL="11521440" indent="0">
              <a:buNone/>
              <a:defRPr sz="5760">
                <a:solidFill>
                  <a:schemeClr val="tx1">
                    <a:tint val="75000"/>
                  </a:schemeClr>
                </a:solidFill>
              </a:defRPr>
            </a:lvl8pPr>
            <a:lvl9pPr marL="13167360" indent="0">
              <a:buNone/>
              <a:defRPr sz="576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C6106F9-8D13-4E74-B319-D25AF55A4656}"/>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5" name="Footer Placeholder 4">
            <a:extLst>
              <a:ext uri="{FF2B5EF4-FFF2-40B4-BE49-F238E27FC236}">
                <a16:creationId xmlns:a16="http://schemas.microsoft.com/office/drawing/2014/main" id="{D2B00456-3AD5-4905-B358-BEA2A0AFBA2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87FA5E0-2D98-4E46-AF96-6C4922FA020B}"/>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0173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2ECAA-3F26-4FE9-BF97-7C157E37EA7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24BB028-A678-4435-8D9B-08EA5FC757CE}"/>
              </a:ext>
            </a:extLst>
          </p:cNvPr>
          <p:cNvSpPr>
            <a:spLocks noGrp="1"/>
          </p:cNvSpPr>
          <p:nvPr>
            <p:ph sz="half" idx="1"/>
          </p:nvPr>
        </p:nvSpPr>
        <p:spPr>
          <a:xfrm>
            <a:off x="30175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C40F4BA-6BC8-4659-98DB-29E2CF7C2AED}"/>
              </a:ext>
            </a:extLst>
          </p:cNvPr>
          <p:cNvSpPr>
            <a:spLocks noGrp="1"/>
          </p:cNvSpPr>
          <p:nvPr>
            <p:ph sz="half" idx="2"/>
          </p:nvPr>
        </p:nvSpPr>
        <p:spPr>
          <a:xfrm>
            <a:off x="22219920" y="8763000"/>
            <a:ext cx="18653760" cy="208864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2EEAC2-03B2-4FC7-87C6-1AD6BF986874}"/>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6" name="Footer Placeholder 5">
            <a:extLst>
              <a:ext uri="{FF2B5EF4-FFF2-40B4-BE49-F238E27FC236}">
                <a16:creationId xmlns:a16="http://schemas.microsoft.com/office/drawing/2014/main" id="{3EDB842B-5C1A-46EC-96A4-FB72C4CE1F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464BEE4-EDF7-449D-8A94-A5C5F6EAEACA}"/>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10584368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42C652-E7F3-40CA-ABBE-9899A1681628}"/>
              </a:ext>
            </a:extLst>
          </p:cNvPr>
          <p:cNvSpPr>
            <a:spLocks noGrp="1"/>
          </p:cNvSpPr>
          <p:nvPr>
            <p:ph type="title"/>
          </p:nvPr>
        </p:nvSpPr>
        <p:spPr>
          <a:xfrm>
            <a:off x="3023237" y="1752603"/>
            <a:ext cx="37856160" cy="6362702"/>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0AF47F-C3EA-4028-BE16-140DD7725A9B}"/>
              </a:ext>
            </a:extLst>
          </p:cNvPr>
          <p:cNvSpPr>
            <a:spLocks noGrp="1"/>
          </p:cNvSpPr>
          <p:nvPr>
            <p:ph type="body" idx="1"/>
          </p:nvPr>
        </p:nvSpPr>
        <p:spPr>
          <a:xfrm>
            <a:off x="3023239" y="8069582"/>
            <a:ext cx="18568033"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4" name="Content Placeholder 3">
            <a:extLst>
              <a:ext uri="{FF2B5EF4-FFF2-40B4-BE49-F238E27FC236}">
                <a16:creationId xmlns:a16="http://schemas.microsoft.com/office/drawing/2014/main" id="{BB563DD4-61CA-49D9-893F-17AACF047AB0}"/>
              </a:ext>
            </a:extLst>
          </p:cNvPr>
          <p:cNvSpPr>
            <a:spLocks noGrp="1"/>
          </p:cNvSpPr>
          <p:nvPr>
            <p:ph sz="half" idx="2"/>
          </p:nvPr>
        </p:nvSpPr>
        <p:spPr>
          <a:xfrm>
            <a:off x="3023239" y="12024360"/>
            <a:ext cx="18568033"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CC9939D-BDE5-49C2-9D17-D791C78B6DD1}"/>
              </a:ext>
            </a:extLst>
          </p:cNvPr>
          <p:cNvSpPr>
            <a:spLocks noGrp="1"/>
          </p:cNvSpPr>
          <p:nvPr>
            <p:ph type="body" sz="quarter" idx="3"/>
          </p:nvPr>
        </p:nvSpPr>
        <p:spPr>
          <a:xfrm>
            <a:off x="22219920" y="8069582"/>
            <a:ext cx="18659477" cy="3954778"/>
          </a:xfrm>
        </p:spPr>
        <p:txBody>
          <a:bodyPr anchor="b"/>
          <a:lstStyle>
            <a:lvl1pPr marL="0" indent="0">
              <a:buNone/>
              <a:defRPr sz="8640" b="1"/>
            </a:lvl1pPr>
            <a:lvl2pPr marL="1645920" indent="0">
              <a:buNone/>
              <a:defRPr sz="7200" b="1"/>
            </a:lvl2pPr>
            <a:lvl3pPr marL="3291840" indent="0">
              <a:buNone/>
              <a:defRPr sz="6480" b="1"/>
            </a:lvl3pPr>
            <a:lvl4pPr marL="4937760" indent="0">
              <a:buNone/>
              <a:defRPr sz="5760" b="1"/>
            </a:lvl4pPr>
            <a:lvl5pPr marL="6583680" indent="0">
              <a:buNone/>
              <a:defRPr sz="5760" b="1"/>
            </a:lvl5pPr>
            <a:lvl6pPr marL="8229600" indent="0">
              <a:buNone/>
              <a:defRPr sz="5760" b="1"/>
            </a:lvl6pPr>
            <a:lvl7pPr marL="9875520" indent="0">
              <a:buNone/>
              <a:defRPr sz="5760" b="1"/>
            </a:lvl7pPr>
            <a:lvl8pPr marL="11521440" indent="0">
              <a:buNone/>
              <a:defRPr sz="5760" b="1"/>
            </a:lvl8pPr>
            <a:lvl9pPr marL="13167360" indent="0">
              <a:buNone/>
              <a:defRPr sz="5760" b="1"/>
            </a:lvl9pPr>
          </a:lstStyle>
          <a:p>
            <a:pPr lvl="0"/>
            <a:r>
              <a:rPr lang="en-US"/>
              <a:t>Click to edit Master text styles</a:t>
            </a:r>
          </a:p>
        </p:txBody>
      </p:sp>
      <p:sp>
        <p:nvSpPr>
          <p:cNvPr id="6" name="Content Placeholder 5">
            <a:extLst>
              <a:ext uri="{FF2B5EF4-FFF2-40B4-BE49-F238E27FC236}">
                <a16:creationId xmlns:a16="http://schemas.microsoft.com/office/drawing/2014/main" id="{DE43C42D-CD40-4BEA-B5FE-AAF70E64B6B1}"/>
              </a:ext>
            </a:extLst>
          </p:cNvPr>
          <p:cNvSpPr>
            <a:spLocks noGrp="1"/>
          </p:cNvSpPr>
          <p:nvPr>
            <p:ph sz="quarter" idx="4"/>
          </p:nvPr>
        </p:nvSpPr>
        <p:spPr>
          <a:xfrm>
            <a:off x="22219920" y="12024360"/>
            <a:ext cx="18659477" cy="176860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907C2E1-3524-4149-8166-E1AA257CEBF7}"/>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8" name="Footer Placeholder 7">
            <a:extLst>
              <a:ext uri="{FF2B5EF4-FFF2-40B4-BE49-F238E27FC236}">
                <a16:creationId xmlns:a16="http://schemas.microsoft.com/office/drawing/2014/main" id="{96814D2A-EE94-4CA0-A8B6-22B4DEDE32CD}"/>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CAC371B-7ACC-4B8C-8809-3E25AF18DDBD}"/>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1966243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698EC-5731-4920-BC40-CA5F887D1AA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70E8178-CEA5-4357-99DA-C0D6EB1A8F48}"/>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4" name="Footer Placeholder 3">
            <a:extLst>
              <a:ext uri="{FF2B5EF4-FFF2-40B4-BE49-F238E27FC236}">
                <a16:creationId xmlns:a16="http://schemas.microsoft.com/office/drawing/2014/main" id="{83717A73-9877-4FAE-8BCD-A8EF9DF9C84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485464E0-4CDA-4B72-94D3-C2CE741DA4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513512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DF787A-51EF-4593-9F0A-1D895F690314}"/>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3" name="Footer Placeholder 2">
            <a:extLst>
              <a:ext uri="{FF2B5EF4-FFF2-40B4-BE49-F238E27FC236}">
                <a16:creationId xmlns:a16="http://schemas.microsoft.com/office/drawing/2014/main" id="{DDDA8324-5D5F-4552-96F7-7149C0F91EA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EE6C4E6D-9AAB-429B-AC34-5624FEB9ED32}"/>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707198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A0DBB-3051-4A2C-A857-EE69821D4135}"/>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Content Placeholder 2">
            <a:extLst>
              <a:ext uri="{FF2B5EF4-FFF2-40B4-BE49-F238E27FC236}">
                <a16:creationId xmlns:a16="http://schemas.microsoft.com/office/drawing/2014/main" id="{507DED78-BF38-44CC-AD4F-787FE45FBDB3}"/>
              </a:ext>
            </a:extLst>
          </p:cNvPr>
          <p:cNvSpPr>
            <a:spLocks noGrp="1"/>
          </p:cNvSpPr>
          <p:nvPr>
            <p:ph idx="1"/>
          </p:nvPr>
        </p:nvSpPr>
        <p:spPr>
          <a:xfrm>
            <a:off x="18659477" y="4739642"/>
            <a:ext cx="22219920" cy="23393400"/>
          </a:xfrm>
        </p:spPr>
        <p:txBody>
          <a:bodyPr/>
          <a:lstStyle>
            <a:lvl1pPr>
              <a:defRPr sz="11520"/>
            </a:lvl1pPr>
            <a:lvl2pPr>
              <a:defRPr sz="10080"/>
            </a:lvl2pPr>
            <a:lvl3pPr>
              <a:defRPr sz="8640"/>
            </a:lvl3pPr>
            <a:lvl4pPr>
              <a:defRPr sz="7200"/>
            </a:lvl4pPr>
            <a:lvl5pPr>
              <a:defRPr sz="7200"/>
            </a:lvl5pPr>
            <a:lvl6pPr>
              <a:defRPr sz="7200"/>
            </a:lvl6pPr>
            <a:lvl7pPr>
              <a:defRPr sz="7200"/>
            </a:lvl7pPr>
            <a:lvl8pPr>
              <a:defRPr sz="7200"/>
            </a:lvl8pPr>
            <a:lvl9pPr>
              <a:defRPr sz="7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82873FE-E3D8-4843-B63F-3CB6074C0E35}"/>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D0A07773-1DB9-44AC-9E15-784D6C642ECE}"/>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6" name="Footer Placeholder 5">
            <a:extLst>
              <a:ext uri="{FF2B5EF4-FFF2-40B4-BE49-F238E27FC236}">
                <a16:creationId xmlns:a16="http://schemas.microsoft.com/office/drawing/2014/main" id="{DFDDE334-7791-431C-8326-FBEB623E2E5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DC30D6BF-1777-419D-96EA-8CC085A062F1}"/>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3182030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B54BFB-4EFE-441D-AFEA-57887CF8FCE4}"/>
              </a:ext>
            </a:extLst>
          </p:cNvPr>
          <p:cNvSpPr>
            <a:spLocks noGrp="1"/>
          </p:cNvSpPr>
          <p:nvPr>
            <p:ph type="title"/>
          </p:nvPr>
        </p:nvSpPr>
        <p:spPr>
          <a:xfrm>
            <a:off x="3023239" y="2194560"/>
            <a:ext cx="14156053" cy="7680960"/>
          </a:xfrm>
        </p:spPr>
        <p:txBody>
          <a:bodyPr anchor="b"/>
          <a:lstStyle>
            <a:lvl1pPr>
              <a:defRPr sz="11520"/>
            </a:lvl1pPr>
          </a:lstStyle>
          <a:p>
            <a:r>
              <a:rPr lang="en-US"/>
              <a:t>Click to edit Master title style</a:t>
            </a:r>
          </a:p>
        </p:txBody>
      </p:sp>
      <p:sp>
        <p:nvSpPr>
          <p:cNvPr id="3" name="Picture Placeholder 2">
            <a:extLst>
              <a:ext uri="{FF2B5EF4-FFF2-40B4-BE49-F238E27FC236}">
                <a16:creationId xmlns:a16="http://schemas.microsoft.com/office/drawing/2014/main" id="{CF25C3EE-4A23-47F9-AC7D-8698B711D00F}"/>
              </a:ext>
            </a:extLst>
          </p:cNvPr>
          <p:cNvSpPr>
            <a:spLocks noGrp="1"/>
          </p:cNvSpPr>
          <p:nvPr>
            <p:ph type="pic" idx="1"/>
          </p:nvPr>
        </p:nvSpPr>
        <p:spPr>
          <a:xfrm>
            <a:off x="18659477" y="4739642"/>
            <a:ext cx="22219920" cy="23393400"/>
          </a:xfrm>
        </p:spPr>
        <p:txBody>
          <a:bodyPr/>
          <a:lstStyle>
            <a:lvl1pPr marL="0" indent="0">
              <a:buNone/>
              <a:defRPr sz="11520"/>
            </a:lvl1pPr>
            <a:lvl2pPr marL="1645920" indent="0">
              <a:buNone/>
              <a:defRPr sz="10080"/>
            </a:lvl2pPr>
            <a:lvl3pPr marL="3291840" indent="0">
              <a:buNone/>
              <a:defRPr sz="8640"/>
            </a:lvl3pPr>
            <a:lvl4pPr marL="4937760" indent="0">
              <a:buNone/>
              <a:defRPr sz="7200"/>
            </a:lvl4pPr>
            <a:lvl5pPr marL="6583680" indent="0">
              <a:buNone/>
              <a:defRPr sz="7200"/>
            </a:lvl5pPr>
            <a:lvl6pPr marL="8229600" indent="0">
              <a:buNone/>
              <a:defRPr sz="7200"/>
            </a:lvl6pPr>
            <a:lvl7pPr marL="9875520" indent="0">
              <a:buNone/>
              <a:defRPr sz="7200"/>
            </a:lvl7pPr>
            <a:lvl8pPr marL="11521440" indent="0">
              <a:buNone/>
              <a:defRPr sz="7200"/>
            </a:lvl8pPr>
            <a:lvl9pPr marL="13167360" indent="0">
              <a:buNone/>
              <a:defRPr sz="7200"/>
            </a:lvl9pPr>
          </a:lstStyle>
          <a:p>
            <a:endParaRPr lang="en-US" dirty="0"/>
          </a:p>
        </p:txBody>
      </p:sp>
      <p:sp>
        <p:nvSpPr>
          <p:cNvPr id="4" name="Text Placeholder 3">
            <a:extLst>
              <a:ext uri="{FF2B5EF4-FFF2-40B4-BE49-F238E27FC236}">
                <a16:creationId xmlns:a16="http://schemas.microsoft.com/office/drawing/2014/main" id="{F7016746-6BB7-46B3-8445-FB69AB5D7220}"/>
              </a:ext>
            </a:extLst>
          </p:cNvPr>
          <p:cNvSpPr>
            <a:spLocks noGrp="1"/>
          </p:cNvSpPr>
          <p:nvPr>
            <p:ph type="body" sz="half" idx="2"/>
          </p:nvPr>
        </p:nvSpPr>
        <p:spPr>
          <a:xfrm>
            <a:off x="3023239" y="9875520"/>
            <a:ext cx="14156053" cy="18295622"/>
          </a:xfrm>
        </p:spPr>
        <p:txBody>
          <a:bodyPr/>
          <a:lstStyle>
            <a:lvl1pPr marL="0" indent="0">
              <a:buNone/>
              <a:defRPr sz="5760"/>
            </a:lvl1pPr>
            <a:lvl2pPr marL="1645920" indent="0">
              <a:buNone/>
              <a:defRPr sz="5040"/>
            </a:lvl2pPr>
            <a:lvl3pPr marL="3291840" indent="0">
              <a:buNone/>
              <a:defRPr sz="4320"/>
            </a:lvl3pPr>
            <a:lvl4pPr marL="4937760" indent="0">
              <a:buNone/>
              <a:defRPr sz="3600"/>
            </a:lvl4pPr>
            <a:lvl5pPr marL="6583680" indent="0">
              <a:buNone/>
              <a:defRPr sz="3600"/>
            </a:lvl5pPr>
            <a:lvl6pPr marL="8229600" indent="0">
              <a:buNone/>
              <a:defRPr sz="3600"/>
            </a:lvl6pPr>
            <a:lvl7pPr marL="9875520" indent="0">
              <a:buNone/>
              <a:defRPr sz="3600"/>
            </a:lvl7pPr>
            <a:lvl8pPr marL="11521440" indent="0">
              <a:buNone/>
              <a:defRPr sz="3600"/>
            </a:lvl8pPr>
            <a:lvl9pPr marL="13167360" indent="0">
              <a:buNone/>
              <a:defRPr sz="3600"/>
            </a:lvl9pPr>
          </a:lstStyle>
          <a:p>
            <a:pPr lvl="0"/>
            <a:r>
              <a:rPr lang="en-US"/>
              <a:t>Click to edit Master text styles</a:t>
            </a:r>
          </a:p>
        </p:txBody>
      </p:sp>
      <p:sp>
        <p:nvSpPr>
          <p:cNvPr id="5" name="Date Placeholder 4">
            <a:extLst>
              <a:ext uri="{FF2B5EF4-FFF2-40B4-BE49-F238E27FC236}">
                <a16:creationId xmlns:a16="http://schemas.microsoft.com/office/drawing/2014/main" id="{F2A86BC2-A5F0-4BD1-9EFB-156EAA1D1674}"/>
              </a:ext>
            </a:extLst>
          </p:cNvPr>
          <p:cNvSpPr>
            <a:spLocks noGrp="1"/>
          </p:cNvSpPr>
          <p:nvPr>
            <p:ph type="dt" sz="half" idx="10"/>
          </p:nvPr>
        </p:nvSpPr>
        <p:spPr/>
        <p:txBody>
          <a:bodyPr/>
          <a:lstStyle/>
          <a:p>
            <a:fld id="{EB8278CA-642C-4174-B5CB-A51A2D9F1693}" type="datetimeFigureOut">
              <a:rPr lang="en-US" smtClean="0"/>
              <a:pPr/>
              <a:t>8/20/2025</a:t>
            </a:fld>
            <a:endParaRPr lang="en-US" dirty="0"/>
          </a:p>
        </p:txBody>
      </p:sp>
      <p:sp>
        <p:nvSpPr>
          <p:cNvPr id="6" name="Footer Placeholder 5">
            <a:extLst>
              <a:ext uri="{FF2B5EF4-FFF2-40B4-BE49-F238E27FC236}">
                <a16:creationId xmlns:a16="http://schemas.microsoft.com/office/drawing/2014/main" id="{7AD2F575-3111-42CD-93EF-C16CA73483DA}"/>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A6374CFD-116B-4329-9D39-765F8A13D017}"/>
              </a:ext>
            </a:extLst>
          </p:cNvPr>
          <p:cNvSpPr>
            <a:spLocks noGrp="1"/>
          </p:cNvSpPr>
          <p:nvPr>
            <p:ph type="sldNum" sz="quarter" idx="12"/>
          </p:nvPr>
        </p:nvSpPr>
        <p:spPr/>
        <p:txBody>
          <a:body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478063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EF19BAC-8C9F-4125-B6A4-1437B4679DC0}"/>
              </a:ext>
            </a:extLst>
          </p:cNvPr>
          <p:cNvSpPr>
            <a:spLocks noGrp="1"/>
          </p:cNvSpPr>
          <p:nvPr>
            <p:ph type="title"/>
          </p:nvPr>
        </p:nvSpPr>
        <p:spPr>
          <a:xfrm>
            <a:off x="3017520" y="1752603"/>
            <a:ext cx="37856160" cy="6362702"/>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3234C7C-4FAA-4AA6-9929-D92FF5634B2D}"/>
              </a:ext>
            </a:extLst>
          </p:cNvPr>
          <p:cNvSpPr>
            <a:spLocks noGrp="1"/>
          </p:cNvSpPr>
          <p:nvPr>
            <p:ph type="body" idx="1"/>
          </p:nvPr>
        </p:nvSpPr>
        <p:spPr>
          <a:xfrm>
            <a:off x="3017520" y="8763000"/>
            <a:ext cx="37856160" cy="2088642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1036E5-0F1F-42AA-9B41-11F4FD70E9DC}"/>
              </a:ext>
            </a:extLst>
          </p:cNvPr>
          <p:cNvSpPr>
            <a:spLocks noGrp="1"/>
          </p:cNvSpPr>
          <p:nvPr>
            <p:ph type="dt" sz="half" idx="2"/>
          </p:nvPr>
        </p:nvSpPr>
        <p:spPr>
          <a:xfrm>
            <a:off x="3017520" y="30510482"/>
            <a:ext cx="9875520" cy="1752600"/>
          </a:xfrm>
          <a:prstGeom prst="rect">
            <a:avLst/>
          </a:prstGeom>
        </p:spPr>
        <p:txBody>
          <a:bodyPr vert="horz" lIns="91440" tIns="45720" rIns="91440" bIns="45720" rtlCol="0" anchor="ctr"/>
          <a:lstStyle>
            <a:lvl1pPr algn="l">
              <a:defRPr sz="4320">
                <a:solidFill>
                  <a:schemeClr val="tx1">
                    <a:tint val="75000"/>
                  </a:schemeClr>
                </a:solidFill>
              </a:defRPr>
            </a:lvl1pPr>
          </a:lstStyle>
          <a:p>
            <a:fld id="{EB8278CA-642C-4174-B5CB-A51A2D9F1693}" type="datetimeFigureOut">
              <a:rPr lang="en-US" smtClean="0"/>
              <a:pPr/>
              <a:t>8/20/2025</a:t>
            </a:fld>
            <a:endParaRPr lang="en-US" dirty="0"/>
          </a:p>
        </p:txBody>
      </p:sp>
      <p:sp>
        <p:nvSpPr>
          <p:cNvPr id="5" name="Footer Placeholder 4">
            <a:extLst>
              <a:ext uri="{FF2B5EF4-FFF2-40B4-BE49-F238E27FC236}">
                <a16:creationId xmlns:a16="http://schemas.microsoft.com/office/drawing/2014/main" id="{C4D8A04E-BDC8-4F19-9CE8-FC255E2E9957}"/>
              </a:ext>
            </a:extLst>
          </p:cNvPr>
          <p:cNvSpPr>
            <a:spLocks noGrp="1"/>
          </p:cNvSpPr>
          <p:nvPr>
            <p:ph type="ftr" sz="quarter" idx="3"/>
          </p:nvPr>
        </p:nvSpPr>
        <p:spPr>
          <a:xfrm>
            <a:off x="14538960" y="30510482"/>
            <a:ext cx="14813280" cy="1752600"/>
          </a:xfrm>
          <a:prstGeom prst="rect">
            <a:avLst/>
          </a:prstGeom>
        </p:spPr>
        <p:txBody>
          <a:bodyPr vert="horz" lIns="91440" tIns="45720" rIns="91440" bIns="45720" rtlCol="0" anchor="ctr"/>
          <a:lstStyle>
            <a:lvl1pPr algn="ctr">
              <a:defRPr sz="432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CE96C2E-80EF-4E27-977F-FBF9E7D3866F}"/>
              </a:ext>
            </a:extLst>
          </p:cNvPr>
          <p:cNvSpPr>
            <a:spLocks noGrp="1"/>
          </p:cNvSpPr>
          <p:nvPr>
            <p:ph type="sldNum" sz="quarter" idx="4"/>
          </p:nvPr>
        </p:nvSpPr>
        <p:spPr>
          <a:xfrm>
            <a:off x="30998160" y="30510482"/>
            <a:ext cx="9875520" cy="1752600"/>
          </a:xfrm>
          <a:prstGeom prst="rect">
            <a:avLst/>
          </a:prstGeom>
        </p:spPr>
        <p:txBody>
          <a:bodyPr vert="horz" lIns="91440" tIns="45720" rIns="91440" bIns="45720" rtlCol="0" anchor="ctr"/>
          <a:lstStyle>
            <a:lvl1pPr algn="r">
              <a:defRPr sz="4320">
                <a:solidFill>
                  <a:schemeClr val="tx1">
                    <a:tint val="75000"/>
                  </a:schemeClr>
                </a:solidFill>
              </a:defRPr>
            </a:lvl1pPr>
          </a:lstStyle>
          <a:p>
            <a:fld id="{05F7ED7D-477F-48FB-9FD7-37CE0277D601}" type="slidenum">
              <a:rPr lang="en-US" smtClean="0"/>
              <a:pPr/>
              <a:t>‹#›</a:t>
            </a:fld>
            <a:endParaRPr lang="en-US" dirty="0"/>
          </a:p>
        </p:txBody>
      </p:sp>
    </p:spTree>
    <p:extLst>
      <p:ext uri="{BB962C8B-B14F-4D97-AF65-F5344CB8AC3E}">
        <p14:creationId xmlns:p14="http://schemas.microsoft.com/office/powerpoint/2010/main" val="23324106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91840" rtl="0" eaLnBrk="1" latinLnBrk="0" hangingPunct="1">
        <a:lnSpc>
          <a:spcPct val="90000"/>
        </a:lnSpc>
        <a:spcBef>
          <a:spcPct val="0"/>
        </a:spcBef>
        <a:buNone/>
        <a:defRPr sz="15840" kern="1200">
          <a:solidFill>
            <a:schemeClr val="tx1"/>
          </a:solidFill>
          <a:latin typeface="+mj-lt"/>
          <a:ea typeface="+mj-ea"/>
          <a:cs typeface="+mj-cs"/>
        </a:defRPr>
      </a:lvl1pPr>
    </p:titleStyle>
    <p:bodyStyle>
      <a:lvl1pPr marL="822960" indent="-822960" algn="l" defTabSz="3291840" rtl="0" eaLnBrk="1" latinLnBrk="0" hangingPunct="1">
        <a:lnSpc>
          <a:spcPct val="90000"/>
        </a:lnSpc>
        <a:spcBef>
          <a:spcPts val="3600"/>
        </a:spcBef>
        <a:buFont typeface="Arial" panose="020B0604020202020204" pitchFamily="34" charset="0"/>
        <a:buChar char="•"/>
        <a:defRPr sz="10080" kern="1200">
          <a:solidFill>
            <a:schemeClr val="tx1"/>
          </a:solidFill>
          <a:latin typeface="+mn-lt"/>
          <a:ea typeface="+mn-ea"/>
          <a:cs typeface="+mn-cs"/>
        </a:defRPr>
      </a:lvl1pPr>
      <a:lvl2pPr marL="2468880" indent="-822960" algn="l" defTabSz="3291840" rtl="0" eaLnBrk="1" latinLnBrk="0" hangingPunct="1">
        <a:lnSpc>
          <a:spcPct val="90000"/>
        </a:lnSpc>
        <a:spcBef>
          <a:spcPts val="1800"/>
        </a:spcBef>
        <a:buFont typeface="Arial" panose="020B0604020202020204" pitchFamily="34" charset="0"/>
        <a:buChar char="•"/>
        <a:defRPr sz="8640" kern="1200">
          <a:solidFill>
            <a:schemeClr val="tx1"/>
          </a:solidFill>
          <a:latin typeface="+mn-lt"/>
          <a:ea typeface="+mn-ea"/>
          <a:cs typeface="+mn-cs"/>
        </a:defRPr>
      </a:lvl2pPr>
      <a:lvl3pPr marL="4114800" indent="-822960" algn="l" defTabSz="3291840" rtl="0" eaLnBrk="1" latinLnBrk="0" hangingPunct="1">
        <a:lnSpc>
          <a:spcPct val="90000"/>
        </a:lnSpc>
        <a:spcBef>
          <a:spcPts val="1800"/>
        </a:spcBef>
        <a:buFont typeface="Arial" panose="020B0604020202020204" pitchFamily="34" charset="0"/>
        <a:buChar char="•"/>
        <a:defRPr sz="7200" kern="1200">
          <a:solidFill>
            <a:schemeClr val="tx1"/>
          </a:solidFill>
          <a:latin typeface="+mn-lt"/>
          <a:ea typeface="+mn-ea"/>
          <a:cs typeface="+mn-cs"/>
        </a:defRPr>
      </a:lvl3pPr>
      <a:lvl4pPr marL="57607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4pPr>
      <a:lvl5pPr marL="740664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5pPr>
      <a:lvl6pPr marL="905256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6pPr>
      <a:lvl7pPr marL="1069848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7pPr>
      <a:lvl8pPr marL="1234440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8pPr>
      <a:lvl9pPr marL="13990320" indent="-822960" algn="l" defTabSz="3291840" rtl="0" eaLnBrk="1" latinLnBrk="0" hangingPunct="1">
        <a:lnSpc>
          <a:spcPct val="90000"/>
        </a:lnSpc>
        <a:spcBef>
          <a:spcPts val="1800"/>
        </a:spcBef>
        <a:buFont typeface="Arial" panose="020B0604020202020204" pitchFamily="34" charset="0"/>
        <a:buChar char="•"/>
        <a:defRPr sz="6480" kern="1200">
          <a:solidFill>
            <a:schemeClr val="tx1"/>
          </a:solidFill>
          <a:latin typeface="+mn-lt"/>
          <a:ea typeface="+mn-ea"/>
          <a:cs typeface="+mn-cs"/>
        </a:defRPr>
      </a:lvl9pPr>
    </p:bodyStyle>
    <p:otherStyle>
      <a:defPPr>
        <a:defRPr lang="en-US"/>
      </a:defPPr>
      <a:lvl1pPr marL="0" algn="l" defTabSz="3291840" rtl="0" eaLnBrk="1" latinLnBrk="0" hangingPunct="1">
        <a:defRPr sz="6480" kern="1200">
          <a:solidFill>
            <a:schemeClr val="tx1"/>
          </a:solidFill>
          <a:latin typeface="+mn-lt"/>
          <a:ea typeface="+mn-ea"/>
          <a:cs typeface="+mn-cs"/>
        </a:defRPr>
      </a:lvl1pPr>
      <a:lvl2pPr marL="1645920" algn="l" defTabSz="3291840" rtl="0" eaLnBrk="1" latinLnBrk="0" hangingPunct="1">
        <a:defRPr sz="6480" kern="1200">
          <a:solidFill>
            <a:schemeClr val="tx1"/>
          </a:solidFill>
          <a:latin typeface="+mn-lt"/>
          <a:ea typeface="+mn-ea"/>
          <a:cs typeface="+mn-cs"/>
        </a:defRPr>
      </a:lvl2pPr>
      <a:lvl3pPr marL="3291840" algn="l" defTabSz="3291840" rtl="0" eaLnBrk="1" latinLnBrk="0" hangingPunct="1">
        <a:defRPr sz="6480" kern="1200">
          <a:solidFill>
            <a:schemeClr val="tx1"/>
          </a:solidFill>
          <a:latin typeface="+mn-lt"/>
          <a:ea typeface="+mn-ea"/>
          <a:cs typeface="+mn-cs"/>
        </a:defRPr>
      </a:lvl3pPr>
      <a:lvl4pPr marL="4937760" algn="l" defTabSz="3291840" rtl="0" eaLnBrk="1" latinLnBrk="0" hangingPunct="1">
        <a:defRPr sz="6480" kern="1200">
          <a:solidFill>
            <a:schemeClr val="tx1"/>
          </a:solidFill>
          <a:latin typeface="+mn-lt"/>
          <a:ea typeface="+mn-ea"/>
          <a:cs typeface="+mn-cs"/>
        </a:defRPr>
      </a:lvl4pPr>
      <a:lvl5pPr marL="6583680" algn="l" defTabSz="3291840" rtl="0" eaLnBrk="1" latinLnBrk="0" hangingPunct="1">
        <a:defRPr sz="6480" kern="1200">
          <a:solidFill>
            <a:schemeClr val="tx1"/>
          </a:solidFill>
          <a:latin typeface="+mn-lt"/>
          <a:ea typeface="+mn-ea"/>
          <a:cs typeface="+mn-cs"/>
        </a:defRPr>
      </a:lvl5pPr>
      <a:lvl6pPr marL="8229600" algn="l" defTabSz="3291840" rtl="0" eaLnBrk="1" latinLnBrk="0" hangingPunct="1">
        <a:defRPr sz="6480" kern="1200">
          <a:solidFill>
            <a:schemeClr val="tx1"/>
          </a:solidFill>
          <a:latin typeface="+mn-lt"/>
          <a:ea typeface="+mn-ea"/>
          <a:cs typeface="+mn-cs"/>
        </a:defRPr>
      </a:lvl6pPr>
      <a:lvl7pPr marL="9875520" algn="l" defTabSz="3291840" rtl="0" eaLnBrk="1" latinLnBrk="0" hangingPunct="1">
        <a:defRPr sz="6480" kern="1200">
          <a:solidFill>
            <a:schemeClr val="tx1"/>
          </a:solidFill>
          <a:latin typeface="+mn-lt"/>
          <a:ea typeface="+mn-ea"/>
          <a:cs typeface="+mn-cs"/>
        </a:defRPr>
      </a:lvl7pPr>
      <a:lvl8pPr marL="11521440" algn="l" defTabSz="3291840" rtl="0" eaLnBrk="1" latinLnBrk="0" hangingPunct="1">
        <a:defRPr sz="6480" kern="1200">
          <a:solidFill>
            <a:schemeClr val="tx1"/>
          </a:solidFill>
          <a:latin typeface="+mn-lt"/>
          <a:ea typeface="+mn-ea"/>
          <a:cs typeface="+mn-cs"/>
        </a:defRPr>
      </a:lvl8pPr>
      <a:lvl9pPr marL="13167360" algn="l" defTabSz="3291840" rtl="0" eaLnBrk="1" latinLnBrk="0" hangingPunct="1">
        <a:defRPr sz="64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3">
            <a:extLst>
              <a:ext uri="{FF2B5EF4-FFF2-40B4-BE49-F238E27FC236}">
                <a16:creationId xmlns:a16="http://schemas.microsoft.com/office/drawing/2014/main" id="{547D6EFD-6827-436E-8AFB-59A3AA3915DD}"/>
              </a:ext>
            </a:extLst>
          </p:cNvPr>
          <p:cNvSpPr txBox="1">
            <a:spLocks noChangeArrowheads="1"/>
          </p:cNvSpPr>
          <p:nvPr/>
        </p:nvSpPr>
        <p:spPr bwMode="auto">
          <a:xfrm>
            <a:off x="772787" y="653680"/>
            <a:ext cx="42345627" cy="3719287"/>
          </a:xfrm>
          <a:prstGeom prst="rect">
            <a:avLst/>
          </a:prstGeom>
          <a:solidFill>
            <a:srgbClr val="1F86B3"/>
          </a:solidFill>
          <a:ln>
            <a:noFill/>
          </a:ln>
        </p:spPr>
        <p:txBody>
          <a:bodyPr vert="horz" wrap="square" lIns="352691" tIns="176345" rIns="352691" bIns="176345" numCol="1" anchor="t" anchorCtr="0" compatLnSpc="1">
            <a:prstTxWarp prst="textNoShape">
              <a:avLst/>
            </a:prstTxWarp>
          </a:bodyPr>
          <a:lstStyle>
            <a:lvl1pPr algn="ctr" defTabSz="6271527" rtl="0" eaLnBrk="0" fontAlgn="base" hangingPunct="0">
              <a:spcBef>
                <a:spcPct val="0"/>
              </a:spcBef>
              <a:spcAft>
                <a:spcPct val="0"/>
              </a:spcAft>
              <a:defRPr sz="30266">
                <a:solidFill>
                  <a:schemeClr val="tx2"/>
                </a:solidFill>
                <a:latin typeface="+mj-lt"/>
                <a:ea typeface="+mj-ea"/>
                <a:cs typeface="+mj-cs"/>
              </a:defRPr>
            </a:lvl1pPr>
            <a:lvl2pPr algn="ctr" defTabSz="6271527" rtl="0" eaLnBrk="0" fontAlgn="base" hangingPunct="0">
              <a:spcBef>
                <a:spcPct val="0"/>
              </a:spcBef>
              <a:spcAft>
                <a:spcPct val="0"/>
              </a:spcAft>
              <a:defRPr sz="30266">
                <a:solidFill>
                  <a:schemeClr val="tx2"/>
                </a:solidFill>
                <a:latin typeface="Arial" charset="0"/>
              </a:defRPr>
            </a:lvl2pPr>
            <a:lvl3pPr algn="ctr" defTabSz="6271527" rtl="0" eaLnBrk="0" fontAlgn="base" hangingPunct="0">
              <a:spcBef>
                <a:spcPct val="0"/>
              </a:spcBef>
              <a:spcAft>
                <a:spcPct val="0"/>
              </a:spcAft>
              <a:defRPr sz="30266">
                <a:solidFill>
                  <a:schemeClr val="tx2"/>
                </a:solidFill>
                <a:latin typeface="Arial" charset="0"/>
              </a:defRPr>
            </a:lvl3pPr>
            <a:lvl4pPr algn="ctr" defTabSz="6271527" rtl="0" eaLnBrk="0" fontAlgn="base" hangingPunct="0">
              <a:spcBef>
                <a:spcPct val="0"/>
              </a:spcBef>
              <a:spcAft>
                <a:spcPct val="0"/>
              </a:spcAft>
              <a:defRPr sz="30266">
                <a:solidFill>
                  <a:schemeClr val="tx2"/>
                </a:solidFill>
                <a:latin typeface="Arial" charset="0"/>
              </a:defRPr>
            </a:lvl4pPr>
            <a:lvl5pPr algn="ctr" defTabSz="6271527" rtl="0" eaLnBrk="0" fontAlgn="base" hangingPunct="0">
              <a:spcBef>
                <a:spcPct val="0"/>
              </a:spcBef>
              <a:spcAft>
                <a:spcPct val="0"/>
              </a:spcAft>
              <a:defRPr sz="30266">
                <a:solidFill>
                  <a:schemeClr val="tx2"/>
                </a:solidFill>
                <a:latin typeface="Arial" charset="0"/>
              </a:defRPr>
            </a:lvl5pPr>
            <a:lvl6pPr marL="609585" algn="ctr" defTabSz="6271527" rtl="0" fontAlgn="base">
              <a:spcBef>
                <a:spcPct val="0"/>
              </a:spcBef>
              <a:spcAft>
                <a:spcPct val="0"/>
              </a:spcAft>
              <a:defRPr sz="30266">
                <a:solidFill>
                  <a:schemeClr val="tx2"/>
                </a:solidFill>
                <a:latin typeface="Arial" charset="0"/>
              </a:defRPr>
            </a:lvl6pPr>
            <a:lvl7pPr marL="1219170" algn="ctr" defTabSz="6271527" rtl="0" fontAlgn="base">
              <a:spcBef>
                <a:spcPct val="0"/>
              </a:spcBef>
              <a:spcAft>
                <a:spcPct val="0"/>
              </a:spcAft>
              <a:defRPr sz="30266">
                <a:solidFill>
                  <a:schemeClr val="tx2"/>
                </a:solidFill>
                <a:latin typeface="Arial" charset="0"/>
              </a:defRPr>
            </a:lvl7pPr>
            <a:lvl8pPr marL="1828754" algn="ctr" defTabSz="6271527" rtl="0" fontAlgn="base">
              <a:spcBef>
                <a:spcPct val="0"/>
              </a:spcBef>
              <a:spcAft>
                <a:spcPct val="0"/>
              </a:spcAft>
              <a:defRPr sz="30266">
                <a:solidFill>
                  <a:schemeClr val="tx2"/>
                </a:solidFill>
                <a:latin typeface="Arial" charset="0"/>
              </a:defRPr>
            </a:lvl8pPr>
            <a:lvl9pPr marL="2438339" algn="ctr" defTabSz="6271527" rtl="0" fontAlgn="base">
              <a:spcBef>
                <a:spcPct val="0"/>
              </a:spcBef>
              <a:spcAft>
                <a:spcPct val="0"/>
              </a:spcAft>
              <a:defRPr sz="30266">
                <a:solidFill>
                  <a:schemeClr val="tx2"/>
                </a:solidFill>
                <a:latin typeface="Arial" charset="0"/>
              </a:defRPr>
            </a:lvl9pPr>
          </a:lstStyle>
          <a:p>
            <a:pPr algn="l" eaLnBrk="1" hangingPunct="1"/>
            <a:endParaRPr lang="en-US" altLang="en-US" sz="3600" kern="0" dirty="0"/>
          </a:p>
        </p:txBody>
      </p:sp>
      <p:sp>
        <p:nvSpPr>
          <p:cNvPr id="6" name="TextBox 5">
            <a:extLst>
              <a:ext uri="{FF2B5EF4-FFF2-40B4-BE49-F238E27FC236}">
                <a16:creationId xmlns:a16="http://schemas.microsoft.com/office/drawing/2014/main" id="{DB91B100-B6DE-4CE1-B916-D6E29C0C2528}"/>
              </a:ext>
            </a:extLst>
          </p:cNvPr>
          <p:cNvSpPr txBox="1"/>
          <p:nvPr/>
        </p:nvSpPr>
        <p:spPr>
          <a:xfrm>
            <a:off x="1201775" y="811303"/>
            <a:ext cx="35015094" cy="3277820"/>
          </a:xfrm>
          <a:prstGeom prst="rect">
            <a:avLst/>
          </a:prstGeom>
          <a:noFill/>
        </p:spPr>
        <p:txBody>
          <a:bodyPr wrap="square" rtlCol="0">
            <a:spAutoFit/>
          </a:bodyPr>
          <a:lstStyle/>
          <a:p>
            <a:pPr>
              <a:spcAft>
                <a:spcPts val="600"/>
              </a:spcAft>
            </a:pPr>
            <a:r>
              <a:rPr lang="en-US" sz="7200" dirty="0">
                <a:solidFill>
                  <a:schemeClr val="bg1"/>
                </a:solidFill>
                <a:effectLst/>
                <a:latin typeface="Arial" panose="020B0604020202020204" pitchFamily="34" charset="0"/>
                <a:ea typeface="Times New Roman" panose="02020603050405020304" pitchFamily="18" charset="0"/>
              </a:rPr>
              <a:t>Assessment of Abuse Liability of an ENDS Under </a:t>
            </a:r>
            <a:r>
              <a:rPr lang="en-US" sz="7200" i="1" dirty="0">
                <a:solidFill>
                  <a:schemeClr val="bg1"/>
                </a:solidFill>
                <a:effectLst/>
                <a:latin typeface="Arial" panose="020B0604020202020204" pitchFamily="34" charset="0"/>
                <a:ea typeface="Times New Roman" panose="02020603050405020304" pitchFamily="18" charset="0"/>
              </a:rPr>
              <a:t>ad libitum</a:t>
            </a:r>
            <a:r>
              <a:rPr lang="en-US" sz="7200" dirty="0">
                <a:solidFill>
                  <a:schemeClr val="bg1"/>
                </a:solidFill>
                <a:effectLst/>
                <a:latin typeface="Arial" panose="020B0604020202020204" pitchFamily="34" charset="0"/>
                <a:ea typeface="Times New Roman" panose="02020603050405020304" pitchFamily="18" charset="0"/>
              </a:rPr>
              <a:t> Use Conditions </a:t>
            </a:r>
          </a:p>
          <a:p>
            <a:pPr>
              <a:spcAft>
                <a:spcPts val="600"/>
              </a:spcAft>
            </a:pPr>
            <a:r>
              <a:rPr lang="en-US" sz="4400" dirty="0">
                <a:solidFill>
                  <a:schemeClr val="bg1"/>
                </a:solidFill>
                <a:effectLst/>
                <a:latin typeface="Arial" panose="020B0604020202020204" pitchFamily="34" charset="0"/>
                <a:ea typeface="Calibri" panose="020F0502020204030204" pitchFamily="34" charset="0"/>
              </a:rPr>
              <a:t>Ed Carmines</a:t>
            </a:r>
            <a:r>
              <a:rPr lang="en-US" sz="4400" baseline="30000" dirty="0">
                <a:solidFill>
                  <a:schemeClr val="bg1"/>
                </a:solidFill>
                <a:effectLst/>
                <a:latin typeface="Arial" panose="020B0604020202020204" pitchFamily="34" charset="0"/>
                <a:ea typeface="Calibri" panose="020F0502020204030204" pitchFamily="34" charset="0"/>
              </a:rPr>
              <a:t>1 </a:t>
            </a:r>
            <a:r>
              <a:rPr lang="en-US" sz="4400" dirty="0">
                <a:solidFill>
                  <a:schemeClr val="bg1"/>
                </a:solidFill>
                <a:effectLst/>
                <a:latin typeface="Arial" panose="020B0604020202020204" pitchFamily="34" charset="0"/>
                <a:ea typeface="Calibri" panose="020F0502020204030204" pitchFamily="34" charset="0"/>
              </a:rPr>
              <a:t>and Mitch Nides</a:t>
            </a:r>
            <a:r>
              <a:rPr lang="en-US" sz="4400" baseline="30000" dirty="0">
                <a:solidFill>
                  <a:schemeClr val="bg1"/>
                </a:solidFill>
                <a:effectLst/>
                <a:latin typeface="Arial" panose="020B0604020202020204" pitchFamily="34" charset="0"/>
                <a:ea typeface="Calibri" panose="020F0502020204030204" pitchFamily="34" charset="0"/>
              </a:rPr>
              <a:t>2</a:t>
            </a:r>
          </a:p>
          <a:p>
            <a:pPr>
              <a:spcAft>
                <a:spcPts val="600"/>
              </a:spcAft>
            </a:pPr>
            <a:r>
              <a:rPr lang="en-US" sz="4400" b="1"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Affiliations: </a:t>
            </a:r>
            <a:r>
              <a:rPr lang="en-US" sz="4400" baseline="300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1</a:t>
            </a:r>
            <a:r>
              <a:rPr lang="en-US" sz="44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Chemular, Inc</a:t>
            </a:r>
            <a:r>
              <a:rPr lang="en-US" sz="4400" baseline="300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 </a:t>
            </a:r>
            <a:r>
              <a:rPr lang="en-US" sz="44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Hudson, MI, </a:t>
            </a:r>
            <a:r>
              <a:rPr lang="en-US" sz="4400" baseline="300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2</a:t>
            </a:r>
            <a:r>
              <a:rPr lang="en-US" sz="44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Los Angles Clinical Trials, Burbank, CA</a:t>
            </a:r>
            <a:endParaRPr lang="en-US" sz="4400" dirty="0">
              <a:solidFill>
                <a:schemeClr val="bg1">
                  <a:lumMod val="95000"/>
                </a:schemeClr>
              </a:solidFill>
              <a:effectLst/>
              <a:latin typeface="Arial" panose="020B0604020202020204" pitchFamily="34" charset="0"/>
              <a:ea typeface="Calibri" panose="020F0502020204030204" pitchFamily="34" charset="0"/>
            </a:endParaRPr>
          </a:p>
          <a:p>
            <a:pPr>
              <a:spcAft>
                <a:spcPts val="600"/>
              </a:spcAft>
            </a:pPr>
            <a:r>
              <a:rPr lang="fr-FR" altLang="en-US" sz="3200" spc="-75">
                <a:solidFill>
                  <a:schemeClr val="bg1"/>
                </a:solidFill>
                <a:latin typeface="Arial" panose="020B0604020202020204" pitchFamily="34" charset="0"/>
                <a:cs typeface="Arial" panose="020B0604020202020204" pitchFamily="34" charset="0"/>
              </a:rPr>
              <a:t>Poster #86</a:t>
            </a:r>
            <a:endParaRPr lang="en-US" altLang="en-US" sz="3200" spc="-75" dirty="0">
              <a:solidFill>
                <a:schemeClr val="bg1"/>
              </a:solidFill>
              <a:latin typeface="Arial" panose="020B0604020202020204" pitchFamily="34" charset="0"/>
              <a:cs typeface="Arial" panose="020B0604020202020204" pitchFamily="34" charset="0"/>
            </a:endParaRPr>
          </a:p>
        </p:txBody>
      </p:sp>
      <p:sp>
        <p:nvSpPr>
          <p:cNvPr id="7" name="TextBox 6">
            <a:extLst>
              <a:ext uri="{FF2B5EF4-FFF2-40B4-BE49-F238E27FC236}">
                <a16:creationId xmlns:a16="http://schemas.microsoft.com/office/drawing/2014/main" id="{81F8DB37-E58F-4F98-8B20-094F7FFE956E}"/>
              </a:ext>
            </a:extLst>
          </p:cNvPr>
          <p:cNvSpPr txBox="1"/>
          <p:nvPr/>
        </p:nvSpPr>
        <p:spPr>
          <a:xfrm>
            <a:off x="772787" y="4647001"/>
            <a:ext cx="13716000" cy="892551"/>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Abstract</a:t>
            </a:r>
          </a:p>
        </p:txBody>
      </p:sp>
      <p:sp>
        <p:nvSpPr>
          <p:cNvPr id="10" name="TextBox 9">
            <a:extLst>
              <a:ext uri="{FF2B5EF4-FFF2-40B4-BE49-F238E27FC236}">
                <a16:creationId xmlns:a16="http://schemas.microsoft.com/office/drawing/2014/main" id="{DD9B5C38-DD1C-4DC6-88E0-F31022610826}"/>
              </a:ext>
            </a:extLst>
          </p:cNvPr>
          <p:cNvSpPr txBox="1"/>
          <p:nvPr/>
        </p:nvSpPr>
        <p:spPr>
          <a:xfrm>
            <a:off x="785781" y="16638141"/>
            <a:ext cx="13716000" cy="892552"/>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Nicotine PK Under Controlled Use</a:t>
            </a:r>
          </a:p>
        </p:txBody>
      </p:sp>
      <p:sp>
        <p:nvSpPr>
          <p:cNvPr id="26" name="TextBox 25">
            <a:extLst>
              <a:ext uri="{FF2B5EF4-FFF2-40B4-BE49-F238E27FC236}">
                <a16:creationId xmlns:a16="http://schemas.microsoft.com/office/drawing/2014/main" id="{FFDD8F8C-18FB-402E-B3EB-EB2090359DB6}"/>
              </a:ext>
            </a:extLst>
          </p:cNvPr>
          <p:cNvSpPr txBox="1"/>
          <p:nvPr/>
        </p:nvSpPr>
        <p:spPr>
          <a:xfrm>
            <a:off x="15098662" y="4623173"/>
            <a:ext cx="13716000" cy="892552"/>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Methods</a:t>
            </a:r>
          </a:p>
        </p:txBody>
      </p:sp>
      <p:sp>
        <p:nvSpPr>
          <p:cNvPr id="53" name="TextBox 52">
            <a:extLst>
              <a:ext uri="{FF2B5EF4-FFF2-40B4-BE49-F238E27FC236}">
                <a16:creationId xmlns:a16="http://schemas.microsoft.com/office/drawing/2014/main" id="{55A619C9-A3C4-4C20-884B-3ED366F80CE5}"/>
              </a:ext>
            </a:extLst>
          </p:cNvPr>
          <p:cNvSpPr txBox="1"/>
          <p:nvPr/>
        </p:nvSpPr>
        <p:spPr>
          <a:xfrm>
            <a:off x="29637093" y="4619564"/>
            <a:ext cx="13481320" cy="892552"/>
          </a:xfrm>
          <a:prstGeom prst="rect">
            <a:avLst/>
          </a:prstGeom>
          <a:solidFill>
            <a:srgbClr val="1F86B3"/>
          </a:solidFill>
        </p:spPr>
        <p:txBody>
          <a:bodyPr wrap="square" lIns="205740" tIns="137160" rIns="137160" bIns="137160">
            <a:spAutoFit/>
          </a:bodyPr>
          <a:lstStyle/>
          <a:p>
            <a:pPr>
              <a:defRPr/>
            </a:pPr>
            <a:r>
              <a:rPr lang="en-US" sz="4000" b="1" spc="-75" dirty="0">
                <a:solidFill>
                  <a:schemeClr val="bg1"/>
                </a:solidFill>
                <a:latin typeface="Arial" panose="020B0604020202020204" pitchFamily="34" charset="0"/>
                <a:cs typeface="Arial" panose="020B0604020202020204" pitchFamily="34" charset="0"/>
              </a:rPr>
              <a:t>Pharmacokinetic Results</a:t>
            </a:r>
          </a:p>
        </p:txBody>
      </p:sp>
      <p:sp>
        <p:nvSpPr>
          <p:cNvPr id="48" name="TextBox 47">
            <a:extLst>
              <a:ext uri="{FF2B5EF4-FFF2-40B4-BE49-F238E27FC236}">
                <a16:creationId xmlns:a16="http://schemas.microsoft.com/office/drawing/2014/main" id="{C7353827-31D1-478D-8934-192B7D25F17E}"/>
              </a:ext>
            </a:extLst>
          </p:cNvPr>
          <p:cNvSpPr txBox="1"/>
          <p:nvPr/>
        </p:nvSpPr>
        <p:spPr>
          <a:xfrm>
            <a:off x="29629677" y="25823695"/>
            <a:ext cx="13473730" cy="907131"/>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Conclusions</a:t>
            </a:r>
          </a:p>
        </p:txBody>
      </p:sp>
      <p:sp>
        <p:nvSpPr>
          <p:cNvPr id="49" name="Text Box 32">
            <a:extLst>
              <a:ext uri="{FF2B5EF4-FFF2-40B4-BE49-F238E27FC236}">
                <a16:creationId xmlns:a16="http://schemas.microsoft.com/office/drawing/2014/main" id="{A4A47233-D11B-4010-AF6E-E4F3ADF9114B}"/>
              </a:ext>
            </a:extLst>
          </p:cNvPr>
          <p:cNvSpPr txBox="1">
            <a:spLocks noChangeArrowheads="1"/>
          </p:cNvSpPr>
          <p:nvPr/>
        </p:nvSpPr>
        <p:spPr bwMode="auto">
          <a:xfrm>
            <a:off x="29629677" y="26782099"/>
            <a:ext cx="13389662" cy="5631413"/>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457200" lvl="0" indent="-457200" algn="just">
              <a:lnSpc>
                <a:spcPct val="114000"/>
              </a:lnSpc>
              <a:buClr>
                <a:srgbClr val="1F86B3"/>
              </a:buClr>
              <a:buFont typeface="Wingdings" panose="05000000000000000000" pitchFamily="2" charset="2"/>
              <a:buChar char="Ø"/>
            </a:pPr>
            <a:r>
              <a:rPr lang="en-US" sz="2800" dirty="0"/>
              <a:t>In experienced vapers, Glas products produced consistent levels of nicotine and reductions in urge to smoke over the 4-hour </a:t>
            </a:r>
            <a:r>
              <a:rPr lang="en-US" sz="2800" i="1" dirty="0"/>
              <a:t>ad libitum </a:t>
            </a:r>
            <a:r>
              <a:rPr lang="en-US" sz="2800" dirty="0"/>
              <a:t>use</a:t>
            </a:r>
            <a:r>
              <a:rPr lang="en-US" sz="2800" i="1" dirty="0"/>
              <a:t> </a:t>
            </a:r>
            <a:r>
              <a:rPr lang="en-US" sz="2800" dirty="0"/>
              <a:t>period. </a:t>
            </a:r>
          </a:p>
          <a:p>
            <a:pPr marL="457200" lvl="0" indent="-457200" algn="just">
              <a:lnSpc>
                <a:spcPct val="114000"/>
              </a:lnSpc>
              <a:buClr>
                <a:srgbClr val="1F86B3"/>
              </a:buClr>
              <a:buFont typeface="Wingdings" panose="05000000000000000000" pitchFamily="2" charset="2"/>
              <a:buChar char="Ø"/>
            </a:pPr>
            <a:r>
              <a:rPr lang="en-US" sz="2800" dirty="0"/>
              <a:t>Combustible cigarettes yielded statistically significantly higher peak concentrations of nicotine and higher reductions in urge to smoke.</a:t>
            </a:r>
          </a:p>
          <a:p>
            <a:pPr marL="457200" indent="-457200" algn="just">
              <a:lnSpc>
                <a:spcPct val="114000"/>
              </a:lnSpc>
              <a:buClr>
                <a:srgbClr val="1F86B3"/>
              </a:buClr>
              <a:buFont typeface="Wingdings" panose="05000000000000000000" pitchFamily="2" charset="2"/>
              <a:buChar char="Ø"/>
            </a:pPr>
            <a:r>
              <a:rPr lang="en-US" sz="2800" dirty="0"/>
              <a:t>While the number of puffs and puff volume were increased for the Glas products, there was no commensurate increase in nicotine absorption. </a:t>
            </a:r>
          </a:p>
          <a:p>
            <a:pPr marL="457200" lvl="0" indent="-457200" algn="just">
              <a:lnSpc>
                <a:spcPct val="114000"/>
              </a:lnSpc>
              <a:buClr>
                <a:srgbClr val="1F86B3"/>
              </a:buClr>
              <a:buFont typeface="Wingdings" panose="05000000000000000000" pitchFamily="2" charset="2"/>
              <a:buChar char="Ø"/>
            </a:pPr>
            <a:r>
              <a:rPr lang="en-US" sz="2800" dirty="0"/>
              <a:t>Mean values for product liking for the Glas products were all lower than the mean value for cigarettes.</a:t>
            </a:r>
          </a:p>
          <a:p>
            <a:pPr marL="457200" lvl="0" indent="-457200" algn="just">
              <a:lnSpc>
                <a:spcPct val="114000"/>
              </a:lnSpc>
              <a:buClr>
                <a:srgbClr val="1F86B3"/>
              </a:buClr>
              <a:buFont typeface="Wingdings" panose="05000000000000000000" pitchFamily="2" charset="2"/>
              <a:buChar char="Ø"/>
            </a:pPr>
            <a:r>
              <a:rPr lang="en-US" sz="2800" dirty="0"/>
              <a:t>These results indicate that risk of abuse liability is lower for Glas products during normal use than it is for the combustible cigarettes.</a:t>
            </a:r>
          </a:p>
        </p:txBody>
      </p:sp>
      <p:sp>
        <p:nvSpPr>
          <p:cNvPr id="50" name="Text Box 32">
            <a:extLst>
              <a:ext uri="{FF2B5EF4-FFF2-40B4-BE49-F238E27FC236}">
                <a16:creationId xmlns:a16="http://schemas.microsoft.com/office/drawing/2014/main" id="{98DB3B36-7B7A-4DFF-B565-053CF05747F7}"/>
              </a:ext>
            </a:extLst>
          </p:cNvPr>
          <p:cNvSpPr txBox="1">
            <a:spLocks noChangeArrowheads="1"/>
          </p:cNvSpPr>
          <p:nvPr/>
        </p:nvSpPr>
        <p:spPr bwMode="auto">
          <a:xfrm>
            <a:off x="29609231" y="16062937"/>
            <a:ext cx="13445929" cy="5288627"/>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457200" marR="0" lvl="0" indent="-457200" algn="just" defTabSz="914400" rtl="0" eaLnBrk="0" fontAlgn="base" latinLnBrk="0" hangingPunct="0">
              <a:lnSpc>
                <a:spcPct val="114000"/>
              </a:lnSpc>
              <a:spcBef>
                <a:spcPct val="0"/>
              </a:spcBef>
              <a:spcAft>
                <a:spcPct val="0"/>
              </a:spcAft>
              <a:buClr>
                <a:srgbClr val="1F86B3"/>
              </a:buClr>
              <a:buSzTx/>
              <a:buFont typeface="Wingdings" panose="05000000000000000000" pitchFamily="2" charset="2"/>
              <a:buChar char="Ø"/>
              <a:tabLst/>
              <a:defRPr/>
            </a:pPr>
            <a:r>
              <a:rPr kumimoji="0" lang="en-US" alt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All of the Glas products were liked less than usual brand cigarettes. The mean score was 72.0 for usual brand cigarettes, followed by 43.6 for Fresh Menthol, 51.6, for Blonde Tobacco and 52.8 for Gold. </a:t>
            </a:r>
          </a:p>
          <a:p>
            <a:pPr marL="457200" marR="0" lvl="0" indent="-457200" algn="just" defTabSz="914400" rtl="0" eaLnBrk="0" fontAlgn="base" latinLnBrk="0" hangingPunct="0">
              <a:lnSpc>
                <a:spcPct val="114000"/>
              </a:lnSpc>
              <a:spcBef>
                <a:spcPct val="0"/>
              </a:spcBef>
              <a:spcAft>
                <a:spcPct val="0"/>
              </a:spcAft>
              <a:buClr>
                <a:srgbClr val="1F86B3"/>
              </a:buClr>
              <a:buSzTx/>
              <a:buFont typeface="Wingdings" panose="05000000000000000000" pitchFamily="2" charset="2"/>
              <a:buChar char="Ø"/>
              <a:tabLst/>
              <a:defRPr/>
            </a:pPr>
            <a:r>
              <a:rPr kumimoji="0" lang="en-US" alt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Intent to use the product again was also less for the Glas products compared to usual brand cigarette. The mean score was 85.1 for usual brand cigarettes, followed by 40.2 for Fresh Menthol, 47.4, for Blonde Tobacco and 51.1 for Gold. </a:t>
            </a:r>
          </a:p>
          <a:p>
            <a:pPr marL="457200" marR="0" lvl="0" indent="-457200" algn="just" defTabSz="914400" rtl="0" eaLnBrk="0" fontAlgn="base" latinLnBrk="0" hangingPunct="0">
              <a:lnSpc>
                <a:spcPct val="114000"/>
              </a:lnSpc>
              <a:spcBef>
                <a:spcPct val="0"/>
              </a:spcBef>
              <a:spcAft>
                <a:spcPct val="0"/>
              </a:spcAft>
              <a:buClr>
                <a:srgbClr val="1F86B3"/>
              </a:buClr>
              <a:buSzTx/>
              <a:buFont typeface="Wingdings" panose="05000000000000000000" pitchFamily="2" charset="2"/>
              <a:buChar char="Ø"/>
              <a:tabLst/>
              <a:defRPr/>
            </a:pPr>
            <a:r>
              <a:rPr kumimoji="0" lang="en-US" alt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All of the subjects had a high urge to smoke at baseline (~80-90) </a:t>
            </a:r>
            <a:r>
              <a:rPr kumimoji="0" lang="en-US" altLang="en-US" sz="2800" b="1" i="0" u="none" strike="noStrike" kern="1200" cap="none" spc="0" normalizeH="0" baseline="0" noProof="0" dirty="0">
                <a:ln>
                  <a:noFill/>
                </a:ln>
                <a:solidFill>
                  <a:srgbClr val="0000FF"/>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altLang="en-US" sz="2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After 4 hours of use, usual brand cigarettes had reduced the urge to 30.8 (-50.9 units). Blonde Tobacco, Fresh Menthol, and Gold were only slightly reduced to 71.4, 71.1, and 64.7. </a:t>
            </a:r>
            <a:endParaRPr lang="en-US" sz="2800" b="1" dirty="0">
              <a:latin typeface="Times New Roman" panose="02020603050405020304" pitchFamily="18" charset="0"/>
              <a:ea typeface="Calibri" panose="020F0502020204030204" pitchFamily="34" charset="0"/>
              <a:cs typeface="Arial" panose="020B0604020202020204" pitchFamily="34" charset="0"/>
            </a:endParaRPr>
          </a:p>
        </p:txBody>
      </p:sp>
      <p:sp>
        <p:nvSpPr>
          <p:cNvPr id="65" name="TextBox 64">
            <a:extLst>
              <a:ext uri="{FF2B5EF4-FFF2-40B4-BE49-F238E27FC236}">
                <a16:creationId xmlns:a16="http://schemas.microsoft.com/office/drawing/2014/main" id="{946F9E4B-F964-EEA4-783D-6A3D1F2CBF68}"/>
              </a:ext>
            </a:extLst>
          </p:cNvPr>
          <p:cNvSpPr txBox="1"/>
          <p:nvPr/>
        </p:nvSpPr>
        <p:spPr>
          <a:xfrm flipH="1">
            <a:off x="839656" y="24417043"/>
            <a:ext cx="12493572" cy="954107"/>
          </a:xfrm>
          <a:prstGeom prst="rect">
            <a:avLst/>
          </a:prstGeom>
          <a:noFill/>
        </p:spPr>
        <p:txBody>
          <a:bodyPr wrap="square" rtlCol="0">
            <a:spAutoFit/>
          </a:bodyPr>
          <a:lstStyle/>
          <a:p>
            <a:pPr algn="just"/>
            <a:r>
              <a:rPr lang="en-US" sz="2800" b="1" dirty="0">
                <a:latin typeface="Arial" panose="020B0604020202020204" pitchFamily="34" charset="0"/>
                <a:cs typeface="Arial" panose="020B0604020202020204" pitchFamily="34" charset="0"/>
              </a:rPr>
              <a:t>Figure 1. </a:t>
            </a:r>
            <a:r>
              <a:rPr lang="en-US" sz="2800" b="1" dirty="0">
                <a:effectLst/>
                <a:latin typeface="Arial" panose="020B0604020202020204" pitchFamily="34" charset="0"/>
                <a:ea typeface="Times New Roman" panose="02020603050405020304" pitchFamily="18" charset="0"/>
                <a:cs typeface="Times New Roman" panose="02020603050405020304" pitchFamily="18" charset="0"/>
              </a:rPr>
              <a:t>Baseline-Adjusted Plasma Nicotine Concentrations Under Controlled Use </a:t>
            </a:r>
            <a:endParaRPr lang="en-US" sz="2800" b="1" dirty="0">
              <a:latin typeface="Arial" panose="020B0604020202020204" pitchFamily="34" charset="0"/>
              <a:cs typeface="Arial" panose="020B0604020202020204" pitchFamily="34" charset="0"/>
            </a:endParaRPr>
          </a:p>
        </p:txBody>
      </p:sp>
      <p:pic>
        <p:nvPicPr>
          <p:cNvPr id="3" name="Picture 2">
            <a:extLst>
              <a:ext uri="{FF2B5EF4-FFF2-40B4-BE49-F238E27FC236}">
                <a16:creationId xmlns:a16="http://schemas.microsoft.com/office/drawing/2014/main" id="{EA40C90B-32D9-C409-C993-BCB59F5794AE}"/>
              </a:ext>
            </a:extLst>
          </p:cNvPr>
          <p:cNvPicPr>
            <a:picLocks noChangeAspect="1"/>
          </p:cNvPicPr>
          <p:nvPr/>
        </p:nvPicPr>
        <p:blipFill>
          <a:blip r:embed="rId3"/>
          <a:stretch>
            <a:fillRect/>
          </a:stretch>
        </p:blipFill>
        <p:spPr>
          <a:xfrm>
            <a:off x="39123664" y="3320594"/>
            <a:ext cx="3906374" cy="965369"/>
          </a:xfrm>
          <a:prstGeom prst="rect">
            <a:avLst/>
          </a:prstGeom>
        </p:spPr>
      </p:pic>
      <p:sp>
        <p:nvSpPr>
          <p:cNvPr id="5" name="TextBox 4">
            <a:extLst>
              <a:ext uri="{FF2B5EF4-FFF2-40B4-BE49-F238E27FC236}">
                <a16:creationId xmlns:a16="http://schemas.microsoft.com/office/drawing/2014/main" id="{4418CD8B-50B4-8F6C-CCA5-2EEA656742B7}"/>
              </a:ext>
            </a:extLst>
          </p:cNvPr>
          <p:cNvSpPr txBox="1"/>
          <p:nvPr/>
        </p:nvSpPr>
        <p:spPr>
          <a:xfrm>
            <a:off x="38760270" y="32465756"/>
            <a:ext cx="4633161" cy="369332"/>
          </a:xfrm>
          <a:prstGeom prst="rect">
            <a:avLst/>
          </a:prstGeom>
          <a:solidFill>
            <a:schemeClr val="bg1"/>
          </a:solidFill>
          <a:ln>
            <a:solidFill>
              <a:schemeClr val="tx1"/>
            </a:solidFill>
          </a:ln>
        </p:spPr>
        <p:txBody>
          <a:bodyPr wrap="square" rtlCol="0">
            <a:spAutoFit/>
          </a:bodyPr>
          <a:lstStyle/>
          <a:p>
            <a:r>
              <a:rPr lang="en-US" dirty="0"/>
              <a:t>78</a:t>
            </a:r>
            <a:r>
              <a:rPr lang="en-US" baseline="30000" dirty="0"/>
              <a:t>th</a:t>
            </a:r>
            <a:r>
              <a:rPr lang="en-US" dirty="0"/>
              <a:t> TSRC Conference 2025, Knoxville, TN  </a:t>
            </a:r>
          </a:p>
        </p:txBody>
      </p:sp>
      <p:sp>
        <p:nvSpPr>
          <p:cNvPr id="28" name="Text Box 32">
            <a:extLst>
              <a:ext uri="{FF2B5EF4-FFF2-40B4-BE49-F238E27FC236}">
                <a16:creationId xmlns:a16="http://schemas.microsoft.com/office/drawing/2014/main" id="{39E0ADC8-B8EC-4DEA-B2DF-28393B89AA0B}"/>
              </a:ext>
            </a:extLst>
          </p:cNvPr>
          <p:cNvSpPr txBox="1">
            <a:spLocks noChangeArrowheads="1"/>
          </p:cNvSpPr>
          <p:nvPr/>
        </p:nvSpPr>
        <p:spPr bwMode="auto">
          <a:xfrm>
            <a:off x="757981" y="17530693"/>
            <a:ext cx="13652789" cy="6815135"/>
          </a:xfrm>
          <a:prstGeom prst="rect">
            <a:avLst/>
          </a:prstGeom>
          <a:noFill/>
          <a:ln>
            <a:noFill/>
          </a:ln>
        </p:spPr>
        <p:txBody>
          <a:bodyPr wrap="square" lIns="210312"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algn="just">
              <a:lnSpc>
                <a:spcPct val="115000"/>
              </a:lnSpc>
              <a:spcBef>
                <a:spcPts val="1200"/>
              </a:spcBef>
              <a:buNone/>
            </a:pPr>
            <a:r>
              <a:rPr lang="en-US" sz="2800" dirty="0">
                <a:ea typeface="Calibri" panose="020F0502020204030204" pitchFamily="34" charset="0"/>
              </a:rPr>
              <a:t>A human abuse liability study was previously conducted to determine nicotine pharmacokinetics as compared to a own brand cigarette (OBC). The subjects used the products under controlled smoking conditions and also </a:t>
            </a:r>
            <a:r>
              <a:rPr lang="en-US" sz="2800" i="1" dirty="0">
                <a:ea typeface="Calibri" panose="020F0502020204030204" pitchFamily="34" charset="0"/>
              </a:rPr>
              <a:t>ad libitum</a:t>
            </a:r>
            <a:r>
              <a:rPr lang="en-US" sz="2800" dirty="0">
                <a:ea typeface="Calibri" panose="020F0502020204030204" pitchFamily="34" charset="0"/>
              </a:rPr>
              <a:t> for 4 hours. This study showed that adults who vaped the Glas products had similar nicotine exposure during controlled use (10 puffs) when compared to OBC (</a:t>
            </a:r>
            <a:r>
              <a:rPr lang="en-US" sz="2800" b="1" dirty="0">
                <a:ea typeface="Calibri" panose="020F0502020204030204" pitchFamily="34" charset="0"/>
              </a:rPr>
              <a:t>Figure 1</a:t>
            </a:r>
            <a:r>
              <a:rPr lang="en-US" sz="2800" dirty="0">
                <a:ea typeface="Calibri" panose="020F0502020204030204" pitchFamily="34" charset="0"/>
              </a:rPr>
              <a:t>).  </a:t>
            </a:r>
            <a:r>
              <a:rPr lang="en-US" sz="2800" dirty="0">
                <a:effectLst/>
                <a:latin typeface="Arial" panose="020B0604020202020204" pitchFamily="34" charset="0"/>
                <a:ea typeface="Arial" panose="020B0604020202020204" pitchFamily="34" charset="0"/>
              </a:rPr>
              <a:t>However, during 4 hours of ad libitum use, subjects took more puffs of the new products and used them for a longer duration compared to their OBC. Nicotine exposure data were not collected during the </a:t>
            </a:r>
            <a:r>
              <a:rPr lang="en-US" sz="2800" i="1" dirty="0">
                <a:effectLst/>
                <a:latin typeface="Arial" panose="020B0604020202020204" pitchFamily="34" charset="0"/>
                <a:ea typeface="Arial" panose="020B0604020202020204" pitchFamily="34" charset="0"/>
              </a:rPr>
              <a:t>ad libitum </a:t>
            </a:r>
            <a:r>
              <a:rPr lang="en-US" sz="2800" dirty="0">
                <a:effectLst/>
                <a:latin typeface="Arial" panose="020B0604020202020204" pitchFamily="34" charset="0"/>
                <a:ea typeface="Arial" panose="020B0604020202020204" pitchFamily="34" charset="0"/>
              </a:rPr>
              <a:t>use period. Increased use and puff topography of the new products compared to OBC suggested that adults who smoke cigarettes may achieve higher nicotine exposure from the new products under similar use conditions. This higher nicotine exposure may contribute to a higher abuse liability, subsequent increased nicotine dependence, and addiction associated with the new products compared to OBC.</a:t>
            </a:r>
            <a:r>
              <a:rPr lang="en-US" sz="2800" spc="-38" dirty="0">
                <a:cs typeface="Arial" panose="020B0604020202020204" pitchFamily="34" charset="0"/>
              </a:rPr>
              <a:t> </a:t>
            </a:r>
          </a:p>
        </p:txBody>
      </p:sp>
      <p:sp>
        <p:nvSpPr>
          <p:cNvPr id="45" name="Text Box 32">
            <a:extLst>
              <a:ext uri="{FF2B5EF4-FFF2-40B4-BE49-F238E27FC236}">
                <a16:creationId xmlns:a16="http://schemas.microsoft.com/office/drawing/2014/main" id="{280DC10F-77F3-C073-7CC2-271D86E5DA9E}"/>
              </a:ext>
            </a:extLst>
          </p:cNvPr>
          <p:cNvSpPr txBox="1">
            <a:spLocks noChangeArrowheads="1"/>
          </p:cNvSpPr>
          <p:nvPr/>
        </p:nvSpPr>
        <p:spPr bwMode="auto">
          <a:xfrm>
            <a:off x="782886" y="5647907"/>
            <a:ext cx="13716000" cy="10995831"/>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0" marR="0" algn="just">
              <a:lnSpc>
                <a:spcPct val="107000"/>
              </a:lnSpc>
              <a:spcBef>
                <a:spcPts val="0"/>
              </a:spcBef>
              <a:spcAft>
                <a:spcPts val="0"/>
              </a:spcAft>
              <a:buNone/>
            </a:pPr>
            <a:r>
              <a:rPr lang="en-US" sz="2800" dirty="0">
                <a:effectLst/>
                <a:latin typeface="Arial" panose="020B0604020202020204" pitchFamily="34" charset="0"/>
                <a:ea typeface="Calibri" panose="020F0502020204030204" pitchFamily="34" charset="0"/>
              </a:rPr>
              <a:t>Glas has developed a pod-based ENDS device enabled with age-verification technology. The E-Cigarette is locked when purchased and the user is required to register the device and age verify before it can be activated. A human abuse liability study was conducted with the device to determine nicotine pharmacokinetics as compared to a usual brand cigarette. The subjects used the products under controlled smoking conditions and also </a:t>
            </a:r>
            <a:r>
              <a:rPr lang="en-US" sz="2800" i="1" dirty="0">
                <a:effectLst/>
                <a:latin typeface="Arial" panose="020B0604020202020204" pitchFamily="34" charset="0"/>
                <a:ea typeface="Calibri" panose="020F0502020204030204" pitchFamily="34" charset="0"/>
              </a:rPr>
              <a:t>ad libitum</a:t>
            </a:r>
            <a:r>
              <a:rPr lang="en-US" sz="2800" dirty="0">
                <a:effectLst/>
                <a:latin typeface="Arial" panose="020B0604020202020204" pitchFamily="34" charset="0"/>
                <a:ea typeface="Calibri" panose="020F0502020204030204" pitchFamily="34" charset="0"/>
              </a:rPr>
              <a:t> for 4 hours. This study showed that adults who vaped the Glas products had similar nicotine exposure during controlled use (10 puffs) when compared to usual brand cigarettes. However, during the </a:t>
            </a:r>
            <a:r>
              <a:rPr lang="en-US" sz="2800" i="1" dirty="0">
                <a:effectLst/>
                <a:latin typeface="Arial" panose="020B0604020202020204" pitchFamily="34" charset="0"/>
                <a:ea typeface="Calibri" panose="020F0502020204030204" pitchFamily="34" charset="0"/>
              </a:rPr>
              <a:t>ad libitum</a:t>
            </a:r>
            <a:r>
              <a:rPr lang="en-US" sz="2800" dirty="0">
                <a:effectLst/>
                <a:latin typeface="Arial" panose="020B0604020202020204" pitchFamily="34" charset="0"/>
                <a:ea typeface="Calibri" panose="020F0502020204030204" pitchFamily="34" charset="0"/>
              </a:rPr>
              <a:t> use, participants took more puffs of the Glas products and used them for a longer duration than cigarettes. Nicotine plasma levels were not measured during the </a:t>
            </a:r>
            <a:r>
              <a:rPr lang="en-US" sz="2800" i="1" dirty="0">
                <a:effectLst/>
                <a:latin typeface="Arial" panose="020B0604020202020204" pitchFamily="34" charset="0"/>
                <a:ea typeface="Calibri" panose="020F0502020204030204" pitchFamily="34" charset="0"/>
              </a:rPr>
              <a:t>ad libitum</a:t>
            </a:r>
            <a:r>
              <a:rPr lang="en-US" sz="2800" dirty="0">
                <a:effectLst/>
                <a:latin typeface="Arial" panose="020B0604020202020204" pitchFamily="34" charset="0"/>
                <a:ea typeface="Calibri" panose="020F0502020204030204" pitchFamily="34" charset="0"/>
              </a:rPr>
              <a:t> phase. These results suggested that smokers may achieve higher nicotine exposure during “normal” use than cigarettes and that the Glas products may have a potential higher abuse liability than cigarettes. A second study was conducted to evaluate the nicotine pharmacokinetics and topography in experienced vapers over the same 4-hour </a:t>
            </a:r>
            <a:r>
              <a:rPr lang="en-US" sz="2800" i="1" dirty="0">
                <a:effectLst/>
                <a:latin typeface="Arial" panose="020B0604020202020204" pitchFamily="34" charset="0"/>
                <a:ea typeface="Calibri" panose="020F0502020204030204" pitchFamily="34" charset="0"/>
              </a:rPr>
              <a:t>ad libitum</a:t>
            </a:r>
            <a:r>
              <a:rPr lang="en-US" sz="2800" dirty="0">
                <a:effectLst/>
                <a:latin typeface="Arial" panose="020B0604020202020204" pitchFamily="34" charset="0"/>
                <a:ea typeface="Calibri" panose="020F0502020204030204" pitchFamily="34" charset="0"/>
              </a:rPr>
              <a:t> use period. As in the previous study, the vaping topography pattern during </a:t>
            </a:r>
            <a:r>
              <a:rPr lang="en-US" sz="2800" i="1" dirty="0">
                <a:effectLst/>
                <a:latin typeface="Arial" panose="020B0604020202020204" pitchFamily="34" charset="0"/>
                <a:ea typeface="Calibri" panose="020F0502020204030204" pitchFamily="34" charset="0"/>
              </a:rPr>
              <a:t>ad libitum</a:t>
            </a:r>
            <a:r>
              <a:rPr lang="en-US" sz="2800" dirty="0">
                <a:effectLst/>
                <a:latin typeface="Arial" panose="020B0604020202020204" pitchFamily="34" charset="0"/>
                <a:ea typeface="Calibri" panose="020F0502020204030204" pitchFamily="34" charset="0"/>
              </a:rPr>
              <a:t> use was different from smoking. Experienced vapers took more, longer puffs on the Glas products than on cigarettes. These different puffs did not result in higher overall plasma nicotine levels. In fact, the plasma nicotine levels for the Glas products were consistently less than usual brand cigarettes over the four-hour extended use period. Product liking was less for the Glas products compared to cigarettes. These results indicate that the Glas products have an overall lower abuse liability than conventional cigarettes under “normal” use conditions.</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1" name="Text Box 32">
            <a:extLst>
              <a:ext uri="{FF2B5EF4-FFF2-40B4-BE49-F238E27FC236}">
                <a16:creationId xmlns:a16="http://schemas.microsoft.com/office/drawing/2014/main" id="{34E3A7C6-9555-2CDF-068B-F7B788D540D2}"/>
              </a:ext>
            </a:extLst>
          </p:cNvPr>
          <p:cNvSpPr txBox="1">
            <a:spLocks noChangeArrowheads="1"/>
          </p:cNvSpPr>
          <p:nvPr/>
        </p:nvSpPr>
        <p:spPr bwMode="auto">
          <a:xfrm>
            <a:off x="15098662" y="26193184"/>
            <a:ext cx="13933500" cy="4795480"/>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algn="just">
              <a:lnSpc>
                <a:spcPct val="114000"/>
              </a:lnSpc>
              <a:spcBef>
                <a:spcPts val="0"/>
              </a:spcBef>
              <a:buNone/>
            </a:pPr>
            <a:r>
              <a:rPr lang="en-US" sz="2800" dirty="0">
                <a:effectLst/>
                <a:ea typeface="Times New Roman" panose="02020603050405020304" pitchFamily="18" charset="0"/>
                <a:cs typeface="Arial" panose="020B0604020202020204" pitchFamily="34" charset="0"/>
              </a:rPr>
              <a:t>A total of 22 subjects were screened, and 18 subjects were randomized. All 18 (100%) subjects completed the study. No subjects were discontinued from the study. Subjects </a:t>
            </a:r>
            <a:r>
              <a:rPr lang="en-US" sz="2800" dirty="0"/>
              <a:t>ranged</a:t>
            </a:r>
            <a:r>
              <a:rPr lang="en-US" sz="2800" dirty="0">
                <a:effectLst/>
                <a:ea typeface="Times New Roman" panose="02020603050405020304" pitchFamily="18" charset="0"/>
                <a:cs typeface="Arial" panose="020B0604020202020204" pitchFamily="34" charset="0"/>
              </a:rPr>
              <a:t> in age from 32 to 68 years, with a mean age of 48.6 years. Most subjects were female (55.6%) and white (56.3%). All subjects were confirmed smokers as indicated by exhaled CO (&gt; 10 ppm). </a:t>
            </a:r>
            <a:r>
              <a:rPr lang="en-US" sz="2800" dirty="0">
                <a:ea typeface="Times New Roman" panose="02020603050405020304" pitchFamily="18" charset="0"/>
                <a:cs typeface="Arial" panose="020B0604020202020204" pitchFamily="34" charset="0"/>
              </a:rPr>
              <a:t>Subjects smoked a mean (SD) of 14.4 (4.91) cigarettes per day (CPD) during the past 3 months with a minimum and maximum of 10 and 30 CPD, respectively . The mean (SD) of number of years smoked was 26.2 (11.51). Subjects reported vaping on average 521 days over their lifetime with a median of 321 days. </a:t>
            </a:r>
          </a:p>
        </p:txBody>
      </p:sp>
      <p:sp>
        <p:nvSpPr>
          <p:cNvPr id="55" name="TextBox 54">
            <a:extLst>
              <a:ext uri="{FF2B5EF4-FFF2-40B4-BE49-F238E27FC236}">
                <a16:creationId xmlns:a16="http://schemas.microsoft.com/office/drawing/2014/main" id="{7DD60E44-B360-A42B-677E-2CCAA13D797E}"/>
              </a:ext>
            </a:extLst>
          </p:cNvPr>
          <p:cNvSpPr txBox="1"/>
          <p:nvPr/>
        </p:nvSpPr>
        <p:spPr>
          <a:xfrm flipH="1">
            <a:off x="29637092" y="10666890"/>
            <a:ext cx="12191391" cy="523220"/>
          </a:xfrm>
          <a:prstGeom prst="rect">
            <a:avLst/>
          </a:prstGeom>
          <a:noFill/>
        </p:spPr>
        <p:txBody>
          <a:bodyPr wrap="square" rtlCol="0">
            <a:spAutoFit/>
          </a:bodyPr>
          <a:lstStyle/>
          <a:p>
            <a:pPr algn="just"/>
            <a:r>
              <a:rPr lang="en-US" sz="2800" b="1" dirty="0">
                <a:latin typeface="Arial" panose="020B0604020202020204" pitchFamily="34" charset="0"/>
                <a:cs typeface="Arial" panose="020B0604020202020204" pitchFamily="34" charset="0"/>
              </a:rPr>
              <a:t>Figure 3. Mean Plasma Nicotine Concentration</a:t>
            </a:r>
            <a:endParaRPr lang="en-US" sz="2800" dirty="0">
              <a:latin typeface="Arial" panose="020B0604020202020204" pitchFamily="34" charset="0"/>
              <a:cs typeface="Arial" panose="020B0604020202020204" pitchFamily="34" charset="0"/>
            </a:endParaRPr>
          </a:p>
        </p:txBody>
      </p:sp>
      <p:sp>
        <p:nvSpPr>
          <p:cNvPr id="58" name="Text Box 32">
            <a:extLst>
              <a:ext uri="{FF2B5EF4-FFF2-40B4-BE49-F238E27FC236}">
                <a16:creationId xmlns:a16="http://schemas.microsoft.com/office/drawing/2014/main" id="{3B6AEB86-DCB8-CD1C-3243-639D92DFFAC1}"/>
              </a:ext>
            </a:extLst>
          </p:cNvPr>
          <p:cNvSpPr txBox="1">
            <a:spLocks noChangeArrowheads="1"/>
          </p:cNvSpPr>
          <p:nvPr/>
        </p:nvSpPr>
        <p:spPr bwMode="auto">
          <a:xfrm>
            <a:off x="29665498" y="5361874"/>
            <a:ext cx="13437910" cy="5396606"/>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lvl="0" algn="just" defTabSz="914400" eaLnBrk="0" fontAlgn="base" hangingPunct="0">
              <a:lnSpc>
                <a:spcPct val="114000"/>
              </a:lnSpc>
              <a:spcBef>
                <a:spcPct val="0"/>
              </a:spcBef>
              <a:spcAft>
                <a:spcPct val="0"/>
              </a:spcAft>
              <a:buNone/>
              <a:defRPr/>
            </a:pPr>
            <a:r>
              <a:rPr lang="en-US" altLang="en-US" sz="2800" b="1" dirty="0">
                <a:ea typeface="Times New Roman" panose="02020603050405020304" pitchFamily="18" charset="0"/>
                <a:cs typeface="Arial" panose="020B0604020202020204" pitchFamily="34" charset="0"/>
              </a:rPr>
              <a:t>Figure 3</a:t>
            </a:r>
            <a:r>
              <a:rPr lang="en-US" altLang="en-US" sz="2800" dirty="0">
                <a:ea typeface="Times New Roman" panose="02020603050405020304" pitchFamily="18" charset="0"/>
                <a:cs typeface="Arial" panose="020B0604020202020204" pitchFamily="34" charset="0"/>
              </a:rPr>
              <a:t> </a:t>
            </a:r>
            <a:r>
              <a:rPr lang="en-US" altLang="en-US" sz="2800" dirty="0">
                <a:solidFill>
                  <a:prstClr val="black"/>
                </a:solidFill>
                <a:ea typeface="Times New Roman" panose="02020603050405020304" pitchFamily="18" charset="0"/>
                <a:cs typeface="Arial" panose="020B0604020202020204" pitchFamily="34" charset="0"/>
              </a:rPr>
              <a:t>shows the plasma nicotine levels compared to the usual brand cigarette. The subjects consistently used the Glas products over the 4-hour </a:t>
            </a:r>
            <a:r>
              <a:rPr lang="en-US" altLang="en-US" sz="2800" i="1" dirty="0">
                <a:solidFill>
                  <a:prstClr val="black"/>
                </a:solidFill>
                <a:ea typeface="Times New Roman" panose="02020603050405020304" pitchFamily="18" charset="0"/>
                <a:cs typeface="Arial" panose="020B0604020202020204" pitchFamily="34" charset="0"/>
              </a:rPr>
              <a:t>ad libitum</a:t>
            </a:r>
            <a:r>
              <a:rPr lang="en-US" altLang="en-US" sz="2800" dirty="0">
                <a:solidFill>
                  <a:prstClr val="black"/>
                </a:solidFill>
                <a:ea typeface="Times New Roman" panose="02020603050405020304" pitchFamily="18" charset="0"/>
                <a:cs typeface="Arial" panose="020B0604020202020204" pitchFamily="34" charset="0"/>
              </a:rPr>
              <a:t> period resulting in lower levels of nicotine in the plasma when compared to usual brand cigarettes. </a:t>
            </a:r>
          </a:p>
          <a:p>
            <a:pPr marL="457200" lvl="0" indent="-457200" algn="just" defTabSz="914400" eaLnBrk="0" fontAlgn="base" hangingPunct="0">
              <a:spcBef>
                <a:spcPct val="0"/>
              </a:spcBef>
              <a:spcAft>
                <a:spcPct val="0"/>
              </a:spcAft>
              <a:buClr>
                <a:srgbClr val="1F86B3"/>
              </a:buClr>
              <a:buFont typeface="Wingdings" panose="05000000000000000000" pitchFamily="2" charset="2"/>
              <a:buChar char="Ø"/>
              <a:defRPr/>
            </a:pPr>
            <a:r>
              <a:rPr lang="en-US" altLang="en-US" sz="2800" dirty="0">
                <a:solidFill>
                  <a:prstClr val="black"/>
                </a:solidFill>
                <a:ea typeface="Times New Roman" panose="02020603050405020304" pitchFamily="18" charset="0"/>
                <a:cs typeface="Arial" panose="020B0604020202020204" pitchFamily="34" charset="0"/>
              </a:rPr>
              <a:t>The mean plasma nicotine concentrations for all 3 study ENDS were similar to each other. </a:t>
            </a:r>
          </a:p>
          <a:p>
            <a:pPr marL="457200" lvl="0" indent="-457200" algn="just" defTabSz="914400" eaLnBrk="0" fontAlgn="base" hangingPunct="0">
              <a:spcBef>
                <a:spcPct val="0"/>
              </a:spcBef>
              <a:spcAft>
                <a:spcPct val="0"/>
              </a:spcAft>
              <a:buClr>
                <a:srgbClr val="1F86B3"/>
              </a:buClr>
              <a:buFont typeface="Wingdings" panose="05000000000000000000" pitchFamily="2" charset="2"/>
              <a:buChar char="Ø"/>
              <a:defRPr/>
            </a:pPr>
            <a:r>
              <a:rPr lang="en-US" altLang="en-US" sz="2800" dirty="0">
                <a:solidFill>
                  <a:prstClr val="black"/>
                </a:solidFill>
                <a:ea typeface="Times New Roman" panose="02020603050405020304" pitchFamily="18" charset="0"/>
                <a:cs typeface="Arial" panose="020B0604020202020204" pitchFamily="34" charset="0"/>
              </a:rPr>
              <a:t>The mean nicotine AUC </a:t>
            </a:r>
            <a:r>
              <a:rPr lang="en-US" altLang="en-US" sz="2800" baseline="-30000" dirty="0">
                <a:solidFill>
                  <a:prstClr val="black"/>
                </a:solidFill>
                <a:ea typeface="Times New Roman" panose="02020603050405020304" pitchFamily="18" charset="0"/>
                <a:cs typeface="Arial" panose="020B0604020202020204" pitchFamily="34" charset="0"/>
              </a:rPr>
              <a:t>0-240</a:t>
            </a:r>
            <a:r>
              <a:rPr lang="en-US" altLang="en-US" sz="2800" dirty="0">
                <a:solidFill>
                  <a:prstClr val="black"/>
                </a:solidFill>
                <a:ea typeface="Times New Roman" panose="02020603050405020304" pitchFamily="18" charset="0"/>
                <a:cs typeface="Arial" panose="020B0604020202020204" pitchFamily="34" charset="0"/>
              </a:rPr>
              <a:t> values among the study products were all lower than that observed for usual brand cigarettes. </a:t>
            </a:r>
          </a:p>
          <a:p>
            <a:pPr marL="457200" lvl="0" indent="-457200" algn="just" defTabSz="914400" eaLnBrk="0" fontAlgn="base" hangingPunct="0">
              <a:spcBef>
                <a:spcPct val="0"/>
              </a:spcBef>
              <a:spcAft>
                <a:spcPct val="0"/>
              </a:spcAft>
              <a:buClr>
                <a:srgbClr val="1F86B3"/>
              </a:buClr>
              <a:buFont typeface="Wingdings" panose="05000000000000000000" pitchFamily="2" charset="2"/>
              <a:buChar char="Ø"/>
              <a:defRPr/>
            </a:pPr>
            <a:r>
              <a:rPr lang="en-US" altLang="en-US" sz="2800" dirty="0">
                <a:solidFill>
                  <a:prstClr val="black"/>
                </a:solidFill>
                <a:ea typeface="Times New Roman" panose="02020603050405020304" pitchFamily="18" charset="0"/>
                <a:cs typeface="Arial" panose="020B0604020202020204" pitchFamily="34" charset="0"/>
              </a:rPr>
              <a:t>Results from a repeated-measures ANOVA indicated that both the C</a:t>
            </a:r>
            <a:r>
              <a:rPr lang="en-US" altLang="en-US" sz="2800" baseline="-30000" dirty="0">
                <a:solidFill>
                  <a:prstClr val="black"/>
                </a:solidFill>
                <a:ea typeface="Times New Roman" panose="02020603050405020304" pitchFamily="18" charset="0"/>
                <a:cs typeface="Arial" panose="020B0604020202020204" pitchFamily="34" charset="0"/>
              </a:rPr>
              <a:t>max 0-240</a:t>
            </a:r>
            <a:r>
              <a:rPr lang="en-US" altLang="en-US" sz="2800" dirty="0">
                <a:solidFill>
                  <a:prstClr val="black"/>
                </a:solidFill>
                <a:ea typeface="Times New Roman" panose="02020603050405020304" pitchFamily="18" charset="0"/>
                <a:cs typeface="Arial" panose="020B0604020202020204" pitchFamily="34" charset="0"/>
              </a:rPr>
              <a:t> and AUC</a:t>
            </a:r>
            <a:r>
              <a:rPr lang="en-US" altLang="en-US" sz="2800" baseline="-30000" dirty="0">
                <a:solidFill>
                  <a:prstClr val="black"/>
                </a:solidFill>
                <a:ea typeface="Times New Roman" panose="02020603050405020304" pitchFamily="18" charset="0"/>
                <a:cs typeface="Arial" panose="020B0604020202020204" pitchFamily="34" charset="0"/>
              </a:rPr>
              <a:t>0-240</a:t>
            </a:r>
            <a:r>
              <a:rPr lang="en-US" altLang="en-US" sz="2800" dirty="0">
                <a:solidFill>
                  <a:prstClr val="black"/>
                </a:solidFill>
                <a:ea typeface="Times New Roman" panose="02020603050405020304" pitchFamily="18" charset="0"/>
                <a:cs typeface="Arial" panose="020B0604020202020204" pitchFamily="34" charset="0"/>
              </a:rPr>
              <a:t> for usual brand cigarettes were statistically greater from the Glas products as a group. </a:t>
            </a:r>
            <a:endParaRPr lang="en-US" sz="2400" dirty="0">
              <a:ea typeface="Calibri" panose="020F0502020204030204" pitchFamily="34" charset="0"/>
              <a:cs typeface="Times New Roman" panose="02020603050405020304" pitchFamily="18" charset="0"/>
            </a:endParaRPr>
          </a:p>
        </p:txBody>
      </p:sp>
      <p:sp>
        <p:nvSpPr>
          <p:cNvPr id="62" name="TextBox 61">
            <a:extLst>
              <a:ext uri="{FF2B5EF4-FFF2-40B4-BE49-F238E27FC236}">
                <a16:creationId xmlns:a16="http://schemas.microsoft.com/office/drawing/2014/main" id="{D13DEC11-4FC8-BC30-DA99-BA55A186C52B}"/>
              </a:ext>
            </a:extLst>
          </p:cNvPr>
          <p:cNvSpPr txBox="1"/>
          <p:nvPr/>
        </p:nvSpPr>
        <p:spPr>
          <a:xfrm flipH="1">
            <a:off x="15078215" y="16332240"/>
            <a:ext cx="13756893" cy="523220"/>
          </a:xfrm>
          <a:prstGeom prst="rect">
            <a:avLst/>
          </a:prstGeom>
          <a:noFill/>
        </p:spPr>
        <p:txBody>
          <a:bodyPr wrap="square" rtlCol="0">
            <a:spAutoFit/>
          </a:bodyPr>
          <a:lstStyle/>
          <a:p>
            <a:pPr algn="just"/>
            <a:r>
              <a:rPr lang="en-US" sz="2800" b="1" dirty="0">
                <a:latin typeface="Arial" panose="020B0604020202020204" pitchFamily="34" charset="0"/>
                <a:cs typeface="Arial" panose="020B0604020202020204" pitchFamily="34" charset="0"/>
              </a:rPr>
              <a:t>Figure 2. Overview of Abuse Liability Study Design</a:t>
            </a:r>
          </a:p>
        </p:txBody>
      </p:sp>
      <p:sp>
        <p:nvSpPr>
          <p:cNvPr id="2" name="TextBox 1">
            <a:extLst>
              <a:ext uri="{FF2B5EF4-FFF2-40B4-BE49-F238E27FC236}">
                <a16:creationId xmlns:a16="http://schemas.microsoft.com/office/drawing/2014/main" id="{357F783A-CD27-9F4F-B33B-81F77108BDFC}"/>
              </a:ext>
            </a:extLst>
          </p:cNvPr>
          <p:cNvSpPr txBox="1"/>
          <p:nvPr/>
        </p:nvSpPr>
        <p:spPr>
          <a:xfrm>
            <a:off x="15098662" y="25267977"/>
            <a:ext cx="13756892" cy="907130"/>
          </a:xfrm>
          <a:prstGeom prst="rect">
            <a:avLst/>
          </a:prstGeom>
          <a:solidFill>
            <a:srgbClr val="1F86B3"/>
          </a:solidFill>
        </p:spPr>
        <p:txBody>
          <a:bodyPr wrap="square" lIns="205740" tIns="137160" rIns="137160" bIns="137160">
            <a:spAutoFit/>
          </a:bodyPr>
          <a:lstStyle/>
          <a:p>
            <a:pPr>
              <a:defRPr/>
            </a:pPr>
            <a:r>
              <a:rPr lang="en-US" sz="4000" b="1" spc="-75" dirty="0">
                <a:solidFill>
                  <a:schemeClr val="bg1"/>
                </a:solidFill>
                <a:latin typeface="Arial" panose="020B0604020202020204" pitchFamily="34" charset="0"/>
                <a:cs typeface="Arial" panose="020B0604020202020204" pitchFamily="34" charset="0"/>
              </a:rPr>
              <a:t>Results</a:t>
            </a:r>
          </a:p>
        </p:txBody>
      </p:sp>
      <p:sp>
        <p:nvSpPr>
          <p:cNvPr id="15" name="Text Box 32">
            <a:extLst>
              <a:ext uri="{FF2B5EF4-FFF2-40B4-BE49-F238E27FC236}">
                <a16:creationId xmlns:a16="http://schemas.microsoft.com/office/drawing/2014/main" id="{D1F48C32-1E9F-C316-86DB-6C8568142B9E}"/>
              </a:ext>
            </a:extLst>
          </p:cNvPr>
          <p:cNvSpPr txBox="1">
            <a:spLocks noChangeArrowheads="1"/>
          </p:cNvSpPr>
          <p:nvPr/>
        </p:nvSpPr>
        <p:spPr bwMode="auto">
          <a:xfrm>
            <a:off x="15016856" y="5548517"/>
            <a:ext cx="13797806" cy="10756791"/>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L="0" marR="0" lvl="0" algn="just" defTabSz="914400" rtl="0" eaLnBrk="0" fontAlgn="base" latinLnBrk="0" hangingPunct="0">
              <a:lnSpc>
                <a:spcPct val="100000"/>
              </a:lnSpc>
              <a:spcBef>
                <a:spcPct val="0"/>
              </a:spcBef>
              <a:spcAft>
                <a:spcPct val="0"/>
              </a:spcAft>
              <a:buClrTx/>
              <a:buSzTx/>
              <a:buFontTx/>
              <a:buNone/>
              <a:tabLst>
                <a:tab pos="914400" algn="l"/>
              </a:tabLst>
              <a:defRPr/>
            </a:pPr>
            <a:r>
              <a:rPr lang="en-US" sz="2800" dirty="0">
                <a:ea typeface="Calibri" panose="020F0502020204030204" pitchFamily="34" charset="0"/>
                <a:cs typeface="Arial" panose="020B0604020202020204" pitchFamily="34" charset="0"/>
              </a:rPr>
              <a:t>This study was designed to evaluate the nicotine PK under </a:t>
            </a:r>
            <a:r>
              <a:rPr lang="en-US" sz="2800" i="1" dirty="0">
                <a:ea typeface="Calibri" panose="020F0502020204030204" pitchFamily="34" charset="0"/>
                <a:cs typeface="Arial" panose="020B0604020202020204" pitchFamily="34" charset="0"/>
              </a:rPr>
              <a:t>ad libitum </a:t>
            </a:r>
            <a:r>
              <a:rPr lang="en-US" sz="2800" dirty="0">
                <a:ea typeface="Calibri" panose="020F0502020204030204" pitchFamily="34" charset="0"/>
                <a:cs typeface="Arial" panose="020B0604020202020204" pitchFamily="34" charset="0"/>
              </a:rPr>
              <a:t>use conditions. Subjectives and topography were also measured. The </a:t>
            </a:r>
            <a:r>
              <a:rPr lang="en-US" sz="2800" i="1" dirty="0">
                <a:ea typeface="Calibri" panose="020F0502020204030204" pitchFamily="34" charset="0"/>
                <a:cs typeface="Arial" panose="020B0604020202020204" pitchFamily="34" charset="0"/>
              </a:rPr>
              <a:t>ad libitum </a:t>
            </a:r>
            <a:r>
              <a:rPr lang="en-US" sz="2800" dirty="0">
                <a:ea typeface="Calibri" panose="020F0502020204030204" pitchFamily="34" charset="0"/>
                <a:cs typeface="Arial" panose="020B0604020202020204" pitchFamily="34" charset="0"/>
              </a:rPr>
              <a:t>use session allowed the subjects to use the product as he or she might in a “real-world” scenario, with no limitation on amount of product used for up to 4 hours. This study was a part-randomized, open-label outpatient abuse liability and puffing topography study of Glas nicotine‑containing products carried out in 18 healthy adult volunteers who were experienced using ENDS and currently smoke combustible cigarettes. The Glas device was used with pods containing Blonde Tobacco, Fresh Menthol or Gold E-liquid containing 50 mg/mL nicotine. The device was set to the Standard energy setting to maximize delivery of nicotine.  Subjects’ usual brand cigarettes served as the control. Subjects had to have a history of smoking an average of ≥10 cigarettes daily for at least 1 year and tested positive for urine cotinine (≥200 ng/mL) at Screening. </a:t>
            </a:r>
            <a:r>
              <a:rPr kumimoji="0" lang="en-US" altLang="en-US" sz="2800" b="0" i="0" u="none" strike="noStrike" kern="1200" cap="none" spc="0" normalizeH="0" baseline="0" noProof="0" dirty="0">
                <a:ln>
                  <a:noFill/>
                </a:ln>
                <a:solidFill>
                  <a:prstClr val="black"/>
                </a:solidFill>
                <a:effectLst/>
                <a:uLnTx/>
                <a:uFillTx/>
                <a:ea typeface="Times New Roman" panose="02020603050405020304" pitchFamily="18" charset="0"/>
                <a:cs typeface="Arial" panose="020B0604020202020204" pitchFamily="34" charset="0"/>
              </a:rPr>
              <a:t>Prior to each visit, subjects were required to refrain from using any nicotine-containing products for a period of at least 12 hours before study product use</a:t>
            </a:r>
            <a:r>
              <a:rPr kumimoji="0" lang="en-US" altLang="en-US" sz="2800" b="0" i="0" u="none" strike="noStrike" kern="1200" cap="none" spc="0" normalizeH="0" baseline="0" noProof="0" dirty="0">
                <a:ln>
                  <a:noFill/>
                </a:ln>
                <a:effectLst/>
                <a:uLnTx/>
                <a:uFillTx/>
                <a:ea typeface="Times New Roman" panose="02020603050405020304" pitchFamily="18" charset="0"/>
                <a:cs typeface="Arial" panose="020B0604020202020204" pitchFamily="34" charset="0"/>
              </a:rPr>
              <a:t>.  </a:t>
            </a:r>
            <a:r>
              <a:rPr kumimoji="0" lang="en-US" altLang="en-US" sz="2800" b="1" i="0" u="none" strike="noStrike" kern="1200" cap="none" spc="0" normalizeH="0" baseline="0" noProof="0" dirty="0">
                <a:ln>
                  <a:noFill/>
                </a:ln>
                <a:effectLst/>
                <a:uLnTx/>
                <a:uFillTx/>
                <a:ea typeface="Times New Roman" panose="02020603050405020304" pitchFamily="18" charset="0"/>
                <a:cs typeface="Arial" panose="020B0604020202020204" pitchFamily="34" charset="0"/>
              </a:rPr>
              <a:t>Figure 2</a:t>
            </a:r>
            <a:r>
              <a:rPr kumimoji="0" lang="en-US" altLang="en-US" sz="2800" b="0" i="0" u="none" strike="noStrike" kern="1200" cap="none" spc="0" normalizeH="0" baseline="0" noProof="0" dirty="0">
                <a:ln>
                  <a:noFill/>
                </a:ln>
                <a:effectLst/>
                <a:uLnTx/>
                <a:uFillTx/>
                <a:ea typeface="Times New Roman" panose="02020603050405020304" pitchFamily="18" charset="0"/>
                <a:cs typeface="Arial" panose="020B0604020202020204" pitchFamily="34" charset="0"/>
              </a:rPr>
              <a:t> </a:t>
            </a:r>
            <a:r>
              <a:rPr kumimoji="0" lang="en-US" altLang="en-US" sz="2800" b="0" i="0" u="none" strike="noStrike" kern="1200" cap="none" spc="0" normalizeH="0" baseline="0" noProof="0" dirty="0">
                <a:ln>
                  <a:noFill/>
                </a:ln>
                <a:solidFill>
                  <a:prstClr val="black"/>
                </a:solidFill>
                <a:effectLst/>
                <a:uLnTx/>
                <a:uFillTx/>
                <a:ea typeface="Times New Roman" panose="02020603050405020304" pitchFamily="18" charset="0"/>
                <a:cs typeface="Arial" panose="020B0604020202020204" pitchFamily="34" charset="0"/>
              </a:rPr>
              <a:t>shows an overview of the study design. Each product use session consisted of a 4-hour </a:t>
            </a:r>
            <a:r>
              <a:rPr kumimoji="0" lang="en-US" altLang="en-US" sz="2800" b="0" i="1" u="none" strike="noStrike" kern="1200" cap="none" spc="0" normalizeH="0" baseline="0" noProof="0" dirty="0">
                <a:ln>
                  <a:noFill/>
                </a:ln>
                <a:solidFill>
                  <a:prstClr val="black"/>
                </a:solidFill>
                <a:effectLst/>
                <a:uLnTx/>
                <a:uFillTx/>
                <a:ea typeface="Times New Roman" panose="02020603050405020304" pitchFamily="18" charset="0"/>
                <a:cs typeface="Arial" panose="020B0604020202020204" pitchFamily="34" charset="0"/>
              </a:rPr>
              <a:t>ad libitum</a:t>
            </a:r>
            <a:r>
              <a:rPr kumimoji="0" lang="en-US" altLang="en-US" sz="2800" b="0" i="0" u="none" strike="noStrike" kern="1200" cap="none" spc="0" normalizeH="0" baseline="0" noProof="0" dirty="0">
                <a:ln>
                  <a:noFill/>
                </a:ln>
                <a:solidFill>
                  <a:prstClr val="black"/>
                </a:solidFill>
                <a:effectLst/>
                <a:uLnTx/>
                <a:uFillTx/>
                <a:ea typeface="Times New Roman" panose="02020603050405020304" pitchFamily="18" charset="0"/>
                <a:cs typeface="Arial" panose="020B0604020202020204" pitchFamily="34" charset="0"/>
              </a:rPr>
              <a:t> product use. Subjects could use as much or little of the products that they desired. During each </a:t>
            </a:r>
            <a:r>
              <a:rPr kumimoji="0" lang="en-US" altLang="en-US" sz="2800" b="0" i="1" u="none" strike="noStrike" kern="1200" cap="none" spc="0" normalizeH="0" baseline="0" noProof="0" dirty="0">
                <a:ln>
                  <a:noFill/>
                </a:ln>
                <a:solidFill>
                  <a:prstClr val="black"/>
                </a:solidFill>
                <a:effectLst/>
                <a:uLnTx/>
                <a:uFillTx/>
                <a:ea typeface="Times New Roman" panose="02020603050405020304" pitchFamily="18" charset="0"/>
                <a:cs typeface="Arial" panose="020B0604020202020204" pitchFamily="34" charset="0"/>
              </a:rPr>
              <a:t>ad libitum</a:t>
            </a:r>
            <a:r>
              <a:rPr kumimoji="0" lang="en-US" altLang="en-US" sz="2800" b="0" i="0" u="none" strike="noStrike" kern="1200" cap="none" spc="0" normalizeH="0" baseline="0" noProof="0" dirty="0">
                <a:ln>
                  <a:noFill/>
                </a:ln>
                <a:solidFill>
                  <a:prstClr val="black"/>
                </a:solidFill>
                <a:effectLst/>
                <a:uLnTx/>
                <a:uFillTx/>
                <a:ea typeface="Times New Roman" panose="02020603050405020304" pitchFamily="18" charset="0"/>
                <a:cs typeface="Arial" panose="020B0604020202020204" pitchFamily="34" charset="0"/>
              </a:rPr>
              <a:t> product use session, pharmacodynamic measures were collected during and at the end of each </a:t>
            </a:r>
            <a:r>
              <a:rPr kumimoji="0" lang="en-US" altLang="en-US" sz="2800" b="0" i="1" u="none" strike="noStrike" kern="1200" cap="none" spc="0" normalizeH="0" baseline="0" noProof="0" dirty="0">
                <a:ln>
                  <a:noFill/>
                </a:ln>
                <a:solidFill>
                  <a:prstClr val="black"/>
                </a:solidFill>
                <a:effectLst/>
                <a:uLnTx/>
                <a:uFillTx/>
                <a:ea typeface="Times New Roman" panose="02020603050405020304" pitchFamily="18" charset="0"/>
                <a:cs typeface="Arial" panose="020B0604020202020204" pitchFamily="34" charset="0"/>
              </a:rPr>
              <a:t>ad libitum</a:t>
            </a:r>
            <a:r>
              <a:rPr kumimoji="0" lang="en-US" altLang="en-US" sz="2800" b="0" i="0" u="none" strike="noStrike" kern="1200" cap="none" spc="0" normalizeH="0" baseline="0" noProof="0" dirty="0">
                <a:ln>
                  <a:noFill/>
                </a:ln>
                <a:solidFill>
                  <a:prstClr val="black"/>
                </a:solidFill>
                <a:effectLst/>
                <a:uLnTx/>
                <a:uFillTx/>
                <a:ea typeface="Times New Roman" panose="02020603050405020304" pitchFamily="18" charset="0"/>
                <a:cs typeface="Arial" panose="020B0604020202020204" pitchFamily="34" charset="0"/>
              </a:rPr>
              <a:t> product use period. Blood was collected every half hour for plasma nicotine analysis. Exhaled carbon monoxide was collected before and at the end of the </a:t>
            </a:r>
            <a:r>
              <a:rPr kumimoji="0" lang="en-US" altLang="en-US" sz="2800" b="0" i="1" u="none" strike="noStrike" kern="1200" cap="none" spc="0" normalizeH="0" baseline="0" noProof="0" dirty="0">
                <a:ln>
                  <a:noFill/>
                </a:ln>
                <a:solidFill>
                  <a:prstClr val="black"/>
                </a:solidFill>
                <a:effectLst/>
                <a:uLnTx/>
                <a:uFillTx/>
                <a:ea typeface="Times New Roman" panose="02020603050405020304" pitchFamily="18" charset="0"/>
                <a:cs typeface="Arial" panose="020B0604020202020204" pitchFamily="34" charset="0"/>
              </a:rPr>
              <a:t>ad libitum</a:t>
            </a:r>
            <a:r>
              <a:rPr kumimoji="0" lang="en-US" altLang="en-US" sz="2800" b="0" i="0" u="none" strike="noStrike" kern="1200" cap="none" spc="0" normalizeH="0" baseline="0" noProof="0" dirty="0">
                <a:ln>
                  <a:noFill/>
                </a:ln>
                <a:solidFill>
                  <a:prstClr val="black"/>
                </a:solidFill>
                <a:effectLst/>
                <a:uLnTx/>
                <a:uFillTx/>
                <a:ea typeface="Times New Roman" panose="02020603050405020304" pitchFamily="18" charset="0"/>
                <a:cs typeface="Arial" panose="020B0604020202020204" pitchFamily="34" charset="0"/>
              </a:rPr>
              <a:t> session. Product use behaviors (i.e., number of cigarettes smoked and number of pods used) and topography (e.g., puff durations, puff count, puff volume, outflow of vapor/smoke, session length, and puff interval) </a:t>
            </a:r>
            <a:r>
              <a:rPr lang="en-US" sz="2800" dirty="0">
                <a:effectLst/>
                <a:ea typeface="Times New Roman" panose="02020603050405020304" pitchFamily="18" charset="0"/>
                <a:cs typeface="Arial" panose="020B0604020202020204" pitchFamily="34" charset="0"/>
              </a:rPr>
              <a:t>were collected throughout each </a:t>
            </a:r>
            <a:r>
              <a:rPr lang="en-US" sz="2800" i="1" dirty="0">
                <a:effectLst/>
                <a:ea typeface="Times New Roman" panose="02020603050405020304" pitchFamily="18" charset="0"/>
                <a:cs typeface="Arial" panose="020B0604020202020204" pitchFamily="34" charset="0"/>
              </a:rPr>
              <a:t>ad libitum</a:t>
            </a:r>
            <a:r>
              <a:rPr lang="en-US" sz="2800" dirty="0">
                <a:effectLst/>
                <a:ea typeface="Times New Roman" panose="02020603050405020304" pitchFamily="18" charset="0"/>
                <a:cs typeface="Arial" panose="020B0604020202020204" pitchFamily="34" charset="0"/>
              </a:rPr>
              <a:t> product use session.</a:t>
            </a:r>
            <a:endParaRPr lang="en-US" sz="2800" dirty="0">
              <a:ea typeface="Calibri" panose="020F0502020204030204" pitchFamily="34" charset="0"/>
              <a:cs typeface="Arial" panose="020B0604020202020204" pitchFamily="34" charset="0"/>
            </a:endParaRPr>
          </a:p>
        </p:txBody>
      </p:sp>
      <p:graphicFrame>
        <p:nvGraphicFramePr>
          <p:cNvPr id="20" name="Table 19">
            <a:extLst>
              <a:ext uri="{FF2B5EF4-FFF2-40B4-BE49-F238E27FC236}">
                <a16:creationId xmlns:a16="http://schemas.microsoft.com/office/drawing/2014/main" id="{35B68BBC-0D5E-4D88-4E87-5648A4F62635}"/>
              </a:ext>
            </a:extLst>
          </p:cNvPr>
          <p:cNvGraphicFramePr>
            <a:graphicFrameLocks noGrp="1"/>
          </p:cNvGraphicFramePr>
          <p:nvPr>
            <p:extLst>
              <p:ext uri="{D42A27DB-BD31-4B8C-83A1-F6EECF244321}">
                <p14:modId xmlns:p14="http://schemas.microsoft.com/office/powerpoint/2010/main" val="2441048862"/>
              </p:ext>
            </p:extLst>
          </p:nvPr>
        </p:nvGraphicFramePr>
        <p:xfrm>
          <a:off x="16480585" y="18009452"/>
          <a:ext cx="10475490" cy="5737997"/>
        </p:xfrm>
        <a:graphic>
          <a:graphicData uri="http://schemas.openxmlformats.org/drawingml/2006/table">
            <a:tbl>
              <a:tblPr firstRow="1" firstCol="1" bandRow="1"/>
              <a:tblGrid>
                <a:gridCol w="950748">
                  <a:extLst>
                    <a:ext uri="{9D8B030D-6E8A-4147-A177-3AD203B41FA5}">
                      <a16:colId xmlns:a16="http://schemas.microsoft.com/office/drawing/2014/main" val="3923057811"/>
                    </a:ext>
                  </a:extLst>
                </a:gridCol>
                <a:gridCol w="445541">
                  <a:extLst>
                    <a:ext uri="{9D8B030D-6E8A-4147-A177-3AD203B41FA5}">
                      <a16:colId xmlns:a16="http://schemas.microsoft.com/office/drawing/2014/main" val="4040914295"/>
                    </a:ext>
                  </a:extLst>
                </a:gridCol>
                <a:gridCol w="343326">
                  <a:extLst>
                    <a:ext uri="{9D8B030D-6E8A-4147-A177-3AD203B41FA5}">
                      <a16:colId xmlns:a16="http://schemas.microsoft.com/office/drawing/2014/main" val="872698078"/>
                    </a:ext>
                  </a:extLst>
                </a:gridCol>
                <a:gridCol w="788867">
                  <a:extLst>
                    <a:ext uri="{9D8B030D-6E8A-4147-A177-3AD203B41FA5}">
                      <a16:colId xmlns:a16="http://schemas.microsoft.com/office/drawing/2014/main" val="1337575948"/>
                    </a:ext>
                  </a:extLst>
                </a:gridCol>
                <a:gridCol w="413073">
                  <a:extLst>
                    <a:ext uri="{9D8B030D-6E8A-4147-A177-3AD203B41FA5}">
                      <a16:colId xmlns:a16="http://schemas.microsoft.com/office/drawing/2014/main" val="1821455602"/>
                    </a:ext>
                  </a:extLst>
                </a:gridCol>
                <a:gridCol w="375794">
                  <a:extLst>
                    <a:ext uri="{9D8B030D-6E8A-4147-A177-3AD203B41FA5}">
                      <a16:colId xmlns:a16="http://schemas.microsoft.com/office/drawing/2014/main" val="3597259459"/>
                    </a:ext>
                  </a:extLst>
                </a:gridCol>
                <a:gridCol w="942530">
                  <a:extLst>
                    <a:ext uri="{9D8B030D-6E8A-4147-A177-3AD203B41FA5}">
                      <a16:colId xmlns:a16="http://schemas.microsoft.com/office/drawing/2014/main" val="2745612501"/>
                    </a:ext>
                  </a:extLst>
                </a:gridCol>
                <a:gridCol w="788867">
                  <a:extLst>
                    <a:ext uri="{9D8B030D-6E8A-4147-A177-3AD203B41FA5}">
                      <a16:colId xmlns:a16="http://schemas.microsoft.com/office/drawing/2014/main" val="1547487968"/>
                    </a:ext>
                  </a:extLst>
                </a:gridCol>
                <a:gridCol w="788867">
                  <a:extLst>
                    <a:ext uri="{9D8B030D-6E8A-4147-A177-3AD203B41FA5}">
                      <a16:colId xmlns:a16="http://schemas.microsoft.com/office/drawing/2014/main" val="2838947956"/>
                    </a:ext>
                  </a:extLst>
                </a:gridCol>
                <a:gridCol w="534714">
                  <a:extLst>
                    <a:ext uri="{9D8B030D-6E8A-4147-A177-3AD203B41FA5}">
                      <a16:colId xmlns:a16="http://schemas.microsoft.com/office/drawing/2014/main" val="3516936076"/>
                    </a:ext>
                  </a:extLst>
                </a:gridCol>
                <a:gridCol w="201560">
                  <a:extLst>
                    <a:ext uri="{9D8B030D-6E8A-4147-A177-3AD203B41FA5}">
                      <a16:colId xmlns:a16="http://schemas.microsoft.com/office/drawing/2014/main" val="3186195899"/>
                    </a:ext>
                  </a:extLst>
                </a:gridCol>
                <a:gridCol w="887476">
                  <a:extLst>
                    <a:ext uri="{9D8B030D-6E8A-4147-A177-3AD203B41FA5}">
                      <a16:colId xmlns:a16="http://schemas.microsoft.com/office/drawing/2014/main" val="383853800"/>
                    </a:ext>
                  </a:extLst>
                </a:gridCol>
                <a:gridCol w="548378">
                  <a:extLst>
                    <a:ext uri="{9D8B030D-6E8A-4147-A177-3AD203B41FA5}">
                      <a16:colId xmlns:a16="http://schemas.microsoft.com/office/drawing/2014/main" val="575485010"/>
                    </a:ext>
                  </a:extLst>
                </a:gridCol>
                <a:gridCol w="163245">
                  <a:extLst>
                    <a:ext uri="{9D8B030D-6E8A-4147-A177-3AD203B41FA5}">
                      <a16:colId xmlns:a16="http://schemas.microsoft.com/office/drawing/2014/main" val="3566387218"/>
                    </a:ext>
                  </a:extLst>
                </a:gridCol>
                <a:gridCol w="666094">
                  <a:extLst>
                    <a:ext uri="{9D8B030D-6E8A-4147-A177-3AD203B41FA5}">
                      <a16:colId xmlns:a16="http://schemas.microsoft.com/office/drawing/2014/main" val="2998562830"/>
                    </a:ext>
                  </a:extLst>
                </a:gridCol>
                <a:gridCol w="122773">
                  <a:extLst>
                    <a:ext uri="{9D8B030D-6E8A-4147-A177-3AD203B41FA5}">
                      <a16:colId xmlns:a16="http://schemas.microsoft.com/office/drawing/2014/main" val="3562871354"/>
                    </a:ext>
                  </a:extLst>
                </a:gridCol>
                <a:gridCol w="208280">
                  <a:extLst>
                    <a:ext uri="{9D8B030D-6E8A-4147-A177-3AD203B41FA5}">
                      <a16:colId xmlns:a16="http://schemas.microsoft.com/office/drawing/2014/main" val="2012746783"/>
                    </a:ext>
                  </a:extLst>
                </a:gridCol>
                <a:gridCol w="460613">
                  <a:extLst>
                    <a:ext uri="{9D8B030D-6E8A-4147-A177-3AD203B41FA5}">
                      <a16:colId xmlns:a16="http://schemas.microsoft.com/office/drawing/2014/main" val="1409350518"/>
                    </a:ext>
                  </a:extLst>
                </a:gridCol>
                <a:gridCol w="844744">
                  <a:extLst>
                    <a:ext uri="{9D8B030D-6E8A-4147-A177-3AD203B41FA5}">
                      <a16:colId xmlns:a16="http://schemas.microsoft.com/office/drawing/2014/main" val="4009032039"/>
                    </a:ext>
                  </a:extLst>
                </a:gridCol>
              </a:tblGrid>
              <a:tr h="293524">
                <a:tc gridSpan="19">
                  <a:txBody>
                    <a:bodyPr/>
                    <a:lstStyle/>
                    <a:p>
                      <a:pPr marL="0" marR="0" algn="ctr">
                        <a:lnSpc>
                          <a:spcPct val="150000"/>
                        </a:lnSpc>
                        <a:spcBef>
                          <a:spcPts val="1200"/>
                        </a:spcBef>
                        <a:buNone/>
                      </a:pPr>
                      <a:r>
                        <a:rPr lang="en-US" sz="28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Screening</a:t>
                      </a:r>
                      <a:endParaRPr lang="en-US"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78188722"/>
                  </a:ext>
                </a:extLst>
              </a:tr>
              <a:tr h="279103">
                <a:tc>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endParaRPr lang="en-US" sz="1000">
                        <a:effectLst/>
                        <a:latin typeface="Times New Roman" panose="02020603050405020304" pitchFamily="18" charset="0"/>
                      </a:endParaRP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endParaRPr lang="en-US" sz="1000">
                        <a:effectLst/>
                        <a:latin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7">
                  <a:txBody>
                    <a:bodyPr/>
                    <a:lstStyle/>
                    <a:p>
                      <a:pPr marL="0" marR="0" algn="ctr">
                        <a:lnSpc>
                          <a:spcPct val="150000"/>
                        </a:lnSpc>
                        <a:spcBef>
                          <a:spcPts val="1200"/>
                        </a:spcBef>
                        <a:buNone/>
                      </a:pPr>
                      <a:r>
                        <a:rPr lang="en-US" sz="80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12700" cmpd="sng">
                      <a:noFill/>
                      <a:prstDash val="solid"/>
                    </a:lnL>
                  </a:tcPr>
                </a:tc>
                <a:tc hMerge="1">
                  <a:txBody>
                    <a:bodyPr/>
                    <a:lstStyle/>
                    <a:p>
                      <a:pPr marL="0" marR="0" algn="ctr">
                        <a:lnSpc>
                          <a:spcPct val="150000"/>
                        </a:lnSpc>
                        <a:spcBef>
                          <a:spcPts val="1200"/>
                        </a:spcBef>
                        <a:buNone/>
                      </a:pPr>
                      <a:endParaRPr lang="en-US"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44461785"/>
                  </a:ext>
                </a:extLst>
              </a:tr>
              <a:tr h="218273">
                <a:tc gridSpan="19">
                  <a:txBody>
                    <a:bodyPr/>
                    <a:lstStyle/>
                    <a:p>
                      <a:pPr marL="0" marR="0" algn="ctr">
                        <a:lnSpc>
                          <a:spcPct val="150000"/>
                        </a:lnSpc>
                        <a:spcBef>
                          <a:spcPts val="1200"/>
                        </a:spcBef>
                        <a:buNone/>
                      </a:pPr>
                      <a:r>
                        <a:rPr lang="en-US" sz="28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Check-in and Product Trial</a:t>
                      </a:r>
                      <a:endParaRPr lang="en-US"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86099084"/>
                  </a:ext>
                </a:extLst>
              </a:tr>
              <a:tr h="293524">
                <a:tc>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endParaRPr lang="en-US" sz="1000">
                        <a:effectLst/>
                        <a:latin typeface="Times New Roman" panose="02020603050405020304" pitchFamily="18" charset="0"/>
                      </a:endParaRP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endParaRPr lang="en-US" sz="1000">
                        <a:effectLst/>
                        <a:latin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marL="0" marR="0" algn="just">
                        <a:lnSpc>
                          <a:spcPct val="150000"/>
                        </a:lnSpc>
                        <a:spcBef>
                          <a:spcPts val="1200"/>
                        </a:spcBef>
                        <a:buNone/>
                      </a:pPr>
                      <a:r>
                        <a:rPr lang="en-US"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marL="0" marR="0" algn="just">
                        <a:lnSpc>
                          <a:spcPct val="150000"/>
                        </a:lnSpc>
                        <a:spcBef>
                          <a:spcPts val="1200"/>
                        </a:spcBef>
                        <a:buNone/>
                      </a:pPr>
                      <a:endParaRPr lang="en-US"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2">
                  <a:txBody>
                    <a:bodyPr/>
                    <a:lstStyle/>
                    <a:p>
                      <a:pPr>
                        <a:buNone/>
                      </a:pPr>
                      <a:endParaRPr lang="en-US" sz="1000">
                        <a:effectLst/>
                        <a:latin typeface="Times New Roman" panose="02020603050405020304" pitchFamily="18" charset="0"/>
                      </a:endParaRPr>
                    </a:p>
                  </a:txBody>
                  <a:tcPr marL="68580" marR="68580" marT="0" marB="0" anchor="ctr">
                    <a:lnL>
                      <a:noFill/>
                    </a:lnL>
                    <a:lnR>
                      <a:noFill/>
                    </a:lnR>
                    <a:lnB w="12700" cap="flat" cmpd="sng" algn="ctr">
                      <a:solidFill>
                        <a:srgbClr val="000000"/>
                      </a:solidFill>
                      <a:prstDash val="solid"/>
                      <a:round/>
                      <a:headEnd type="none" w="med" len="med"/>
                      <a:tailEnd type="none" w="med" len="med"/>
                    </a:lnB>
                    <a:noFill/>
                  </a:tcPr>
                </a:tc>
                <a:tc hMerge="1">
                  <a:txBody>
                    <a:bodyPr/>
                    <a:lstStyle/>
                    <a:p>
                      <a:pPr>
                        <a:buNone/>
                      </a:pPr>
                      <a:endParaRPr lang="en-US" sz="1000">
                        <a:effectLst/>
                        <a:latin typeface="Times New Roman" panose="02020603050405020304" pitchFamily="18" charset="0"/>
                      </a:endParaRPr>
                    </a:p>
                  </a:txBody>
                  <a:tcPr marL="68580" marR="68580" marT="0" marB="0" anchor="ctr">
                    <a:lnL>
                      <a:noFill/>
                    </a:lnL>
                    <a:lnR>
                      <a:noFill/>
                    </a:lnR>
                    <a:lnB w="12700" cap="flat" cmpd="sng" algn="ctr">
                      <a:solidFill>
                        <a:srgbClr val="000000"/>
                      </a:solidFill>
                      <a:prstDash val="solid"/>
                      <a:round/>
                      <a:headEnd type="none" w="med" len="med"/>
                      <a:tailEnd type="none" w="med" len="med"/>
                    </a:lnB>
                    <a:noFill/>
                  </a:tcPr>
                </a:tc>
                <a:tc gridSpan="3">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580326717"/>
                  </a:ext>
                </a:extLst>
              </a:tr>
              <a:tr h="293524">
                <a:tc gridSpan="19">
                  <a:txBody>
                    <a:bodyPr/>
                    <a:lstStyle/>
                    <a:p>
                      <a:pPr marL="0" marR="0" algn="ctr">
                        <a:lnSpc>
                          <a:spcPct val="150000"/>
                        </a:lnSpc>
                        <a:spcBef>
                          <a:spcPts val="1200"/>
                        </a:spcBef>
                        <a:buNone/>
                      </a:pPr>
                      <a:r>
                        <a:rPr lang="en-US" sz="2800" b="1" i="1"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Ad Libitum</a:t>
                      </a:r>
                      <a:r>
                        <a:rPr lang="en-US" sz="28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 Use Session </a:t>
                      </a:r>
                      <a:endParaRPr lang="en-US"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72804647"/>
                  </a:ext>
                </a:extLst>
              </a:tr>
              <a:tr h="293524">
                <a:tc gridSpan="2">
                  <a:txBody>
                    <a:bodyPr/>
                    <a:lstStyle/>
                    <a:p>
                      <a:pPr marL="0" marR="0" algn="just">
                        <a:lnSpc>
                          <a:spcPct val="150000"/>
                        </a:lnSpc>
                        <a:spcBef>
                          <a:spcPts val="1200"/>
                        </a:spcBef>
                        <a:buNone/>
                      </a:pPr>
                      <a:r>
                        <a:rPr lang="en-US"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noFill/>
                  </a:tcPr>
                </a:tc>
                <a:tc>
                  <a:txBody>
                    <a:bodyPr/>
                    <a:lstStyle/>
                    <a:p>
                      <a:pPr marL="0" marR="0" algn="just">
                        <a:lnSpc>
                          <a:spcPct val="150000"/>
                        </a:lnSpc>
                        <a:spcBef>
                          <a:spcPts val="1200"/>
                        </a:spcBef>
                        <a:buNone/>
                      </a:pPr>
                      <a:r>
                        <a:rPr lang="en-US"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noFill/>
                  </a:tcPr>
                </a:tc>
                <a:tc gridSpan="2">
                  <a:txBody>
                    <a:bodyPr/>
                    <a:lstStyle/>
                    <a:p>
                      <a:pPr>
                        <a:buNone/>
                      </a:pPr>
                      <a:r>
                        <a:rPr lang="en-US"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algn="just">
                        <a:lnSpc>
                          <a:spcPct val="150000"/>
                        </a:lnSpc>
                        <a:spcBef>
                          <a:spcPts val="1200"/>
                        </a:spcBef>
                        <a:buNone/>
                      </a:pPr>
                      <a:r>
                        <a:rPr lang="en-US"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endParaRPr lang="en-US" sz="1000">
                        <a:effectLst/>
                        <a:latin typeface="Times New Roman" panose="02020603050405020304" pitchFamily="18" charset="0"/>
                      </a:endParaRPr>
                    </a:p>
                  </a:txBody>
                  <a:tcPr marL="68580" marR="6858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noFill/>
                  </a:tcPr>
                </a:tc>
                <a:tc>
                  <a:txBody>
                    <a:bodyPr/>
                    <a:lstStyle/>
                    <a:p>
                      <a:pPr>
                        <a:buNone/>
                      </a:pPr>
                      <a:endParaRPr lang="en-US" sz="1000">
                        <a:effectLst/>
                        <a:latin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just">
                        <a:lnSpc>
                          <a:spcPct val="150000"/>
                        </a:lnSpc>
                        <a:spcBef>
                          <a:spcPts val="1200"/>
                        </a:spcBef>
                        <a:buNone/>
                      </a:pPr>
                      <a:r>
                        <a:rPr lang="en-US"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noFill/>
                  </a:tcPr>
                </a:tc>
                <a:tc gridSpan="2">
                  <a:txBody>
                    <a:bodyPr/>
                    <a:lstStyle/>
                    <a:p>
                      <a:pPr marL="0" marR="0" algn="just">
                        <a:lnSpc>
                          <a:spcPct val="150000"/>
                        </a:lnSpc>
                        <a:spcBef>
                          <a:spcPts val="1200"/>
                        </a:spcBef>
                        <a:buNone/>
                      </a:pPr>
                      <a:endParaRPr lang="en-US"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noFill/>
                  </a:tcPr>
                </a:tc>
                <a:tc gridSpan="2">
                  <a:txBody>
                    <a:bodyPr/>
                    <a:lstStyle/>
                    <a:p>
                      <a:pPr>
                        <a:buNone/>
                      </a:pPr>
                      <a:endParaRPr lang="en-US" sz="1000" dirty="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buNone/>
                      </a:pPr>
                      <a:endParaRPr lang="en-US" sz="1000" dirty="0">
                        <a:effectLst/>
                        <a:latin typeface="Times New Roman" panose="02020603050405020304" pitchFamily="18" charset="0"/>
                      </a:endParaRPr>
                    </a:p>
                  </a:txBody>
                  <a:tcPr marL="68580" marR="68580" marT="0" marB="0" anchor="ctr">
                    <a:lnL>
                      <a:noFill/>
                    </a:lnL>
                    <a:lnR>
                      <a:noFill/>
                    </a:lnR>
                    <a:lnB w="12700" cap="flat" cmpd="sng" algn="ctr">
                      <a:solidFill>
                        <a:srgbClr val="000000"/>
                      </a:solidFill>
                      <a:prstDash val="solid"/>
                      <a:round/>
                      <a:headEnd type="none" w="med" len="med"/>
                      <a:tailEnd type="none" w="med" len="med"/>
                    </a:lnB>
                    <a:noFill/>
                  </a:tcPr>
                </a:tc>
                <a:tc gridSpan="4">
                  <a:txBody>
                    <a:bodyPr/>
                    <a:lstStyle/>
                    <a:p>
                      <a:pPr>
                        <a:buNone/>
                      </a:pPr>
                      <a:endParaRPr lang="en-US" sz="1000" dirty="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noFill/>
                  </a:tcPr>
                </a:tc>
                <a:tc hMerge="1">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141561310"/>
                  </a:ext>
                </a:extLst>
              </a:tr>
              <a:tr h="2334230">
                <a:tc gridSpan="2">
                  <a:txBody>
                    <a:bodyPr/>
                    <a:lstStyle/>
                    <a:p>
                      <a:pPr marL="0" marR="0" algn="ctr">
                        <a:lnSpc>
                          <a:spcPct val="150000"/>
                        </a:lnSpc>
                        <a:spcBef>
                          <a:spcPts val="1200"/>
                        </a:spcBef>
                        <a:buNone/>
                      </a:pPr>
                      <a:r>
                        <a:rPr lang="en-US" sz="16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BLONDE TOBACCO</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F86B3"/>
                    </a:solidFill>
                  </a:tcPr>
                </a:tc>
                <a:tc hMerge="1">
                  <a:txBody>
                    <a:bodyPr/>
                    <a:lstStyle/>
                    <a:p>
                      <a:endParaRPr lang="en-US"/>
                    </a:p>
                  </a:txBody>
                  <a:tcPr/>
                </a:tc>
                <a:tc>
                  <a:txBody>
                    <a:bodyPr/>
                    <a:lstStyle/>
                    <a:p>
                      <a:endParaRPr lang="en-US"/>
                    </a:p>
                  </a:txBody>
                  <a:tcPr>
                    <a:lnL w="12700" cap="flat" cmpd="sng" algn="ctr">
                      <a:solidFill>
                        <a:schemeClr val="tx1"/>
                      </a:solidFill>
                      <a:prstDash val="solid"/>
                      <a:round/>
                      <a:headEnd type="none" w="med" len="med"/>
                      <a:tailEnd type="none" w="med" len="med"/>
                    </a:lnL>
                    <a:lnT w="12700" cmpd="sng">
                      <a:noFill/>
                      <a:prstDash val="solid"/>
                    </a:lnT>
                  </a:tcPr>
                </a:tc>
                <a:tc>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endParaRPr lang="en-US" sz="1600" dirty="0"/>
                    </a:p>
                    <a:p>
                      <a:pPr marL="0" marR="0" lvl="0" indent="0" algn="l" defTabSz="3291840" rtl="0" eaLnBrk="1" fontAlgn="auto" latinLnBrk="0" hangingPunct="1">
                        <a:lnSpc>
                          <a:spcPct val="100000"/>
                        </a:lnSpc>
                        <a:spcBef>
                          <a:spcPts val="0"/>
                        </a:spcBef>
                        <a:spcAft>
                          <a:spcPts val="0"/>
                        </a:spcAft>
                        <a:buClrTx/>
                        <a:buSzTx/>
                        <a:buFontTx/>
                        <a:buNone/>
                        <a:tabLst/>
                        <a:defRPr/>
                      </a:pPr>
                      <a:endParaRPr lang="en-US" sz="1600" dirty="0"/>
                    </a:p>
                    <a:p>
                      <a:pPr marL="0" marR="0" lvl="0" indent="0" algn="l" defTabSz="3291840" rtl="0" eaLnBrk="1" fontAlgn="auto" latinLnBrk="0" hangingPunct="1">
                        <a:lnSpc>
                          <a:spcPct val="100000"/>
                        </a:lnSpc>
                        <a:spcBef>
                          <a:spcPts val="0"/>
                        </a:spcBef>
                        <a:spcAft>
                          <a:spcPts val="0"/>
                        </a:spcAft>
                        <a:buClrTx/>
                        <a:buSzTx/>
                        <a:buFontTx/>
                        <a:buNone/>
                        <a:tabLst/>
                        <a:defRPr/>
                      </a:pPr>
                      <a:endParaRPr lang="en-US" sz="1600" dirty="0"/>
                    </a:p>
                    <a:p>
                      <a:pPr marL="0" marR="0" lvl="0" indent="0" algn="l" defTabSz="3291840" rtl="0" eaLnBrk="1" fontAlgn="auto" latinLnBrk="0" hangingPunct="1">
                        <a:lnSpc>
                          <a:spcPct val="100000"/>
                        </a:lnSpc>
                        <a:spcBef>
                          <a:spcPts val="0"/>
                        </a:spcBef>
                        <a:spcAft>
                          <a:spcPts val="0"/>
                        </a:spcAft>
                        <a:buClrTx/>
                        <a:buSzTx/>
                        <a:buFontTx/>
                        <a:buNone/>
                        <a:tabLst/>
                        <a:defRPr/>
                      </a:pPr>
                      <a:endParaRPr lang="en-US" sz="1600" dirty="0"/>
                    </a:p>
                    <a:p>
                      <a:pPr marL="0" marR="0" lvl="0" indent="0" algn="ctr" defTabSz="3291840" rtl="0" eaLnBrk="1" fontAlgn="auto" latinLnBrk="0" hangingPunct="1">
                        <a:lnSpc>
                          <a:spcPct val="100000"/>
                        </a:lnSpc>
                        <a:spcBef>
                          <a:spcPts val="0"/>
                        </a:spcBef>
                        <a:spcAft>
                          <a:spcPts val="0"/>
                        </a:spcAft>
                        <a:buClrTx/>
                        <a:buSzTx/>
                        <a:buFontTx/>
                        <a:buNone/>
                        <a:tabLst/>
                        <a:defRPr/>
                      </a:pPr>
                      <a:r>
                        <a:rPr lang="en-US" sz="1600" dirty="0"/>
                        <a:t>48 </a:t>
                      </a:r>
                      <a:r>
                        <a:rPr lang="en-US" sz="1600" dirty="0" err="1"/>
                        <a:t>hr</a:t>
                      </a:r>
                      <a:endParaRPr lang="en-US" sz="1600" dirty="0"/>
                    </a:p>
                    <a:p>
                      <a:endParaRPr lang="en-US" sz="1600" dirty="0"/>
                    </a:p>
                  </a:txBody>
                  <a:tcPr>
                    <a:lnT w="12700" cap="flat" cmpd="sng" algn="ctr">
                      <a:solidFill>
                        <a:srgbClr val="000000"/>
                      </a:solidFill>
                      <a:prstDash val="solid"/>
                      <a:round/>
                      <a:headEnd type="none" w="med" len="med"/>
                      <a:tailEnd type="none" w="med" len="med"/>
                    </a:lnT>
                  </a:tcPr>
                </a:tc>
                <a:tc>
                  <a:txBody>
                    <a:bodyPr/>
                    <a:lstStyle/>
                    <a:p>
                      <a:endParaRPr lang="en-US"/>
                    </a:p>
                  </a:txBody>
                  <a:tcPr>
                    <a:lnT w="12700" cmpd="sng">
                      <a:noFill/>
                      <a:prstDash val="solid"/>
                    </a:lnT>
                  </a:tcPr>
                </a:tc>
                <a:tc gridSpan="2">
                  <a:txBody>
                    <a:bodyPr/>
                    <a:lstStyle/>
                    <a:p>
                      <a:pPr marL="0" algn="ctr" defTabSz="3291840" rtl="0" eaLnBrk="1" latinLnBrk="0" hangingPunct="1"/>
                      <a:r>
                        <a:rPr lang="en-US" sz="1600" kern="12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FRESH MENTHOL</a:t>
                      </a:r>
                      <a:endParaRPr lang="en-US" sz="1600" kern="1200" dirty="0">
                        <a:solidFill>
                          <a:srgbClr val="FFFFFF"/>
                        </a:solidFill>
                        <a:effectLst/>
                        <a:latin typeface="Arial" panose="020B0604020202020204" pitchFamily="34" charset="0"/>
                        <a:cs typeface="Arial" panose="020B0604020202020204" pitchFamily="34" charset="0"/>
                      </a:endParaRPr>
                    </a:p>
                  </a:txBody>
                  <a:tcPr marL="68580" marR="68580"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F86B3"/>
                    </a:solidFill>
                  </a:tcPr>
                </a:tc>
                <a:tc hMerge="1">
                  <a:txBody>
                    <a:bodyPr/>
                    <a:lstStyle/>
                    <a:p>
                      <a:pPr marL="0" marR="0" algn="ctr">
                        <a:lnSpc>
                          <a:spcPct val="150000"/>
                        </a:lnSpc>
                        <a:spcBef>
                          <a:spcPts val="1200"/>
                        </a:spcBef>
                        <a:buNone/>
                      </a:pPr>
                      <a:r>
                        <a:rPr lang="en-US" sz="16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FRESH MENTHOL</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solidFill>
                      <a:srgbClr val="1F86B3"/>
                    </a:solidFill>
                  </a:tcPr>
                </a:tc>
                <a:tc>
                  <a:txBody>
                    <a:bodyPr/>
                    <a:lstStyle/>
                    <a:p>
                      <a:endParaRPr lang="en-US" dirty="0"/>
                    </a:p>
                  </a:txBody>
                  <a:tcPr>
                    <a:lnL w="12700" cap="flat" cmpd="sng" algn="ctr">
                      <a:solidFill>
                        <a:schemeClr val="tx1"/>
                      </a:solidFill>
                      <a:prstDash val="solid"/>
                      <a:round/>
                      <a:headEnd type="none" w="med" len="med"/>
                      <a:tailEnd type="none" w="med" len="med"/>
                    </a:lnL>
                    <a:lnT w="12700" cmpd="sng">
                      <a:noFill/>
                      <a:prstDash val="solid"/>
                    </a:lnT>
                  </a:tcPr>
                </a:tc>
                <a:tc>
                  <a:txBody>
                    <a:bodyPr/>
                    <a:lstStyle/>
                    <a:p>
                      <a:pPr marL="0" marR="0" lvl="0" indent="0" algn="l" defTabSz="3291840" rtl="0" eaLnBrk="1" fontAlgn="auto" latinLnBrk="0" hangingPunct="1">
                        <a:lnSpc>
                          <a:spcPct val="100000"/>
                        </a:lnSpc>
                        <a:spcBef>
                          <a:spcPts val="0"/>
                        </a:spcBef>
                        <a:spcAft>
                          <a:spcPts val="0"/>
                        </a:spcAft>
                        <a:buClrTx/>
                        <a:buSzTx/>
                        <a:buFontTx/>
                        <a:buNone/>
                        <a:tabLst/>
                        <a:defRPr/>
                      </a:pPr>
                      <a:endParaRPr lang="en-US" sz="1600" dirty="0"/>
                    </a:p>
                    <a:p>
                      <a:pPr marL="0" marR="0" lvl="0" indent="0" algn="l" defTabSz="3291840" rtl="0" eaLnBrk="1" fontAlgn="auto" latinLnBrk="0" hangingPunct="1">
                        <a:lnSpc>
                          <a:spcPct val="100000"/>
                        </a:lnSpc>
                        <a:spcBef>
                          <a:spcPts val="0"/>
                        </a:spcBef>
                        <a:spcAft>
                          <a:spcPts val="0"/>
                        </a:spcAft>
                        <a:buClrTx/>
                        <a:buSzTx/>
                        <a:buFontTx/>
                        <a:buNone/>
                        <a:tabLst/>
                        <a:defRPr/>
                      </a:pPr>
                      <a:endParaRPr lang="en-US" sz="1600" dirty="0"/>
                    </a:p>
                    <a:p>
                      <a:pPr marL="0" marR="0" lvl="0" indent="0" algn="l" defTabSz="3291840" rtl="0" eaLnBrk="1" fontAlgn="auto" latinLnBrk="0" hangingPunct="1">
                        <a:lnSpc>
                          <a:spcPct val="100000"/>
                        </a:lnSpc>
                        <a:spcBef>
                          <a:spcPts val="0"/>
                        </a:spcBef>
                        <a:spcAft>
                          <a:spcPts val="0"/>
                        </a:spcAft>
                        <a:buClrTx/>
                        <a:buSzTx/>
                        <a:buFontTx/>
                        <a:buNone/>
                        <a:tabLst/>
                        <a:defRPr/>
                      </a:pPr>
                      <a:endParaRPr lang="en-US" sz="1600" dirty="0"/>
                    </a:p>
                    <a:p>
                      <a:pPr marL="0" marR="0" lvl="0" indent="0" algn="l" defTabSz="3291840" rtl="0" eaLnBrk="1" fontAlgn="auto" latinLnBrk="0" hangingPunct="1">
                        <a:lnSpc>
                          <a:spcPct val="100000"/>
                        </a:lnSpc>
                        <a:spcBef>
                          <a:spcPts val="0"/>
                        </a:spcBef>
                        <a:spcAft>
                          <a:spcPts val="0"/>
                        </a:spcAft>
                        <a:buClrTx/>
                        <a:buSzTx/>
                        <a:buFontTx/>
                        <a:buNone/>
                        <a:tabLst/>
                        <a:defRPr/>
                      </a:pPr>
                      <a:endParaRPr lang="en-US" sz="1600" dirty="0"/>
                    </a:p>
                    <a:p>
                      <a:pPr marL="0" marR="0" lvl="0" indent="0" algn="l" defTabSz="3291840" rtl="0" eaLnBrk="1" fontAlgn="auto" latinLnBrk="0" hangingPunct="1">
                        <a:lnSpc>
                          <a:spcPct val="100000"/>
                        </a:lnSpc>
                        <a:spcBef>
                          <a:spcPts val="0"/>
                        </a:spcBef>
                        <a:spcAft>
                          <a:spcPts val="0"/>
                        </a:spcAft>
                        <a:buClrTx/>
                        <a:buSzTx/>
                        <a:buFontTx/>
                        <a:buNone/>
                        <a:tabLst/>
                        <a:defRPr/>
                      </a:pPr>
                      <a:r>
                        <a:rPr lang="en-US" sz="1600" dirty="0"/>
                        <a:t>48 </a:t>
                      </a:r>
                      <a:r>
                        <a:rPr lang="en-US" sz="1600" dirty="0" err="1"/>
                        <a:t>hr</a:t>
                      </a:r>
                      <a:endParaRPr lang="en-US" sz="1600" dirty="0"/>
                    </a:p>
                    <a:p>
                      <a:endParaRPr lang="en-US" dirty="0"/>
                    </a:p>
                  </a:txBody>
                  <a:tcPr>
                    <a:lnT w="12700" cap="flat" cmpd="sng" algn="ctr">
                      <a:solidFill>
                        <a:srgbClr val="000000"/>
                      </a:solidFill>
                      <a:prstDash val="solid"/>
                      <a:round/>
                      <a:headEnd type="none" w="med" len="med"/>
                      <a:tailEnd type="none" w="med" len="med"/>
                    </a:lnT>
                  </a:tcPr>
                </a:tc>
                <a:tc>
                  <a:txBody>
                    <a:bodyPr/>
                    <a:lstStyle/>
                    <a:p>
                      <a:endParaRPr lang="en-US"/>
                    </a:p>
                  </a:txBody>
                  <a:tcPr>
                    <a:lnT w="12700" cmpd="sng">
                      <a:noFill/>
                      <a:prstDash val="solid"/>
                    </a:lnT>
                  </a:tcPr>
                </a:tc>
                <a:tc gridSpan="2">
                  <a:txBody>
                    <a:bodyPr/>
                    <a:lstStyle/>
                    <a:p>
                      <a:pPr algn="ctr"/>
                      <a:r>
                        <a:rPr lang="en-US" sz="16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GOLD</a:t>
                      </a:r>
                      <a:endParaRPr lang="en-US" dirty="0"/>
                    </a:p>
                  </a:txBody>
                  <a:tcPr marL="68580" marR="68580" marT="0" marB="0" anchor="ctr">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86B3"/>
                    </a:solidFill>
                  </a:tcPr>
                </a:tc>
                <a:tc hMerge="1">
                  <a:txBody>
                    <a:bodyPr/>
                    <a:lstStyle/>
                    <a:p>
                      <a:pPr marL="0" marR="0" algn="ctr">
                        <a:lnSpc>
                          <a:spcPct val="150000"/>
                        </a:lnSpc>
                        <a:spcBef>
                          <a:spcPts val="1200"/>
                        </a:spcBef>
                        <a:buNone/>
                      </a:pPr>
                      <a:r>
                        <a:rPr lang="en-US" sz="16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GOLD</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1F86B3"/>
                    </a:solidFill>
                  </a:tcPr>
                </a:tc>
                <a:tc>
                  <a:txBody>
                    <a:bodyPr/>
                    <a:lstStyle/>
                    <a:p>
                      <a:endParaRPr lang="en-US" dirty="0"/>
                    </a:p>
                  </a:txBody>
                  <a:tcPr>
                    <a:lnL w="12700" cap="flat" cmpd="sng" algn="ctr">
                      <a:solidFill>
                        <a:srgbClr val="000000"/>
                      </a:solidFill>
                      <a:prstDash val="solid"/>
                      <a:round/>
                      <a:headEnd type="none" w="med" len="med"/>
                      <a:tailEnd type="none" w="med" len="med"/>
                    </a:lnL>
                    <a:lnT w="12700" cmpd="sng">
                      <a:noFill/>
                      <a:prstDash val="solid"/>
                    </a:lnT>
                  </a:tcPr>
                </a:tc>
                <a:tc gridSpan="2">
                  <a:txBody>
                    <a:bodyPr/>
                    <a:lstStyle/>
                    <a:p>
                      <a:pPr algn="ctr"/>
                      <a:endParaRPr lang="en-US" sz="1600"/>
                    </a:p>
                    <a:p>
                      <a:pPr algn="ctr"/>
                      <a:endParaRPr lang="en-US" sz="1600"/>
                    </a:p>
                    <a:p>
                      <a:pPr algn="ctr"/>
                      <a:endParaRPr lang="en-US" sz="1600"/>
                    </a:p>
                    <a:p>
                      <a:pPr algn="ctr"/>
                      <a:endParaRPr lang="en-US" sz="1600"/>
                    </a:p>
                    <a:p>
                      <a:pPr algn="ctr"/>
                      <a:r>
                        <a:rPr lang="en-US" sz="1600"/>
                        <a:t>48 hr</a:t>
                      </a:r>
                      <a:endParaRPr lang="en-US"/>
                    </a:p>
                  </a:txBody>
                  <a:tcPr>
                    <a:lnT w="12700" cap="flat" cmpd="sng" algn="ctr">
                      <a:solidFill>
                        <a:srgbClr val="000000"/>
                      </a:solidFill>
                      <a:prstDash val="solid"/>
                      <a:round/>
                      <a:headEnd type="none" w="med" len="med"/>
                      <a:tailEnd type="none" w="med" len="med"/>
                    </a:lnT>
                  </a:tcPr>
                </a:tc>
                <a:tc hMerge="1">
                  <a:txBody>
                    <a:bodyPr/>
                    <a:lstStyle/>
                    <a:p>
                      <a:pPr algn="ctr"/>
                      <a:endParaRPr lang="en-US" sz="1600" dirty="0"/>
                    </a:p>
                    <a:p>
                      <a:pPr algn="ctr"/>
                      <a:endParaRPr lang="en-US" sz="1600" dirty="0"/>
                    </a:p>
                    <a:p>
                      <a:pPr algn="ctr"/>
                      <a:endParaRPr lang="en-US" sz="1600" dirty="0"/>
                    </a:p>
                    <a:p>
                      <a:pPr algn="ctr"/>
                      <a:endParaRPr lang="en-US" sz="1600" dirty="0"/>
                    </a:p>
                    <a:p>
                      <a:pPr algn="ctr"/>
                      <a:r>
                        <a:rPr lang="en-US" sz="1600" dirty="0"/>
                        <a:t>48 </a:t>
                      </a:r>
                      <a:r>
                        <a:rPr lang="en-US" sz="1600" dirty="0" err="1"/>
                        <a:t>hr</a:t>
                      </a:r>
                      <a:endParaRPr lang="en-US" sz="1600" dirty="0"/>
                    </a:p>
                  </a:txBody>
                  <a:tcPr>
                    <a:lnT w="12700" cap="flat" cmpd="sng" algn="ctr">
                      <a:solidFill>
                        <a:srgbClr val="000000"/>
                      </a:solidFill>
                      <a:prstDash val="solid"/>
                      <a:round/>
                      <a:headEnd type="none" w="med" len="med"/>
                      <a:tailEnd type="none" w="med" len="med"/>
                    </a:lnT>
                  </a:tcPr>
                </a:tc>
                <a:tc gridSpan="2">
                  <a:txBody>
                    <a:bodyPr/>
                    <a:lstStyle/>
                    <a:p>
                      <a:pPr algn="ctr"/>
                      <a:endParaRPr lang="en-US"/>
                    </a:p>
                  </a:txBody>
                  <a:tcPr>
                    <a:lnT w="12700" cmpd="sng">
                      <a:noFill/>
                      <a:prstDash val="solid"/>
                    </a:lnT>
                  </a:tcPr>
                </a:tc>
                <a:tc hMerge="1">
                  <a:txBody>
                    <a:bodyPr/>
                    <a:lstStyle/>
                    <a:p>
                      <a:endParaRPr lang="en-US"/>
                    </a:p>
                  </a:txBody>
                  <a:tcPr>
                    <a:lnT w="12700" cmpd="sng">
                      <a:noFill/>
                      <a:prstDash val="solid"/>
                    </a:lnT>
                  </a:tcPr>
                </a:tc>
                <a:tc gridSpan="2">
                  <a:txBody>
                    <a:bodyPr/>
                    <a:lstStyle/>
                    <a:p>
                      <a:pPr algn="ctr"/>
                      <a:r>
                        <a:rPr lang="en-US" sz="16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USUAL BRAND CIGARETTE</a:t>
                      </a:r>
                      <a:endParaRPr lang="en-US" dirty="0"/>
                    </a:p>
                  </a:txBody>
                  <a:tcPr marL="68580" marR="68580" marT="0" marB="0" anchor="ctr">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1F86B3"/>
                    </a:solidFill>
                  </a:tcPr>
                </a:tc>
                <a:tc hMerge="1">
                  <a:txBody>
                    <a:bodyPr/>
                    <a:lstStyle/>
                    <a:p>
                      <a:pPr marL="0" marR="0" algn="ctr">
                        <a:lnSpc>
                          <a:spcPct val="150000"/>
                        </a:lnSpc>
                        <a:spcBef>
                          <a:spcPts val="1200"/>
                        </a:spcBef>
                        <a:buNone/>
                      </a:pPr>
                      <a:r>
                        <a:rPr lang="en-US" sz="1600"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Usual Brand Cigarette</a:t>
                      </a:r>
                      <a:endParaRPr lang="en-US"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1F86B3"/>
                    </a:solidFill>
                  </a:tcPr>
                </a:tc>
                <a:extLst>
                  <a:ext uri="{0D108BD9-81ED-4DB2-BD59-A6C34878D82A}">
                    <a16:rowId xmlns:a16="http://schemas.microsoft.com/office/drawing/2014/main" val="4215578591"/>
                  </a:ext>
                </a:extLst>
              </a:tr>
              <a:tr h="293524">
                <a:tc gridSpan="2">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c>
                  <a:txBody>
                    <a:bodyPr/>
                    <a:lstStyle/>
                    <a:p>
                      <a:pPr>
                        <a:buNone/>
                      </a:pPr>
                      <a:endParaRPr lang="en-US" sz="1000" dirty="0">
                        <a:effectLst/>
                        <a:latin typeface="Times New Roman" panose="02020603050405020304" pitchFamily="18" charset="0"/>
                      </a:endParaRPr>
                    </a:p>
                  </a:txBody>
                  <a:tcPr marL="68580" marR="68580" marT="0" marB="0" anchor="ctr">
                    <a:lnL>
                      <a:noFill/>
                    </a:lnL>
                    <a:lnR>
                      <a:noFill/>
                    </a:lnR>
                    <a:lnB w="12700" cap="flat" cmpd="sng" algn="ctr">
                      <a:solidFill>
                        <a:srgbClr val="000000"/>
                      </a:solidFill>
                      <a:prstDash val="solid"/>
                      <a:round/>
                      <a:headEnd type="none" w="med" len="med"/>
                      <a:tailEnd type="none" w="med" len="med"/>
                    </a:lnB>
                    <a:noFill/>
                  </a:tcPr>
                </a:tc>
                <a:tc>
                  <a:txBody>
                    <a:bodyPr/>
                    <a:lstStyle/>
                    <a:p>
                      <a:pPr>
                        <a:buNone/>
                      </a:pPr>
                      <a:endParaRPr lang="en-US" sz="1000">
                        <a:effectLst/>
                        <a:latin typeface="Times New Roman" panose="02020603050405020304" pitchFamily="18" charset="0"/>
                      </a:endParaRPr>
                    </a:p>
                  </a:txBody>
                  <a:tcPr marL="68580" marR="68580" marT="0" marB="0" anchor="ctr">
                    <a:lnL>
                      <a:noFill/>
                    </a:lnL>
                    <a:lnR>
                      <a:noFill/>
                    </a:lnR>
                    <a:lnB w="12700" cap="flat" cmpd="sng" algn="ctr">
                      <a:solidFill>
                        <a:srgbClr val="000000"/>
                      </a:solidFill>
                      <a:prstDash val="solid"/>
                      <a:round/>
                      <a:headEnd type="none" w="med" len="med"/>
                      <a:tailEnd type="none" w="med" len="med"/>
                    </a:lnB>
                    <a:noFill/>
                  </a:tcPr>
                </a:tc>
                <a:tc>
                  <a:txBody>
                    <a:bodyPr/>
                    <a:lstStyle/>
                    <a:p>
                      <a:pPr>
                        <a:buNone/>
                      </a:pPr>
                      <a:endParaRPr lang="en-US" sz="1000">
                        <a:effectLst/>
                        <a:latin typeface="Times New Roman" panose="02020603050405020304" pitchFamily="18" charset="0"/>
                      </a:endParaRPr>
                    </a:p>
                  </a:txBody>
                  <a:tcPr marL="68580" marR="68580" marT="0" marB="0" anchor="ctr">
                    <a:lnL>
                      <a:noFill/>
                    </a:lnL>
                    <a:lnR>
                      <a:noFill/>
                    </a:lnR>
                    <a:lnB w="12700" cap="flat" cmpd="sng" algn="ctr">
                      <a:solidFill>
                        <a:srgbClr val="000000"/>
                      </a:solidFill>
                      <a:prstDash val="solid"/>
                      <a:round/>
                      <a:headEnd type="none" w="med" len="med"/>
                      <a:tailEnd type="none" w="med" len="med"/>
                    </a:lnB>
                    <a:noFill/>
                  </a:tcPr>
                </a:tc>
                <a:tc gridSpan="2">
                  <a:txBody>
                    <a:bodyPr/>
                    <a:lstStyle/>
                    <a:p>
                      <a:pPr>
                        <a:buNone/>
                      </a:pPr>
                      <a:endParaRPr lang="en-US" sz="1000" dirty="0">
                        <a:effectLst/>
                        <a:latin typeface="Times New Roman" panose="02020603050405020304" pitchFamily="18" charset="0"/>
                      </a:endParaRPr>
                    </a:p>
                  </a:txBody>
                  <a:tcPr marL="68580" marR="68580" marT="0" marB="0" anchor="ctr">
                    <a:lnL>
                      <a:noFill/>
                    </a:lnL>
                    <a:lnR>
                      <a:noFill/>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endParaRPr lang="en-US" sz="1000">
                        <a:effectLst/>
                        <a:latin typeface="Times New Roman" panose="02020603050405020304" pitchFamily="18" charset="0"/>
                      </a:endParaRPr>
                    </a:p>
                  </a:txBody>
                  <a:tcPr marL="68580" marR="68580" marT="0" marB="0" anchor="ctr">
                    <a:lnL>
                      <a:noFill/>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noFill/>
                  </a:tcPr>
                </a:tc>
                <a:tc>
                  <a:txBody>
                    <a:bodyPr/>
                    <a:lstStyle/>
                    <a:p>
                      <a:pPr>
                        <a:buNone/>
                      </a:pPr>
                      <a:endParaRPr lang="en-US" sz="1000">
                        <a:effectLst/>
                        <a:latin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a:noFill/>
                    </a:lnR>
                    <a:lnB w="12700" cap="flat" cmpd="sng" algn="ctr">
                      <a:solidFill>
                        <a:srgbClr val="000000"/>
                      </a:solidFill>
                      <a:prstDash val="solid"/>
                      <a:round/>
                      <a:headEnd type="none" w="med" len="med"/>
                      <a:tailEnd type="none" w="med" len="med"/>
                    </a:lnB>
                    <a:noFill/>
                  </a:tcPr>
                </a:tc>
                <a:tc>
                  <a:txBody>
                    <a:bodyPr/>
                    <a:lstStyle/>
                    <a:p>
                      <a:pPr marL="0" marR="0" algn="just">
                        <a:lnSpc>
                          <a:spcPct val="150000"/>
                        </a:lnSpc>
                        <a:spcBef>
                          <a:spcPts val="1200"/>
                        </a:spcBef>
                        <a:buNone/>
                      </a:pPr>
                      <a:r>
                        <a:rPr lang="en-US" sz="1000" b="1">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en-US" sz="120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B w="12700" cap="flat" cmpd="sng" algn="ctr">
                      <a:solidFill>
                        <a:srgbClr val="000000"/>
                      </a:solidFill>
                      <a:prstDash val="solid"/>
                      <a:round/>
                      <a:headEnd type="none" w="med" len="med"/>
                      <a:tailEnd type="none" w="med" len="med"/>
                    </a:lnB>
                    <a:noFill/>
                  </a:tcPr>
                </a:tc>
                <a:tc gridSpan="2">
                  <a:txBody>
                    <a:bodyPr/>
                    <a:lstStyle/>
                    <a:p>
                      <a:pPr marL="0" marR="0" algn="just">
                        <a:lnSpc>
                          <a:spcPct val="150000"/>
                        </a:lnSpc>
                        <a:spcBef>
                          <a:spcPts val="1200"/>
                        </a:spcBef>
                        <a:buNone/>
                      </a:pPr>
                      <a:endParaRPr lang="en-US" sz="12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buNone/>
                      </a:pPr>
                      <a:endParaRPr lang="en-US" sz="1000" dirty="0">
                        <a:effectLst/>
                        <a:latin typeface="Times New Roman" panose="02020603050405020304" pitchFamily="18" charset="0"/>
                      </a:endParaRPr>
                    </a:p>
                  </a:txBody>
                  <a:tcPr marL="68580" marR="68580" marT="0" marB="0" anchor="ctr">
                    <a:lnL>
                      <a:noFill/>
                    </a:lnL>
                    <a:lnR>
                      <a:noFill/>
                    </a:lnR>
                    <a:lnB w="12700" cap="flat" cmpd="sng" algn="ctr">
                      <a:solidFill>
                        <a:srgbClr val="000000"/>
                      </a:solidFill>
                      <a:prstDash val="solid"/>
                      <a:round/>
                      <a:headEnd type="none" w="med" len="med"/>
                      <a:tailEnd type="none" w="med" len="med"/>
                    </a:lnB>
                    <a:noFill/>
                  </a:tcPr>
                </a:tc>
                <a:tc gridSpan="2">
                  <a:txBody>
                    <a:bodyPr/>
                    <a:lstStyle/>
                    <a:p>
                      <a:pPr>
                        <a:buNone/>
                      </a:pPr>
                      <a:endParaRPr lang="en-US" sz="1000" dirty="0">
                        <a:effectLst/>
                        <a:latin typeface="Times New Roman" panose="02020603050405020304" pitchFamily="18" charset="0"/>
                      </a:endParaRPr>
                    </a:p>
                  </a:txBody>
                  <a:tcPr marL="68580" marR="68580" marT="0" marB="0" anchor="ctr">
                    <a:lnL>
                      <a:noFill/>
                    </a:lnL>
                    <a:lnR>
                      <a:noFill/>
                    </a:lnR>
                    <a:lnB w="12700" cap="flat" cmpd="sng" algn="ctr">
                      <a:solidFill>
                        <a:srgbClr val="000000"/>
                      </a:solidFill>
                      <a:prstDash val="solid"/>
                      <a:round/>
                      <a:headEnd type="none" w="med" len="med"/>
                      <a:tailEnd type="none" w="med" len="med"/>
                    </a:lnB>
                    <a:noFill/>
                  </a:tcPr>
                </a:tc>
                <a:tc hMerge="1">
                  <a:txBody>
                    <a:bodyPr/>
                    <a:lstStyle/>
                    <a:p>
                      <a:pPr>
                        <a:buNone/>
                      </a:pPr>
                      <a:endParaRPr lang="en-US" sz="1000" dirty="0">
                        <a:effectLst/>
                        <a:latin typeface="Times New Roman" panose="02020603050405020304" pitchFamily="18" charset="0"/>
                      </a:endParaRPr>
                    </a:p>
                  </a:txBody>
                  <a:tcPr marL="68580" marR="68580" marT="0" marB="0" anchor="ctr">
                    <a:lnL>
                      <a:noFill/>
                    </a:lnL>
                    <a:lnR>
                      <a:noFill/>
                    </a:lnR>
                    <a:lnB w="12700" cap="flat" cmpd="sng" algn="ctr">
                      <a:solidFill>
                        <a:srgbClr val="000000"/>
                      </a:solidFill>
                      <a:prstDash val="solid"/>
                      <a:round/>
                      <a:headEnd type="none" w="med" len="med"/>
                      <a:tailEnd type="none" w="med" len="med"/>
                    </a:lnB>
                    <a:noFill/>
                  </a:tcPr>
                </a:tc>
                <a:tc gridSpan="4">
                  <a:txBody>
                    <a:bodyPr/>
                    <a:lstStyle/>
                    <a:p>
                      <a:pPr>
                        <a:buNone/>
                      </a:pPr>
                      <a:endParaRPr lang="en-US" sz="1000" dirty="0">
                        <a:effectLst/>
                        <a:latin typeface="Times New Roman" panose="02020603050405020304" pitchFamily="18" charset="0"/>
                      </a:endParaRPr>
                    </a:p>
                  </a:txBody>
                  <a:tcPr marL="68580" marR="68580" marT="0" marB="0" anchor="ctr">
                    <a:lnL>
                      <a:noFill/>
                    </a:lnL>
                    <a:lnR>
                      <a:noFill/>
                    </a:lnR>
                    <a:lnB w="12700" cap="flat" cmpd="sng" algn="ctr">
                      <a:solidFill>
                        <a:srgbClr val="000000"/>
                      </a:solidFill>
                      <a:prstDash val="solid"/>
                      <a:round/>
                      <a:headEnd type="none" w="med" len="med"/>
                      <a:tailEnd type="none" w="med" len="med"/>
                    </a:lnB>
                    <a:noFill/>
                  </a:tcPr>
                </a:tc>
                <a:tc hMerge="1">
                  <a:txBody>
                    <a:bodyPr/>
                    <a:lstStyle/>
                    <a:p>
                      <a:pPr>
                        <a:buNone/>
                      </a:pPr>
                      <a:endParaRPr lang="en-US" sz="1000">
                        <a:effectLst/>
                        <a:latin typeface="Times New Roman" panose="02020603050405020304" pitchFamily="18" charset="0"/>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no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81032685"/>
                  </a:ext>
                </a:extLst>
              </a:tr>
              <a:tr h="293524">
                <a:tc gridSpan="19">
                  <a:txBody>
                    <a:bodyPr/>
                    <a:lstStyle/>
                    <a:p>
                      <a:pPr marL="0" marR="0" algn="ctr">
                        <a:lnSpc>
                          <a:spcPct val="150000"/>
                        </a:lnSpc>
                        <a:spcBef>
                          <a:spcPts val="1200"/>
                        </a:spcBef>
                        <a:buNone/>
                      </a:pPr>
                      <a:r>
                        <a:rPr lang="en-US" sz="2800" b="1" dirty="0">
                          <a:solidFill>
                            <a:srgbClr val="FFFFFF"/>
                          </a:solidFill>
                          <a:effectLst/>
                          <a:latin typeface="Arial" panose="020B0604020202020204" pitchFamily="34" charset="0"/>
                          <a:ea typeface="Times New Roman" panose="02020603050405020304" pitchFamily="18" charset="0"/>
                          <a:cs typeface="Arial" panose="020B0604020202020204" pitchFamily="34" charset="0"/>
                        </a:rPr>
                        <a:t>End of Study/Early Termination </a:t>
                      </a:r>
                      <a:endParaRPr lang="en-US" sz="28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1F86B3"/>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lnL w="12700" cap="flat" cmpd="sng" algn="ctr">
                      <a:solidFill>
                        <a:srgbClr val="000000"/>
                      </a:solidFill>
                      <a:prstDash val="solid"/>
                      <a:round/>
                      <a:headEnd type="none" w="med" len="med"/>
                      <a:tailEnd type="none" w="med" len="med"/>
                    </a:lnL>
                    <a:lnT w="12700" cap="flat" cmpd="sng" algn="ctr">
                      <a:solidFill>
                        <a:srgbClr val="000000"/>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65667460"/>
                  </a:ext>
                </a:extLst>
              </a:tr>
            </a:tbl>
          </a:graphicData>
        </a:graphic>
      </p:graphicFrame>
      <p:pic>
        <p:nvPicPr>
          <p:cNvPr id="29" name="Picture 28">
            <a:extLst>
              <a:ext uri="{FF2B5EF4-FFF2-40B4-BE49-F238E27FC236}">
                <a16:creationId xmlns:a16="http://schemas.microsoft.com/office/drawing/2014/main" id="{114DBBF4-9CD7-2F9C-E57C-3A2FCBCA712E}"/>
              </a:ext>
            </a:extLst>
          </p:cNvPr>
          <p:cNvPicPr>
            <a:picLocks noChangeAspect="1"/>
          </p:cNvPicPr>
          <p:nvPr/>
        </p:nvPicPr>
        <p:blipFill>
          <a:blip r:embed="rId4"/>
          <a:stretch>
            <a:fillRect/>
          </a:stretch>
        </p:blipFill>
        <p:spPr>
          <a:xfrm>
            <a:off x="32162705" y="11068977"/>
            <a:ext cx="5706271" cy="4010585"/>
          </a:xfrm>
          <a:prstGeom prst="rect">
            <a:avLst/>
          </a:prstGeom>
        </p:spPr>
      </p:pic>
      <p:sp>
        <p:nvSpPr>
          <p:cNvPr id="31" name="TextBox 30">
            <a:extLst>
              <a:ext uri="{FF2B5EF4-FFF2-40B4-BE49-F238E27FC236}">
                <a16:creationId xmlns:a16="http://schemas.microsoft.com/office/drawing/2014/main" id="{86813F48-6F98-10E4-D4ED-B10252324531}"/>
              </a:ext>
            </a:extLst>
          </p:cNvPr>
          <p:cNvSpPr txBox="1"/>
          <p:nvPr/>
        </p:nvSpPr>
        <p:spPr>
          <a:xfrm>
            <a:off x="29645115" y="15122259"/>
            <a:ext cx="13481320" cy="892552"/>
          </a:xfrm>
          <a:prstGeom prst="rect">
            <a:avLst/>
          </a:prstGeom>
          <a:solidFill>
            <a:srgbClr val="1F86B3"/>
          </a:solidFill>
        </p:spPr>
        <p:txBody>
          <a:bodyPr wrap="square" lIns="205740" tIns="137160" rIns="137160" bIns="137160">
            <a:spAutoFit/>
          </a:bodyPr>
          <a:lstStyle/>
          <a:p>
            <a:pPr>
              <a:defRPr/>
            </a:pPr>
            <a:r>
              <a:rPr lang="en-US" sz="4000" b="1" spc="-75" dirty="0">
                <a:solidFill>
                  <a:schemeClr val="bg1"/>
                </a:solidFill>
                <a:latin typeface="Arial" panose="020B0604020202020204" pitchFamily="34" charset="0"/>
                <a:cs typeface="Arial" panose="020B0604020202020204" pitchFamily="34" charset="0"/>
              </a:rPr>
              <a:t>Pharmacodynamic Results</a:t>
            </a:r>
          </a:p>
        </p:txBody>
      </p:sp>
      <p:sp>
        <p:nvSpPr>
          <p:cNvPr id="33" name="TextBox 32">
            <a:extLst>
              <a:ext uri="{FF2B5EF4-FFF2-40B4-BE49-F238E27FC236}">
                <a16:creationId xmlns:a16="http://schemas.microsoft.com/office/drawing/2014/main" id="{3650753E-D22D-8B2A-95F8-978B46E0C0FA}"/>
              </a:ext>
            </a:extLst>
          </p:cNvPr>
          <p:cNvSpPr txBox="1"/>
          <p:nvPr/>
        </p:nvSpPr>
        <p:spPr>
          <a:xfrm>
            <a:off x="29605615" y="21195205"/>
            <a:ext cx="13473730" cy="907131"/>
          </a:xfrm>
          <a:prstGeom prst="rect">
            <a:avLst/>
          </a:prstGeom>
          <a:solidFill>
            <a:srgbClr val="1F86B3"/>
          </a:solidFill>
        </p:spPr>
        <p:txBody>
          <a:bodyPr wrap="square" lIns="205740" tIns="137160" rIns="137160" bIns="137160">
            <a:noAutofit/>
          </a:bodyPr>
          <a:lstStyle/>
          <a:p>
            <a:pPr>
              <a:defRPr/>
            </a:pPr>
            <a:r>
              <a:rPr lang="en-US" sz="4000" b="1" spc="-75" dirty="0">
                <a:solidFill>
                  <a:schemeClr val="bg1"/>
                </a:solidFill>
                <a:latin typeface="Arial" panose="020B0604020202020204" pitchFamily="34" charset="0"/>
                <a:cs typeface="Arial" panose="020B0604020202020204" pitchFamily="34" charset="0"/>
              </a:rPr>
              <a:t>Topography Results</a:t>
            </a:r>
          </a:p>
        </p:txBody>
      </p:sp>
      <p:sp>
        <p:nvSpPr>
          <p:cNvPr id="35" name="Text Box 32">
            <a:extLst>
              <a:ext uri="{FF2B5EF4-FFF2-40B4-BE49-F238E27FC236}">
                <a16:creationId xmlns:a16="http://schemas.microsoft.com/office/drawing/2014/main" id="{A8E8A3E4-4ABF-F7C6-926F-97B50A9C8121}"/>
              </a:ext>
            </a:extLst>
          </p:cNvPr>
          <p:cNvSpPr txBox="1">
            <a:spLocks noChangeArrowheads="1"/>
          </p:cNvSpPr>
          <p:nvPr/>
        </p:nvSpPr>
        <p:spPr bwMode="auto">
          <a:xfrm>
            <a:off x="29605615" y="22102336"/>
            <a:ext cx="13445929" cy="3814955"/>
          </a:xfrm>
          <a:prstGeom prst="rect">
            <a:avLst/>
          </a:prstGeom>
          <a:noFill/>
          <a:ln>
            <a:noFill/>
          </a:ln>
        </p:spPr>
        <p:txBody>
          <a:bodyPr wrap="square" lIns="205740" tIns="205740" rIns="205740" bIns="205740">
            <a:spAutoFit/>
          </a:bodyPr>
          <a:lstStyle>
            <a:lvl1pPr defTabSz="3762375">
              <a:spcBef>
                <a:spcPct val="20000"/>
              </a:spcBef>
              <a:buChar char="•"/>
              <a:defRPr sz="16500">
                <a:solidFill>
                  <a:schemeClr val="tx1"/>
                </a:solidFill>
                <a:latin typeface="Arial" panose="020B0604020202020204" pitchFamily="34" charset="0"/>
              </a:defRPr>
            </a:lvl1pPr>
            <a:lvl2pPr marL="742950" indent="-285750" defTabSz="3762375">
              <a:spcBef>
                <a:spcPct val="20000"/>
              </a:spcBef>
              <a:buChar char="–"/>
              <a:defRPr sz="14400">
                <a:solidFill>
                  <a:schemeClr val="tx1"/>
                </a:solidFill>
                <a:latin typeface="Arial" panose="020B0604020202020204" pitchFamily="34" charset="0"/>
              </a:defRPr>
            </a:lvl2pPr>
            <a:lvl3pPr marL="1143000" indent="-228600" defTabSz="3762375">
              <a:spcBef>
                <a:spcPct val="20000"/>
              </a:spcBef>
              <a:buChar char="•"/>
              <a:defRPr sz="12400">
                <a:solidFill>
                  <a:schemeClr val="tx1"/>
                </a:solidFill>
                <a:latin typeface="Arial" panose="020B0604020202020204" pitchFamily="34" charset="0"/>
              </a:defRPr>
            </a:lvl3pPr>
            <a:lvl4pPr marL="1600200" indent="-228600" defTabSz="3762375">
              <a:spcBef>
                <a:spcPct val="20000"/>
              </a:spcBef>
              <a:buChar char="–"/>
              <a:defRPr sz="10300">
                <a:solidFill>
                  <a:schemeClr val="tx1"/>
                </a:solidFill>
                <a:latin typeface="Arial" panose="020B0604020202020204" pitchFamily="34" charset="0"/>
              </a:defRPr>
            </a:lvl4pPr>
            <a:lvl5pPr marL="2057400" indent="-228600" defTabSz="3762375">
              <a:spcBef>
                <a:spcPct val="20000"/>
              </a:spcBef>
              <a:buChar char="»"/>
              <a:defRPr sz="10300">
                <a:solidFill>
                  <a:schemeClr val="tx1"/>
                </a:solidFill>
                <a:latin typeface="Arial" panose="020B0604020202020204" pitchFamily="34" charset="0"/>
              </a:defRPr>
            </a:lvl5pPr>
            <a:lvl6pPr marL="25146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6pPr>
            <a:lvl7pPr marL="29718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7pPr>
            <a:lvl8pPr marL="34290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8pPr>
            <a:lvl9pPr marL="3886200" indent="-228600" defTabSz="3762375" eaLnBrk="0" fontAlgn="base" hangingPunct="0">
              <a:spcBef>
                <a:spcPct val="20000"/>
              </a:spcBef>
              <a:spcAft>
                <a:spcPct val="0"/>
              </a:spcAft>
              <a:buChar char="»"/>
              <a:defRPr sz="10300">
                <a:solidFill>
                  <a:schemeClr val="tx1"/>
                </a:solidFill>
                <a:latin typeface="Arial" panose="020B0604020202020204" pitchFamily="34" charset="0"/>
              </a:defRPr>
            </a:lvl9pPr>
          </a:lstStyle>
          <a:p>
            <a:pPr marR="0" lvl="0" algn="just" defTabSz="914400" rtl="0" eaLnBrk="0" fontAlgn="base" latinLnBrk="0" hangingPunct="0">
              <a:lnSpc>
                <a:spcPct val="114000"/>
              </a:lnSpc>
              <a:spcBef>
                <a:spcPct val="0"/>
              </a:spcBef>
              <a:spcAft>
                <a:spcPct val="0"/>
              </a:spcAft>
              <a:buClrTx/>
              <a:buSzTx/>
              <a:buNone/>
              <a:tabLst/>
              <a:defRPr/>
            </a:pPr>
            <a:r>
              <a:rPr lang="en-US" sz="2800" dirty="0">
                <a:effectLst/>
                <a:latin typeface="Arial" panose="020B0604020202020204" pitchFamily="34" charset="0"/>
                <a:ea typeface="Times New Roman" panose="02020603050405020304" pitchFamily="18" charset="0"/>
              </a:rPr>
              <a:t>The subjects took more puffs of a longer duration with the Glas products. The subjects smoked a median of 5 cigarettes taking 92.4 puffs. The number of puffs for the Glas products ranged from 138.9 to 181.6. The inter-puff interval for smokers was only 0.39 minutes compared to about 2.5 minutes for the Glas products. The average puff volume was much larger for the Glas products (119 to 135 ml) compared to the usual brand cigarette of 47 ml. The flow rate was larger with the Glas products. </a:t>
            </a:r>
            <a:endParaRPr lang="en-US" sz="2800" b="1" dirty="0">
              <a:latin typeface="Times New Roman" panose="02020603050405020304" pitchFamily="18" charset="0"/>
              <a:ea typeface="Calibri" panose="020F0502020204030204" pitchFamily="34" charset="0"/>
              <a:cs typeface="Arial" panose="020B0604020202020204" pitchFamily="34" charset="0"/>
            </a:endParaRPr>
          </a:p>
        </p:txBody>
      </p:sp>
      <p:pic>
        <p:nvPicPr>
          <p:cNvPr id="11" name="Picture 10">
            <a:extLst>
              <a:ext uri="{FF2B5EF4-FFF2-40B4-BE49-F238E27FC236}">
                <a16:creationId xmlns:a16="http://schemas.microsoft.com/office/drawing/2014/main" id="{629BE64C-71A8-A53C-5F14-3359545F65D1}"/>
              </a:ext>
            </a:extLst>
          </p:cNvPr>
          <p:cNvPicPr>
            <a:picLocks noChangeAspect="1"/>
          </p:cNvPicPr>
          <p:nvPr/>
        </p:nvPicPr>
        <p:blipFill>
          <a:blip r:embed="rId5"/>
          <a:stretch>
            <a:fillRect/>
          </a:stretch>
        </p:blipFill>
        <p:spPr>
          <a:xfrm>
            <a:off x="1573665" y="25525322"/>
            <a:ext cx="10372725" cy="6581775"/>
          </a:xfrm>
          <a:prstGeom prst="rect">
            <a:avLst/>
          </a:prstGeom>
        </p:spPr>
      </p:pic>
      <p:pic>
        <p:nvPicPr>
          <p:cNvPr id="9" name="Picture 8" descr="A qr code on a white background&#10;&#10;AI-generated content may be incorrect.">
            <a:extLst>
              <a:ext uri="{FF2B5EF4-FFF2-40B4-BE49-F238E27FC236}">
                <a16:creationId xmlns:a16="http://schemas.microsoft.com/office/drawing/2014/main" id="{D49F9F07-A1A4-5A2F-1B7A-761C91519DB1}"/>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0179922" y="1072737"/>
            <a:ext cx="1793855" cy="1828800"/>
          </a:xfrm>
          <a:prstGeom prst="rect">
            <a:avLst/>
          </a:prstGeom>
        </p:spPr>
      </p:pic>
    </p:spTree>
    <p:extLst>
      <p:ext uri="{BB962C8B-B14F-4D97-AF65-F5344CB8AC3E}">
        <p14:creationId xmlns:p14="http://schemas.microsoft.com/office/powerpoint/2010/main" val="29843440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7403</TotalTime>
  <Words>1554</Words>
  <Application>Microsoft Office PowerPoint</Application>
  <PresentationFormat>Custom</PresentationFormat>
  <Paragraphs>64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Times New Roman</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Bonnie Coffa</dc:creator>
  <cp:lastModifiedBy>Ed Carmines</cp:lastModifiedBy>
  <cp:revision>344</cp:revision>
  <cp:lastPrinted>2019-09-10T13:04:04Z</cp:lastPrinted>
  <dcterms:created xsi:type="dcterms:W3CDTF">2019-08-08T00:51:37Z</dcterms:created>
  <dcterms:modified xsi:type="dcterms:W3CDTF">2025-08-20T18:17:05Z</dcterms:modified>
</cp:coreProperties>
</file>