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sldIdLst>
    <p:sldId id="256" r:id="rId2"/>
  </p:sldIdLst>
  <p:sldSz cx="43891200" cy="32918400"/>
  <p:notesSz cx="9236075"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44" userDrawn="1">
          <p15:clr>
            <a:srgbClr val="A4A3A4"/>
          </p15:clr>
        </p15:guide>
        <p15:guide id="2" pos="13824"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5920F88-E6D5-1B70-7B09-EC1C6F4E4009}" name="Ed Carmines" initials="EC" userId="7064e8c9b1b996ff"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1D050"/>
    <a:srgbClr val="1F86B3"/>
    <a:srgbClr val="246C32"/>
    <a:srgbClr val="EFFADE"/>
    <a:srgbClr val="F6CC64"/>
    <a:srgbClr val="F7C13B"/>
    <a:srgbClr val="AFB2A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934" autoAdjust="0"/>
    <p:restoredTop sz="95078" autoAdjust="0"/>
  </p:normalViewPr>
  <p:slideViewPr>
    <p:cSldViewPr snapToGrid="0" showGuides="1">
      <p:cViewPr>
        <p:scale>
          <a:sx n="61" d="100"/>
          <a:sy n="61" d="100"/>
        </p:scale>
        <p:origin x="-10736" y="144"/>
      </p:cViewPr>
      <p:guideLst>
        <p:guide orient="horz" pos="10344"/>
        <p:guide pos="1382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8/10/relationships/authors" Target="authors.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2143"/>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5232173" y="0"/>
            <a:ext cx="4002299" cy="352143"/>
          </a:xfrm>
          <a:prstGeom prst="rect">
            <a:avLst/>
          </a:prstGeom>
        </p:spPr>
        <p:txBody>
          <a:bodyPr vert="horz" lIns="92830" tIns="46415" rIns="92830" bIns="46415" rtlCol="0"/>
          <a:lstStyle>
            <a:lvl1pPr algn="r">
              <a:defRPr sz="1200"/>
            </a:lvl1pPr>
          </a:lstStyle>
          <a:p>
            <a:fld id="{329255A3-1EF8-42E3-8836-76392A02ACA3}" type="datetimeFigureOut">
              <a:rPr lang="en-US" smtClean="0"/>
              <a:t>8/20/25</a:t>
            </a:fld>
            <a:endParaRPr lang="en-US"/>
          </a:p>
        </p:txBody>
      </p:sp>
      <p:sp>
        <p:nvSpPr>
          <p:cNvPr id="4" name="Slide Image Placeholder 3"/>
          <p:cNvSpPr>
            <a:spLocks noGrp="1" noRot="1" noChangeAspect="1"/>
          </p:cNvSpPr>
          <p:nvPr>
            <p:ph type="sldImg" idx="2"/>
          </p:nvPr>
        </p:nvSpPr>
        <p:spPr>
          <a:xfrm>
            <a:off x="3041650" y="876300"/>
            <a:ext cx="3152775" cy="2365375"/>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923608" y="3373756"/>
            <a:ext cx="7388860" cy="2760344"/>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258"/>
            <a:ext cx="4002299" cy="352142"/>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5232173" y="6658258"/>
            <a:ext cx="4002299" cy="352142"/>
          </a:xfrm>
          <a:prstGeom prst="rect">
            <a:avLst/>
          </a:prstGeom>
        </p:spPr>
        <p:txBody>
          <a:bodyPr vert="horz" lIns="92830" tIns="46415" rIns="92830" bIns="46415" rtlCol="0" anchor="b"/>
          <a:lstStyle>
            <a:lvl1pPr algn="r">
              <a:defRPr sz="1200"/>
            </a:lvl1pPr>
          </a:lstStyle>
          <a:p>
            <a:fld id="{D77737E1-5D60-49A0-A436-242474573639}" type="slidenum">
              <a:rPr lang="en-US" smtClean="0"/>
              <a:t>‹#›</a:t>
            </a:fld>
            <a:endParaRPr lang="en-US"/>
          </a:p>
        </p:txBody>
      </p:sp>
    </p:spTree>
    <p:extLst>
      <p:ext uri="{BB962C8B-B14F-4D97-AF65-F5344CB8AC3E}">
        <p14:creationId xmlns:p14="http://schemas.microsoft.com/office/powerpoint/2010/main" val="1348864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dirty="0">
              <a:latin typeface="Arial" panose="020B0604020202020204" pitchFamily="34" charset="0"/>
              <a:cs typeface="Arial" panose="020B0604020202020204" pitchFamily="34" charset="0"/>
            </a:endParaRPr>
          </a:p>
        </p:txBody>
      </p:sp>
      <p:sp>
        <p:nvSpPr>
          <p:cNvPr id="4" name="Slide Number Placeholder 3"/>
          <p:cNvSpPr>
            <a:spLocks noGrp="1"/>
          </p:cNvSpPr>
          <p:nvPr>
            <p:ph type="sldNum" sz="quarter" idx="5"/>
          </p:nvPr>
        </p:nvSpPr>
        <p:spPr/>
        <p:txBody>
          <a:bodyPr/>
          <a:lstStyle/>
          <a:p>
            <a:fld id="{D77737E1-5D60-49A0-A436-242474573639}" type="slidenum">
              <a:rPr lang="en-US" smtClean="0"/>
              <a:t>1</a:t>
            </a:fld>
            <a:endParaRPr lang="en-US"/>
          </a:p>
        </p:txBody>
      </p:sp>
    </p:spTree>
    <p:extLst>
      <p:ext uri="{BB962C8B-B14F-4D97-AF65-F5344CB8AC3E}">
        <p14:creationId xmlns:p14="http://schemas.microsoft.com/office/powerpoint/2010/main" val="1574264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60624-A87F-46C8-83E0-7798EE9D3411}"/>
              </a:ext>
            </a:extLst>
          </p:cNvPr>
          <p:cNvSpPr>
            <a:spLocks noGrp="1"/>
          </p:cNvSpPr>
          <p:nvPr>
            <p:ph type="ctrTitle"/>
          </p:nvPr>
        </p:nvSpPr>
        <p:spPr>
          <a:xfrm>
            <a:off x="5486400" y="5387342"/>
            <a:ext cx="32918400" cy="11460480"/>
          </a:xfrm>
        </p:spPr>
        <p:txBody>
          <a:bodyPr anchor="b"/>
          <a:lstStyle>
            <a:lvl1pPr algn="ctr">
              <a:defRPr sz="21600"/>
            </a:lvl1pPr>
          </a:lstStyle>
          <a:p>
            <a:r>
              <a:rPr lang="en-US"/>
              <a:t>Click to edit Master title style</a:t>
            </a:r>
          </a:p>
        </p:txBody>
      </p:sp>
      <p:sp>
        <p:nvSpPr>
          <p:cNvPr id="3" name="Subtitle 2">
            <a:extLst>
              <a:ext uri="{FF2B5EF4-FFF2-40B4-BE49-F238E27FC236}">
                <a16:creationId xmlns:a16="http://schemas.microsoft.com/office/drawing/2014/main" id="{0B128520-1774-4BED-8158-EE4B4CD0A615}"/>
              </a:ext>
            </a:extLst>
          </p:cNvPr>
          <p:cNvSpPr>
            <a:spLocks noGrp="1"/>
          </p:cNvSpPr>
          <p:nvPr>
            <p:ph type="subTitle" idx="1"/>
          </p:nvPr>
        </p:nvSpPr>
        <p:spPr>
          <a:xfrm>
            <a:off x="5486400" y="17289782"/>
            <a:ext cx="32918400" cy="7947658"/>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p>
        </p:txBody>
      </p:sp>
      <p:sp>
        <p:nvSpPr>
          <p:cNvPr id="4" name="Date Placeholder 3">
            <a:extLst>
              <a:ext uri="{FF2B5EF4-FFF2-40B4-BE49-F238E27FC236}">
                <a16:creationId xmlns:a16="http://schemas.microsoft.com/office/drawing/2014/main" id="{ED247474-AF5F-4FC7-844A-A3A434E53473}"/>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5" name="Footer Placeholder 4">
            <a:extLst>
              <a:ext uri="{FF2B5EF4-FFF2-40B4-BE49-F238E27FC236}">
                <a16:creationId xmlns:a16="http://schemas.microsoft.com/office/drawing/2014/main" id="{B0C6E401-A6A9-417E-A7E0-A41197ADFFB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68C4C40-57D3-435F-9D91-BCD94A2DA7F3}"/>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556211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D7F8F-A9E1-4A8E-94F8-20C3C168E24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6C0B873-B090-4312-8DC7-34C0F638BB5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7B2FE7-ECC4-48D1-8C0D-3231F00A0089}"/>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5" name="Footer Placeholder 4">
            <a:extLst>
              <a:ext uri="{FF2B5EF4-FFF2-40B4-BE49-F238E27FC236}">
                <a16:creationId xmlns:a16="http://schemas.microsoft.com/office/drawing/2014/main" id="{DB1D52DF-F60C-4E56-AE57-ECDBC1CD3A9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6E2E901-DBD0-470C-A65C-7E389D2AB7FE}"/>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171709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8EB85D-0851-49D0-96EB-2BF177439576}"/>
              </a:ext>
            </a:extLst>
          </p:cNvPr>
          <p:cNvSpPr>
            <a:spLocks noGrp="1"/>
          </p:cNvSpPr>
          <p:nvPr>
            <p:ph type="title" orient="vert"/>
          </p:nvPr>
        </p:nvSpPr>
        <p:spPr>
          <a:xfrm>
            <a:off x="31409640" y="1752600"/>
            <a:ext cx="9464040" cy="27896822"/>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00C61D4-D99E-4E89-8D1C-6E73FF632FCE}"/>
              </a:ext>
            </a:extLst>
          </p:cNvPr>
          <p:cNvSpPr>
            <a:spLocks noGrp="1"/>
          </p:cNvSpPr>
          <p:nvPr>
            <p:ph type="body" orient="vert" idx="1"/>
          </p:nvPr>
        </p:nvSpPr>
        <p:spPr>
          <a:xfrm>
            <a:off x="3017520"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00E31B-C953-45BF-ABD9-6FD99BFC1BC6}"/>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5" name="Footer Placeholder 4">
            <a:extLst>
              <a:ext uri="{FF2B5EF4-FFF2-40B4-BE49-F238E27FC236}">
                <a16:creationId xmlns:a16="http://schemas.microsoft.com/office/drawing/2014/main" id="{1C75C033-6D6B-4581-A00C-59B2366A9D6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30F1438-C27F-43EA-B185-A21D4C9D793B}"/>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321039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43633-9615-4E9B-8663-7EA6284F37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25C01E8-46D8-4395-9B26-A0211A95C0A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69380B-246B-4882-9486-EA47A4E69611}"/>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5" name="Footer Placeholder 4">
            <a:extLst>
              <a:ext uri="{FF2B5EF4-FFF2-40B4-BE49-F238E27FC236}">
                <a16:creationId xmlns:a16="http://schemas.microsoft.com/office/drawing/2014/main" id="{97472740-E723-4A3A-A4BE-370B4F3B7D0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588498A-4E70-4FB6-9A0C-9DDE3F021FA9}"/>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907668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C86D2-1706-4B24-8F37-E4515DC83C73}"/>
              </a:ext>
            </a:extLst>
          </p:cNvPr>
          <p:cNvSpPr>
            <a:spLocks noGrp="1"/>
          </p:cNvSpPr>
          <p:nvPr>
            <p:ph type="title"/>
          </p:nvPr>
        </p:nvSpPr>
        <p:spPr>
          <a:xfrm>
            <a:off x="2994660" y="8206745"/>
            <a:ext cx="37856160" cy="13693138"/>
          </a:xfrm>
        </p:spPr>
        <p:txBody>
          <a:bodyPr anchor="b"/>
          <a:lstStyle>
            <a:lvl1pPr>
              <a:defRPr sz="21600"/>
            </a:lvl1pPr>
          </a:lstStyle>
          <a:p>
            <a:r>
              <a:rPr lang="en-US"/>
              <a:t>Click to edit Master title style</a:t>
            </a:r>
          </a:p>
        </p:txBody>
      </p:sp>
      <p:sp>
        <p:nvSpPr>
          <p:cNvPr id="3" name="Text Placeholder 2">
            <a:extLst>
              <a:ext uri="{FF2B5EF4-FFF2-40B4-BE49-F238E27FC236}">
                <a16:creationId xmlns:a16="http://schemas.microsoft.com/office/drawing/2014/main" id="{55AFB722-2EC1-4613-8654-BA23754F98A3}"/>
              </a:ext>
            </a:extLst>
          </p:cNvPr>
          <p:cNvSpPr>
            <a:spLocks noGrp="1"/>
          </p:cNvSpPr>
          <p:nvPr>
            <p:ph type="body" idx="1"/>
          </p:nvPr>
        </p:nvSpPr>
        <p:spPr>
          <a:xfrm>
            <a:off x="2994660" y="22029425"/>
            <a:ext cx="37856160" cy="7200898"/>
          </a:xfrm>
        </p:spPr>
        <p:txBody>
          <a:bodyPr/>
          <a:lstStyle>
            <a:lvl1pPr marL="0" indent="0">
              <a:buNone/>
              <a:defRPr sz="8640">
                <a:solidFill>
                  <a:schemeClr val="tx1">
                    <a:tint val="75000"/>
                  </a:schemeClr>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C6106F9-8D13-4E74-B319-D25AF55A4656}"/>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5" name="Footer Placeholder 4">
            <a:extLst>
              <a:ext uri="{FF2B5EF4-FFF2-40B4-BE49-F238E27FC236}">
                <a16:creationId xmlns:a16="http://schemas.microsoft.com/office/drawing/2014/main" id="{D2B00456-3AD5-4905-B358-BEA2A0AFBA2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87FA5E0-2D98-4E46-AF96-6C4922FA020B}"/>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0173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2ECAA-3F26-4FE9-BF97-7C157E37EA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4BB028-A678-4435-8D9B-08EA5FC757CE}"/>
              </a:ext>
            </a:extLst>
          </p:cNvPr>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C40F4BA-6BC8-4659-98DB-29E2CF7C2AED}"/>
              </a:ext>
            </a:extLst>
          </p:cNvPr>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2EEAC2-03B2-4FC7-87C6-1AD6BF986874}"/>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6" name="Footer Placeholder 5">
            <a:extLst>
              <a:ext uri="{FF2B5EF4-FFF2-40B4-BE49-F238E27FC236}">
                <a16:creationId xmlns:a16="http://schemas.microsoft.com/office/drawing/2014/main" id="{3EDB842B-5C1A-46EC-96A4-FB72C4CE1F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464BEE4-EDF7-449D-8A94-A5C5F6EAEACA}"/>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1058436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2C652-E7F3-40CA-ABBE-9899A1681628}"/>
              </a:ext>
            </a:extLst>
          </p:cNvPr>
          <p:cNvSpPr>
            <a:spLocks noGrp="1"/>
          </p:cNvSpPr>
          <p:nvPr>
            <p:ph type="title"/>
          </p:nvPr>
        </p:nvSpPr>
        <p:spPr>
          <a:xfrm>
            <a:off x="3023237" y="1752603"/>
            <a:ext cx="37856160" cy="6362702"/>
          </a:xfrm>
        </p:spPr>
        <p:txBody>
          <a:bodyPr/>
          <a:lstStyle/>
          <a:p>
            <a:r>
              <a:rPr lang="en-US"/>
              <a:t>Click to edit Master title style</a:t>
            </a:r>
          </a:p>
        </p:txBody>
      </p:sp>
      <p:sp>
        <p:nvSpPr>
          <p:cNvPr id="3" name="Text Placeholder 2">
            <a:extLst>
              <a:ext uri="{FF2B5EF4-FFF2-40B4-BE49-F238E27FC236}">
                <a16:creationId xmlns:a16="http://schemas.microsoft.com/office/drawing/2014/main" id="{F20AF47F-C3EA-4028-BE16-140DD7725A9B}"/>
              </a:ext>
            </a:extLst>
          </p:cNvPr>
          <p:cNvSpPr>
            <a:spLocks noGrp="1"/>
          </p:cNvSpPr>
          <p:nvPr>
            <p:ph type="body" idx="1"/>
          </p:nvPr>
        </p:nvSpPr>
        <p:spPr>
          <a:xfrm>
            <a:off x="3023239" y="8069582"/>
            <a:ext cx="18568033"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a:extLst>
              <a:ext uri="{FF2B5EF4-FFF2-40B4-BE49-F238E27FC236}">
                <a16:creationId xmlns:a16="http://schemas.microsoft.com/office/drawing/2014/main" id="{BB563DD4-61CA-49D9-893F-17AACF047AB0}"/>
              </a:ext>
            </a:extLst>
          </p:cNvPr>
          <p:cNvSpPr>
            <a:spLocks noGrp="1"/>
          </p:cNvSpPr>
          <p:nvPr>
            <p:ph sz="half" idx="2"/>
          </p:nvPr>
        </p:nvSpPr>
        <p:spPr>
          <a:xfrm>
            <a:off x="3023239" y="12024360"/>
            <a:ext cx="18568033"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C9939D-BDE5-49C2-9D17-D791C78B6DD1}"/>
              </a:ext>
            </a:extLst>
          </p:cNvPr>
          <p:cNvSpPr>
            <a:spLocks noGrp="1"/>
          </p:cNvSpPr>
          <p:nvPr>
            <p:ph type="body" sz="quarter" idx="3"/>
          </p:nvPr>
        </p:nvSpPr>
        <p:spPr>
          <a:xfrm>
            <a:off x="22219920" y="8069582"/>
            <a:ext cx="18659477"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a:extLst>
              <a:ext uri="{FF2B5EF4-FFF2-40B4-BE49-F238E27FC236}">
                <a16:creationId xmlns:a16="http://schemas.microsoft.com/office/drawing/2014/main" id="{DE43C42D-CD40-4BEA-B5FE-AAF70E64B6B1}"/>
              </a:ext>
            </a:extLst>
          </p:cNvPr>
          <p:cNvSpPr>
            <a:spLocks noGrp="1"/>
          </p:cNvSpPr>
          <p:nvPr>
            <p:ph sz="quarter" idx="4"/>
          </p:nvPr>
        </p:nvSpPr>
        <p:spPr>
          <a:xfrm>
            <a:off x="22219920"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907C2E1-3524-4149-8166-E1AA257CEBF7}"/>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8" name="Footer Placeholder 7">
            <a:extLst>
              <a:ext uri="{FF2B5EF4-FFF2-40B4-BE49-F238E27FC236}">
                <a16:creationId xmlns:a16="http://schemas.microsoft.com/office/drawing/2014/main" id="{96814D2A-EE94-4CA0-A8B6-22B4DEDE32CD}"/>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CAC371B-7ACC-4B8C-8809-3E25AF18DDBD}"/>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196624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698EC-5731-4920-BC40-CA5F887D1AA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70E8178-CEA5-4357-99DA-C0D6EB1A8F48}"/>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4" name="Footer Placeholder 3">
            <a:extLst>
              <a:ext uri="{FF2B5EF4-FFF2-40B4-BE49-F238E27FC236}">
                <a16:creationId xmlns:a16="http://schemas.microsoft.com/office/drawing/2014/main" id="{83717A73-9877-4FAE-8BCD-A8EF9DF9C84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85464E0-4CDA-4B72-94D3-C2CE741DA4F1}"/>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513512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DF787A-51EF-4593-9F0A-1D895F690314}"/>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3" name="Footer Placeholder 2">
            <a:extLst>
              <a:ext uri="{FF2B5EF4-FFF2-40B4-BE49-F238E27FC236}">
                <a16:creationId xmlns:a16="http://schemas.microsoft.com/office/drawing/2014/main" id="{DDDA8324-5D5F-4552-96F7-7149C0F91EA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E6C4E6D-9AAB-429B-AC34-5624FEB9ED32}"/>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707198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A0DBB-3051-4A2C-A857-EE69821D4135}"/>
              </a:ext>
            </a:extLst>
          </p:cNvPr>
          <p:cNvSpPr>
            <a:spLocks noGrp="1"/>
          </p:cNvSpPr>
          <p:nvPr>
            <p:ph type="title"/>
          </p:nvPr>
        </p:nvSpPr>
        <p:spPr>
          <a:xfrm>
            <a:off x="3023239" y="2194560"/>
            <a:ext cx="14156053" cy="7680960"/>
          </a:xfrm>
        </p:spPr>
        <p:txBody>
          <a:bodyPr anchor="b"/>
          <a:lstStyle>
            <a:lvl1pPr>
              <a:defRPr sz="11520"/>
            </a:lvl1pPr>
          </a:lstStyle>
          <a:p>
            <a:r>
              <a:rPr lang="en-US"/>
              <a:t>Click to edit Master title style</a:t>
            </a:r>
          </a:p>
        </p:txBody>
      </p:sp>
      <p:sp>
        <p:nvSpPr>
          <p:cNvPr id="3" name="Content Placeholder 2">
            <a:extLst>
              <a:ext uri="{FF2B5EF4-FFF2-40B4-BE49-F238E27FC236}">
                <a16:creationId xmlns:a16="http://schemas.microsoft.com/office/drawing/2014/main" id="{507DED78-BF38-44CC-AD4F-787FE45FBDB3}"/>
              </a:ext>
            </a:extLst>
          </p:cNvPr>
          <p:cNvSpPr>
            <a:spLocks noGrp="1"/>
          </p:cNvSpPr>
          <p:nvPr>
            <p:ph idx="1"/>
          </p:nvPr>
        </p:nvSpPr>
        <p:spPr>
          <a:xfrm>
            <a:off x="18659477" y="4739642"/>
            <a:ext cx="22219920" cy="233934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82873FE-E3D8-4843-B63F-3CB6074C0E35}"/>
              </a:ext>
            </a:extLst>
          </p:cNvPr>
          <p:cNvSpPr>
            <a:spLocks noGrp="1"/>
          </p:cNvSpPr>
          <p:nvPr>
            <p:ph type="body" sz="half" idx="2"/>
          </p:nvPr>
        </p:nvSpPr>
        <p:spPr>
          <a:xfrm>
            <a:off x="3023239" y="9875520"/>
            <a:ext cx="14156053"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a:extLst>
              <a:ext uri="{FF2B5EF4-FFF2-40B4-BE49-F238E27FC236}">
                <a16:creationId xmlns:a16="http://schemas.microsoft.com/office/drawing/2014/main" id="{D0A07773-1DB9-44AC-9E15-784D6C642ECE}"/>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6" name="Footer Placeholder 5">
            <a:extLst>
              <a:ext uri="{FF2B5EF4-FFF2-40B4-BE49-F238E27FC236}">
                <a16:creationId xmlns:a16="http://schemas.microsoft.com/office/drawing/2014/main" id="{DFDDE334-7791-431C-8326-FBEB623E2E5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C30D6BF-1777-419D-96EA-8CC085A062F1}"/>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182030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54BFB-4EFE-441D-AFEA-57887CF8FCE4}"/>
              </a:ext>
            </a:extLst>
          </p:cNvPr>
          <p:cNvSpPr>
            <a:spLocks noGrp="1"/>
          </p:cNvSpPr>
          <p:nvPr>
            <p:ph type="title"/>
          </p:nvPr>
        </p:nvSpPr>
        <p:spPr>
          <a:xfrm>
            <a:off x="3023239" y="2194560"/>
            <a:ext cx="14156053" cy="7680960"/>
          </a:xfrm>
        </p:spPr>
        <p:txBody>
          <a:bodyPr anchor="b"/>
          <a:lstStyle>
            <a:lvl1pPr>
              <a:defRPr sz="11520"/>
            </a:lvl1pPr>
          </a:lstStyle>
          <a:p>
            <a:r>
              <a:rPr lang="en-US"/>
              <a:t>Click to edit Master title style</a:t>
            </a:r>
          </a:p>
        </p:txBody>
      </p:sp>
      <p:sp>
        <p:nvSpPr>
          <p:cNvPr id="3" name="Picture Placeholder 2">
            <a:extLst>
              <a:ext uri="{FF2B5EF4-FFF2-40B4-BE49-F238E27FC236}">
                <a16:creationId xmlns:a16="http://schemas.microsoft.com/office/drawing/2014/main" id="{CF25C3EE-4A23-47F9-AC7D-8698B711D00F}"/>
              </a:ext>
            </a:extLst>
          </p:cNvPr>
          <p:cNvSpPr>
            <a:spLocks noGrp="1"/>
          </p:cNvSpPr>
          <p:nvPr>
            <p:ph type="pic" idx="1"/>
          </p:nvPr>
        </p:nvSpPr>
        <p:spPr>
          <a:xfrm>
            <a:off x="18659477" y="4739642"/>
            <a:ext cx="22219920" cy="23393400"/>
          </a:xfrm>
        </p:spPr>
        <p:txBody>
          <a:bodyPr/>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endParaRPr lang="en-US" dirty="0"/>
          </a:p>
        </p:txBody>
      </p:sp>
      <p:sp>
        <p:nvSpPr>
          <p:cNvPr id="4" name="Text Placeholder 3">
            <a:extLst>
              <a:ext uri="{FF2B5EF4-FFF2-40B4-BE49-F238E27FC236}">
                <a16:creationId xmlns:a16="http://schemas.microsoft.com/office/drawing/2014/main" id="{F7016746-6BB7-46B3-8445-FB69AB5D7220}"/>
              </a:ext>
            </a:extLst>
          </p:cNvPr>
          <p:cNvSpPr>
            <a:spLocks noGrp="1"/>
          </p:cNvSpPr>
          <p:nvPr>
            <p:ph type="body" sz="half" idx="2"/>
          </p:nvPr>
        </p:nvSpPr>
        <p:spPr>
          <a:xfrm>
            <a:off x="3023239" y="9875520"/>
            <a:ext cx="14156053"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a:extLst>
              <a:ext uri="{FF2B5EF4-FFF2-40B4-BE49-F238E27FC236}">
                <a16:creationId xmlns:a16="http://schemas.microsoft.com/office/drawing/2014/main" id="{F2A86BC2-A5F0-4BD1-9EFB-156EAA1D1674}"/>
              </a:ext>
            </a:extLst>
          </p:cNvPr>
          <p:cNvSpPr>
            <a:spLocks noGrp="1"/>
          </p:cNvSpPr>
          <p:nvPr>
            <p:ph type="dt" sz="half" idx="10"/>
          </p:nvPr>
        </p:nvSpPr>
        <p:spPr/>
        <p:txBody>
          <a:bodyPr/>
          <a:lstStyle/>
          <a:p>
            <a:fld id="{EB8278CA-642C-4174-B5CB-A51A2D9F1693}" type="datetimeFigureOut">
              <a:rPr lang="en-US" smtClean="0"/>
              <a:pPr/>
              <a:t>8/20/25</a:t>
            </a:fld>
            <a:endParaRPr lang="en-US" dirty="0"/>
          </a:p>
        </p:txBody>
      </p:sp>
      <p:sp>
        <p:nvSpPr>
          <p:cNvPr id="6" name="Footer Placeholder 5">
            <a:extLst>
              <a:ext uri="{FF2B5EF4-FFF2-40B4-BE49-F238E27FC236}">
                <a16:creationId xmlns:a16="http://schemas.microsoft.com/office/drawing/2014/main" id="{7AD2F575-3111-42CD-93EF-C16CA73483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6374CFD-116B-4329-9D39-765F8A13D017}"/>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478063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F19BAC-8C9F-4125-B6A4-1437B4679DC0}"/>
              </a:ext>
            </a:extLst>
          </p:cNvPr>
          <p:cNvSpPr>
            <a:spLocks noGrp="1"/>
          </p:cNvSpPr>
          <p:nvPr>
            <p:ph type="title"/>
          </p:nvPr>
        </p:nvSpPr>
        <p:spPr>
          <a:xfrm>
            <a:off x="3017520" y="1752603"/>
            <a:ext cx="37856160" cy="6362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3234C7C-4FAA-4AA6-9929-D92FF5634B2D}"/>
              </a:ext>
            </a:extLst>
          </p:cNvPr>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1036E5-0F1F-42AA-9B41-11F4FD70E9DC}"/>
              </a:ext>
            </a:extLst>
          </p:cNvPr>
          <p:cNvSpPr>
            <a:spLocks noGrp="1"/>
          </p:cNvSpPr>
          <p:nvPr>
            <p:ph type="dt" sz="half" idx="2"/>
          </p:nvPr>
        </p:nvSpPr>
        <p:spPr>
          <a:xfrm>
            <a:off x="3017520" y="30510482"/>
            <a:ext cx="9875520" cy="1752600"/>
          </a:xfrm>
          <a:prstGeom prst="rect">
            <a:avLst/>
          </a:prstGeom>
        </p:spPr>
        <p:txBody>
          <a:bodyPr vert="horz" lIns="91440" tIns="45720" rIns="91440" bIns="45720" rtlCol="0" anchor="ctr"/>
          <a:lstStyle>
            <a:lvl1pPr algn="l">
              <a:defRPr sz="4320">
                <a:solidFill>
                  <a:schemeClr val="tx1">
                    <a:tint val="75000"/>
                  </a:schemeClr>
                </a:solidFill>
              </a:defRPr>
            </a:lvl1pPr>
          </a:lstStyle>
          <a:p>
            <a:fld id="{EB8278CA-642C-4174-B5CB-A51A2D9F1693}" type="datetimeFigureOut">
              <a:rPr lang="en-US" smtClean="0"/>
              <a:pPr/>
              <a:t>8/20/25</a:t>
            </a:fld>
            <a:endParaRPr lang="en-US" dirty="0"/>
          </a:p>
        </p:txBody>
      </p:sp>
      <p:sp>
        <p:nvSpPr>
          <p:cNvPr id="5" name="Footer Placeholder 4">
            <a:extLst>
              <a:ext uri="{FF2B5EF4-FFF2-40B4-BE49-F238E27FC236}">
                <a16:creationId xmlns:a16="http://schemas.microsoft.com/office/drawing/2014/main" id="{C4D8A04E-BDC8-4F19-9CE8-FC255E2E9957}"/>
              </a:ext>
            </a:extLst>
          </p:cNvPr>
          <p:cNvSpPr>
            <a:spLocks noGrp="1"/>
          </p:cNvSpPr>
          <p:nvPr>
            <p:ph type="ftr" sz="quarter" idx="3"/>
          </p:nvPr>
        </p:nvSpPr>
        <p:spPr>
          <a:xfrm>
            <a:off x="14538960" y="30510482"/>
            <a:ext cx="14813280" cy="1752600"/>
          </a:xfrm>
          <a:prstGeom prst="rect">
            <a:avLst/>
          </a:prstGeom>
        </p:spPr>
        <p:txBody>
          <a:bodyPr vert="horz" lIns="91440" tIns="45720" rIns="91440" bIns="45720" rtlCol="0" anchor="ctr"/>
          <a:lstStyle>
            <a:lvl1pPr algn="ctr">
              <a:defRPr sz="432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CE96C2E-80EF-4E27-977F-FBF9E7D3866F}"/>
              </a:ext>
            </a:extLst>
          </p:cNvPr>
          <p:cNvSpPr>
            <a:spLocks noGrp="1"/>
          </p:cNvSpPr>
          <p:nvPr>
            <p:ph type="sldNum" sz="quarter" idx="4"/>
          </p:nvPr>
        </p:nvSpPr>
        <p:spPr>
          <a:xfrm>
            <a:off x="30998160" y="30510482"/>
            <a:ext cx="9875520" cy="1752600"/>
          </a:xfrm>
          <a:prstGeom prst="rect">
            <a:avLst/>
          </a:prstGeom>
        </p:spPr>
        <p:txBody>
          <a:bodyPr vert="horz" lIns="91440" tIns="45720" rIns="91440" bIns="45720" rtlCol="0" anchor="ctr"/>
          <a:lstStyle>
            <a:lvl1pPr algn="r">
              <a:defRPr sz="4320">
                <a:solidFill>
                  <a:schemeClr val="tx1">
                    <a:tint val="75000"/>
                  </a:schemeClr>
                </a:solidFill>
              </a:defRPr>
            </a:lvl1p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33241067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emf"/><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547D6EFD-6827-436E-8AFB-59A3AA3915DD}"/>
              </a:ext>
            </a:extLst>
          </p:cNvPr>
          <p:cNvSpPr txBox="1">
            <a:spLocks noChangeArrowheads="1"/>
          </p:cNvSpPr>
          <p:nvPr/>
        </p:nvSpPr>
        <p:spPr bwMode="auto">
          <a:xfrm>
            <a:off x="772787" y="653681"/>
            <a:ext cx="42345627" cy="3102450"/>
          </a:xfrm>
          <a:prstGeom prst="rect">
            <a:avLst/>
          </a:prstGeom>
          <a:solidFill>
            <a:srgbClr val="1F86B3"/>
          </a:solidFill>
          <a:ln>
            <a:noFill/>
          </a:ln>
        </p:spPr>
        <p:txBody>
          <a:bodyPr vert="horz" wrap="square" lIns="352691" tIns="176345" rIns="352691" bIns="176345" numCol="1" anchor="t" anchorCtr="0" compatLnSpc="1">
            <a:prstTxWarp prst="textNoShape">
              <a:avLst/>
            </a:prstTxWarp>
          </a:bodyPr>
          <a:lstStyle>
            <a:lvl1pPr algn="ctr" defTabSz="6271527" rtl="0" eaLnBrk="0" fontAlgn="base" hangingPunct="0">
              <a:spcBef>
                <a:spcPct val="0"/>
              </a:spcBef>
              <a:spcAft>
                <a:spcPct val="0"/>
              </a:spcAft>
              <a:defRPr sz="30266">
                <a:solidFill>
                  <a:schemeClr val="tx2"/>
                </a:solidFill>
                <a:latin typeface="+mj-lt"/>
                <a:ea typeface="+mj-ea"/>
                <a:cs typeface="+mj-cs"/>
              </a:defRPr>
            </a:lvl1pPr>
            <a:lvl2pPr algn="ctr" defTabSz="6271527" rtl="0" eaLnBrk="0" fontAlgn="base" hangingPunct="0">
              <a:spcBef>
                <a:spcPct val="0"/>
              </a:spcBef>
              <a:spcAft>
                <a:spcPct val="0"/>
              </a:spcAft>
              <a:defRPr sz="30266">
                <a:solidFill>
                  <a:schemeClr val="tx2"/>
                </a:solidFill>
                <a:latin typeface="Arial" charset="0"/>
              </a:defRPr>
            </a:lvl2pPr>
            <a:lvl3pPr algn="ctr" defTabSz="6271527" rtl="0" eaLnBrk="0" fontAlgn="base" hangingPunct="0">
              <a:spcBef>
                <a:spcPct val="0"/>
              </a:spcBef>
              <a:spcAft>
                <a:spcPct val="0"/>
              </a:spcAft>
              <a:defRPr sz="30266">
                <a:solidFill>
                  <a:schemeClr val="tx2"/>
                </a:solidFill>
                <a:latin typeface="Arial" charset="0"/>
              </a:defRPr>
            </a:lvl3pPr>
            <a:lvl4pPr algn="ctr" defTabSz="6271527" rtl="0" eaLnBrk="0" fontAlgn="base" hangingPunct="0">
              <a:spcBef>
                <a:spcPct val="0"/>
              </a:spcBef>
              <a:spcAft>
                <a:spcPct val="0"/>
              </a:spcAft>
              <a:defRPr sz="30266">
                <a:solidFill>
                  <a:schemeClr val="tx2"/>
                </a:solidFill>
                <a:latin typeface="Arial" charset="0"/>
              </a:defRPr>
            </a:lvl4pPr>
            <a:lvl5pPr algn="ctr" defTabSz="6271527" rtl="0" eaLnBrk="0" fontAlgn="base" hangingPunct="0">
              <a:spcBef>
                <a:spcPct val="0"/>
              </a:spcBef>
              <a:spcAft>
                <a:spcPct val="0"/>
              </a:spcAft>
              <a:defRPr sz="30266">
                <a:solidFill>
                  <a:schemeClr val="tx2"/>
                </a:solidFill>
                <a:latin typeface="Arial" charset="0"/>
              </a:defRPr>
            </a:lvl5pPr>
            <a:lvl6pPr marL="609585" algn="ctr" defTabSz="6271527" rtl="0" fontAlgn="base">
              <a:spcBef>
                <a:spcPct val="0"/>
              </a:spcBef>
              <a:spcAft>
                <a:spcPct val="0"/>
              </a:spcAft>
              <a:defRPr sz="30266">
                <a:solidFill>
                  <a:schemeClr val="tx2"/>
                </a:solidFill>
                <a:latin typeface="Arial" charset="0"/>
              </a:defRPr>
            </a:lvl6pPr>
            <a:lvl7pPr marL="1219170" algn="ctr" defTabSz="6271527" rtl="0" fontAlgn="base">
              <a:spcBef>
                <a:spcPct val="0"/>
              </a:spcBef>
              <a:spcAft>
                <a:spcPct val="0"/>
              </a:spcAft>
              <a:defRPr sz="30266">
                <a:solidFill>
                  <a:schemeClr val="tx2"/>
                </a:solidFill>
                <a:latin typeface="Arial" charset="0"/>
              </a:defRPr>
            </a:lvl7pPr>
            <a:lvl8pPr marL="1828754" algn="ctr" defTabSz="6271527" rtl="0" fontAlgn="base">
              <a:spcBef>
                <a:spcPct val="0"/>
              </a:spcBef>
              <a:spcAft>
                <a:spcPct val="0"/>
              </a:spcAft>
              <a:defRPr sz="30266">
                <a:solidFill>
                  <a:schemeClr val="tx2"/>
                </a:solidFill>
                <a:latin typeface="Arial" charset="0"/>
              </a:defRPr>
            </a:lvl8pPr>
            <a:lvl9pPr marL="2438339" algn="ctr" defTabSz="6271527" rtl="0" fontAlgn="base">
              <a:spcBef>
                <a:spcPct val="0"/>
              </a:spcBef>
              <a:spcAft>
                <a:spcPct val="0"/>
              </a:spcAft>
              <a:defRPr sz="30266">
                <a:solidFill>
                  <a:schemeClr val="tx2"/>
                </a:solidFill>
                <a:latin typeface="Arial" charset="0"/>
              </a:defRPr>
            </a:lvl9pPr>
          </a:lstStyle>
          <a:p>
            <a:pPr algn="l" eaLnBrk="1" hangingPunct="1"/>
            <a:endParaRPr lang="en-US" altLang="en-US" sz="3600" kern="0" dirty="0"/>
          </a:p>
        </p:txBody>
      </p:sp>
      <p:sp>
        <p:nvSpPr>
          <p:cNvPr id="6" name="TextBox 5">
            <a:extLst>
              <a:ext uri="{FF2B5EF4-FFF2-40B4-BE49-F238E27FC236}">
                <a16:creationId xmlns:a16="http://schemas.microsoft.com/office/drawing/2014/main" id="{DB91B100-B6DE-4CE1-B916-D6E29C0C2528}"/>
              </a:ext>
            </a:extLst>
          </p:cNvPr>
          <p:cNvSpPr txBox="1"/>
          <p:nvPr/>
        </p:nvSpPr>
        <p:spPr>
          <a:xfrm>
            <a:off x="1018903" y="812857"/>
            <a:ext cx="42008867" cy="2754600"/>
          </a:xfrm>
          <a:prstGeom prst="rect">
            <a:avLst/>
          </a:prstGeom>
          <a:noFill/>
        </p:spPr>
        <p:txBody>
          <a:bodyPr wrap="square" rtlCol="0">
            <a:spAutoFit/>
          </a:bodyPr>
          <a:lstStyle/>
          <a:p>
            <a:pPr algn="ctr">
              <a:spcAft>
                <a:spcPts val="600"/>
              </a:spcAft>
            </a:pPr>
            <a:r>
              <a:rPr lang="en-US" sz="5400" b="1" kern="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IN VITRO TOXICOLOGICAL ASSESSMENT OF SIBERIA AND BULLDOG BRAND MODERN ORAL NICOTINE POUCH PRODUCTS</a:t>
            </a:r>
          </a:p>
          <a:p>
            <a:pPr algn="ctr">
              <a:spcAft>
                <a:spcPts val="600"/>
              </a:spcAft>
            </a:pPr>
            <a:r>
              <a:rPr lang="fr-FR" sz="4000" spc="-75" dirty="0">
                <a:solidFill>
                  <a:schemeClr val="bg1"/>
                </a:solidFill>
                <a:latin typeface="Arial" panose="020B0604020202020204" pitchFamily="34" charset="0"/>
                <a:cs typeface="Arial" panose="020B0604020202020204" pitchFamily="34" charset="0"/>
              </a:rPr>
              <a:t>Manoj Misra, Ed Carmines and Lise Fraissinet</a:t>
            </a:r>
          </a:p>
          <a:p>
            <a:pPr algn="ctr">
              <a:spcAft>
                <a:spcPts val="600"/>
              </a:spcAft>
            </a:pPr>
            <a:r>
              <a:rPr lang="fr-FR" sz="3200" spc="-75" dirty="0" err="1">
                <a:solidFill>
                  <a:schemeClr val="bg1"/>
                </a:solidFill>
                <a:latin typeface="Arial" panose="020B0604020202020204" pitchFamily="34" charset="0"/>
                <a:cs typeface="Arial" panose="020B0604020202020204" pitchFamily="34" charset="0"/>
              </a:rPr>
              <a:t>Chemular</a:t>
            </a:r>
            <a:r>
              <a:rPr lang="fr-FR" sz="3200" spc="-75" dirty="0">
                <a:solidFill>
                  <a:schemeClr val="bg1"/>
                </a:solidFill>
                <a:latin typeface="Arial" panose="020B0604020202020204" pitchFamily="34" charset="0"/>
                <a:cs typeface="Arial" panose="020B0604020202020204" pitchFamily="34" charset="0"/>
              </a:rPr>
              <a:t> Inc, Hudson MI, USA</a:t>
            </a:r>
          </a:p>
          <a:p>
            <a:pPr>
              <a:spcAft>
                <a:spcPts val="600"/>
              </a:spcAft>
            </a:pPr>
            <a:r>
              <a:rPr lang="fr-FR" altLang="en-US" sz="3200" spc="-75" dirty="0">
                <a:solidFill>
                  <a:schemeClr val="bg1"/>
                </a:solidFill>
                <a:latin typeface="Arial" panose="020B0604020202020204" pitchFamily="34" charset="0"/>
                <a:cs typeface="Arial" panose="020B0604020202020204" pitchFamily="34" charset="0"/>
              </a:rPr>
              <a:t>Poster # 16</a:t>
            </a:r>
            <a:endParaRPr lang="en-US" altLang="en-US" sz="3200" spc="-75" dirty="0">
              <a:solidFill>
                <a:schemeClr val="bg1"/>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81F8DB37-E58F-4F98-8B20-094F7FFE956E}"/>
              </a:ext>
            </a:extLst>
          </p:cNvPr>
          <p:cNvSpPr txBox="1"/>
          <p:nvPr/>
        </p:nvSpPr>
        <p:spPr>
          <a:xfrm>
            <a:off x="772787" y="4072633"/>
            <a:ext cx="10593776" cy="892551"/>
          </a:xfrm>
          <a:prstGeom prst="rect">
            <a:avLst/>
          </a:prstGeom>
          <a:solidFill>
            <a:srgbClr val="1F86B3"/>
          </a:solidFill>
        </p:spPr>
        <p:txBody>
          <a:bodyPr wrap="square" lIns="205740" tIns="137160" rIns="137160" bIns="137160">
            <a:noAutofit/>
          </a:bodyPr>
          <a:lstStyle/>
          <a:p>
            <a:pPr algn="ctr">
              <a:defRPr/>
            </a:pPr>
            <a:r>
              <a:rPr lang="en-US" sz="4000" b="1" spc="-75" dirty="0">
                <a:solidFill>
                  <a:schemeClr val="bg1"/>
                </a:solidFill>
                <a:latin typeface="Arial" panose="020B0604020202020204" pitchFamily="34" charset="0"/>
                <a:cs typeface="Arial" panose="020B0604020202020204" pitchFamily="34" charset="0"/>
              </a:rPr>
              <a:t>ABSTRACT</a:t>
            </a:r>
          </a:p>
        </p:txBody>
      </p:sp>
      <p:sp>
        <p:nvSpPr>
          <p:cNvPr id="10" name="TextBox 9">
            <a:extLst>
              <a:ext uri="{FF2B5EF4-FFF2-40B4-BE49-F238E27FC236}">
                <a16:creationId xmlns:a16="http://schemas.microsoft.com/office/drawing/2014/main" id="{DD9B5C38-DD1C-4DC6-88E0-F31022610826}"/>
              </a:ext>
            </a:extLst>
          </p:cNvPr>
          <p:cNvSpPr txBox="1"/>
          <p:nvPr/>
        </p:nvSpPr>
        <p:spPr>
          <a:xfrm>
            <a:off x="1283951" y="11075962"/>
            <a:ext cx="10593776" cy="892552"/>
          </a:xfrm>
          <a:prstGeom prst="rect">
            <a:avLst/>
          </a:prstGeom>
          <a:solidFill>
            <a:srgbClr val="1F86B3"/>
          </a:solidFill>
        </p:spPr>
        <p:txBody>
          <a:bodyPr wrap="square" lIns="205740" tIns="137160" rIns="137160" bIns="137160">
            <a:noAutofit/>
          </a:bodyPr>
          <a:lstStyle>
            <a:defPPr>
              <a:defRPr lang="en-US"/>
            </a:defPPr>
            <a:lvl1pPr algn="ctr">
              <a:defRPr sz="4000" b="1" spc="-75">
                <a:solidFill>
                  <a:schemeClr val="bg1"/>
                </a:solidFill>
                <a:latin typeface="Arial" panose="020B0604020202020204" pitchFamily="34" charset="0"/>
                <a:cs typeface="Arial" panose="020B0604020202020204" pitchFamily="34" charset="0"/>
              </a:defRPr>
            </a:lvl1pPr>
          </a:lstStyle>
          <a:p>
            <a:r>
              <a:rPr lang="en-US" dirty="0"/>
              <a:t>STUDY DESIGN AND METHODS</a:t>
            </a:r>
          </a:p>
        </p:txBody>
      </p:sp>
      <p:sp>
        <p:nvSpPr>
          <p:cNvPr id="27" name="Text Box 32">
            <a:extLst>
              <a:ext uri="{FF2B5EF4-FFF2-40B4-BE49-F238E27FC236}">
                <a16:creationId xmlns:a16="http://schemas.microsoft.com/office/drawing/2014/main" id="{981DB836-4F77-4BBF-8FE4-A9F93C159A3F}"/>
              </a:ext>
            </a:extLst>
          </p:cNvPr>
          <p:cNvSpPr txBox="1">
            <a:spLocks noChangeArrowheads="1"/>
          </p:cNvSpPr>
          <p:nvPr/>
        </p:nvSpPr>
        <p:spPr bwMode="auto">
          <a:xfrm>
            <a:off x="1283951" y="12285016"/>
            <a:ext cx="10593776" cy="1031051"/>
          </a:xfrm>
          <a:prstGeom prst="rect">
            <a:avLst/>
          </a:prstGeom>
          <a:noFill/>
          <a:ln>
            <a:noFill/>
          </a:ln>
        </p:spPr>
        <p:txBody>
          <a:bodyPr wrap="square" lIns="205740"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a:spcBef>
                <a:spcPts val="0"/>
              </a:spcBef>
              <a:buNone/>
            </a:pPr>
            <a:r>
              <a:rPr lang="en-US" sz="2000" dirty="0">
                <a:ea typeface="Calibri" panose="020F0502020204030204" pitchFamily="34" charset="0"/>
                <a:cs typeface="Arial" panose="020B0604020202020204" pitchFamily="34" charset="0"/>
              </a:rPr>
              <a:t>The</a:t>
            </a:r>
            <a:r>
              <a:rPr lang="en-US" sz="2000" dirty="0">
                <a:effectLst/>
                <a:ea typeface="Calibri" panose="020F0502020204030204" pitchFamily="34" charset="0"/>
                <a:cs typeface="Arial" panose="020B0604020202020204" pitchFamily="34" charset="0"/>
              </a:rPr>
              <a:t> testing was conducted at </a:t>
            </a:r>
            <a:r>
              <a:rPr lang="en-US" sz="2000" dirty="0" err="1">
                <a:effectLst/>
                <a:ea typeface="Calibri" panose="020F0502020204030204" pitchFamily="34" charset="0"/>
                <a:cs typeface="Arial" panose="020B0604020202020204" pitchFamily="34" charset="0"/>
              </a:rPr>
              <a:t>Labstat</a:t>
            </a:r>
            <a:r>
              <a:rPr lang="en-US" sz="2000" dirty="0">
                <a:effectLst/>
                <a:ea typeface="Calibri" panose="020F0502020204030204" pitchFamily="34" charset="0"/>
                <a:cs typeface="Arial" panose="020B0604020202020204" pitchFamily="34" charset="0"/>
              </a:rPr>
              <a:t> International, Inc. Kitchener, ON, Canada</a:t>
            </a:r>
            <a:r>
              <a:rPr lang="en-GB" sz="2000" dirty="0">
                <a:solidFill>
                  <a:srgbClr val="000000"/>
                </a:solidFill>
                <a:effectLst/>
                <a:ea typeface="Calibri" panose="020F0502020204030204" pitchFamily="34" charset="0"/>
                <a:cs typeface="Arial" panose="020B0604020202020204" pitchFamily="34" charset="0"/>
              </a:rPr>
              <a:t> following OECD and GLP guidelines.</a:t>
            </a:r>
            <a:endParaRPr lang="en-US" sz="2000" b="1" dirty="0">
              <a:effectLst/>
              <a:ea typeface="Times New Roman" panose="02020603050405020304" pitchFamily="18" charset="0"/>
              <a:cs typeface="Arial" panose="020B0604020202020204" pitchFamily="34" charset="0"/>
            </a:endParaRPr>
          </a:p>
        </p:txBody>
      </p:sp>
      <p:sp>
        <p:nvSpPr>
          <p:cNvPr id="31" name="TextBox 30">
            <a:extLst>
              <a:ext uri="{FF2B5EF4-FFF2-40B4-BE49-F238E27FC236}">
                <a16:creationId xmlns:a16="http://schemas.microsoft.com/office/drawing/2014/main" id="{BE732C8C-3153-4775-BBB7-9D8625CC8CED}"/>
              </a:ext>
            </a:extLst>
          </p:cNvPr>
          <p:cNvSpPr txBox="1"/>
          <p:nvPr/>
        </p:nvSpPr>
        <p:spPr>
          <a:xfrm>
            <a:off x="1573434" y="27205547"/>
            <a:ext cx="13453805" cy="478710"/>
          </a:xfrm>
          <a:prstGeom prst="rect">
            <a:avLst/>
          </a:prstGeom>
          <a:solidFill>
            <a:srgbClr val="1F86B3"/>
          </a:solidFill>
        </p:spPr>
        <p:txBody>
          <a:bodyPr wrap="square" lIns="205740" tIns="137160" rIns="137160" bIns="137160">
            <a:noAutofit/>
          </a:bodyPr>
          <a:lstStyle/>
          <a:p>
            <a:pPr algn="ctr">
              <a:defRPr/>
            </a:pPr>
            <a:r>
              <a:rPr lang="en-US" sz="2000" b="1" spc="-75" dirty="0">
                <a:solidFill>
                  <a:schemeClr val="bg1"/>
                </a:solidFill>
                <a:latin typeface="Arial" panose="020B0604020202020204" pitchFamily="34" charset="0"/>
                <a:cs typeface="Arial" panose="020B0604020202020204" pitchFamily="34" charset="0"/>
              </a:rPr>
              <a:t>REFERENCES</a:t>
            </a:r>
          </a:p>
        </p:txBody>
      </p:sp>
      <p:sp>
        <p:nvSpPr>
          <p:cNvPr id="53" name="TextBox 52">
            <a:extLst>
              <a:ext uri="{FF2B5EF4-FFF2-40B4-BE49-F238E27FC236}">
                <a16:creationId xmlns:a16="http://schemas.microsoft.com/office/drawing/2014/main" id="{55A619C9-A3C4-4C20-884B-3ED366F80CE5}"/>
              </a:ext>
            </a:extLst>
          </p:cNvPr>
          <p:cNvSpPr txBox="1"/>
          <p:nvPr/>
        </p:nvSpPr>
        <p:spPr>
          <a:xfrm>
            <a:off x="12799159" y="3995276"/>
            <a:ext cx="30319254" cy="892552"/>
          </a:xfrm>
          <a:prstGeom prst="rect">
            <a:avLst/>
          </a:prstGeom>
          <a:solidFill>
            <a:srgbClr val="1F86B3"/>
          </a:solidFill>
        </p:spPr>
        <p:txBody>
          <a:bodyPr wrap="square" lIns="205740" tIns="137160" rIns="137160" bIns="137160">
            <a:spAutoFit/>
          </a:bodyPr>
          <a:lstStyle>
            <a:defPPr>
              <a:defRPr lang="en-US"/>
            </a:defPPr>
            <a:lvl1pPr algn="ctr">
              <a:defRPr sz="4000" b="1" spc="-75">
                <a:solidFill>
                  <a:schemeClr val="bg1"/>
                </a:solidFill>
                <a:latin typeface="Arial" panose="020B0604020202020204" pitchFamily="34" charset="0"/>
                <a:cs typeface="Arial" panose="020B0604020202020204" pitchFamily="34" charset="0"/>
              </a:defRPr>
            </a:lvl1pPr>
          </a:lstStyle>
          <a:p>
            <a:r>
              <a:rPr lang="en-US" dirty="0"/>
              <a:t>RESULTS</a:t>
            </a:r>
          </a:p>
        </p:txBody>
      </p:sp>
      <p:sp>
        <p:nvSpPr>
          <p:cNvPr id="48" name="TextBox 47">
            <a:extLst>
              <a:ext uri="{FF2B5EF4-FFF2-40B4-BE49-F238E27FC236}">
                <a16:creationId xmlns:a16="http://schemas.microsoft.com/office/drawing/2014/main" id="{C7353827-31D1-478D-8934-192B7D25F17E}"/>
              </a:ext>
            </a:extLst>
          </p:cNvPr>
          <p:cNvSpPr txBox="1"/>
          <p:nvPr/>
        </p:nvSpPr>
        <p:spPr>
          <a:xfrm>
            <a:off x="16960927" y="23305419"/>
            <a:ext cx="25823523" cy="994266"/>
          </a:xfrm>
          <a:prstGeom prst="rect">
            <a:avLst/>
          </a:prstGeom>
          <a:solidFill>
            <a:srgbClr val="1F86B3"/>
          </a:solidFill>
        </p:spPr>
        <p:txBody>
          <a:bodyPr wrap="square" lIns="205740" tIns="137160" rIns="137160" bIns="137160">
            <a:noAutofit/>
          </a:bodyPr>
          <a:lstStyle/>
          <a:p>
            <a:pPr algn="ctr">
              <a:defRPr/>
            </a:pPr>
            <a:r>
              <a:rPr lang="en-US" sz="4000" b="1" spc="-75" dirty="0">
                <a:solidFill>
                  <a:schemeClr val="bg1"/>
                </a:solidFill>
                <a:latin typeface="Arial" panose="020B0604020202020204" pitchFamily="34" charset="0"/>
                <a:cs typeface="Arial" panose="020B0604020202020204" pitchFamily="34" charset="0"/>
              </a:rPr>
              <a:t>CONCLUSIONS</a:t>
            </a:r>
          </a:p>
        </p:txBody>
      </p:sp>
      <p:sp>
        <p:nvSpPr>
          <p:cNvPr id="49" name="Text Box 32">
            <a:extLst>
              <a:ext uri="{FF2B5EF4-FFF2-40B4-BE49-F238E27FC236}">
                <a16:creationId xmlns:a16="http://schemas.microsoft.com/office/drawing/2014/main" id="{A4A47233-D11B-4010-AF6E-E4F3ADF9114B}"/>
              </a:ext>
            </a:extLst>
          </p:cNvPr>
          <p:cNvSpPr txBox="1">
            <a:spLocks noChangeArrowheads="1"/>
          </p:cNvSpPr>
          <p:nvPr/>
        </p:nvSpPr>
        <p:spPr bwMode="auto">
          <a:xfrm>
            <a:off x="16742733" y="24633591"/>
            <a:ext cx="25823523" cy="5339923"/>
          </a:xfrm>
          <a:prstGeom prst="rect">
            <a:avLst/>
          </a:prstGeom>
          <a:noFill/>
          <a:ln>
            <a:noFill/>
          </a:ln>
        </p:spPr>
        <p:txBody>
          <a:bodyPr wrap="square" lIns="205740"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marL="228600" algn="just">
              <a:spcBef>
                <a:spcPts val="1200"/>
              </a:spcBef>
              <a:buNone/>
            </a:pPr>
            <a:r>
              <a:rPr lang="en-US" sz="2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The </a:t>
            </a:r>
            <a:r>
              <a:rPr lang="en-US" sz="2800" i="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in vitro </a:t>
            </a:r>
            <a:r>
              <a:rPr lang="en-US" sz="2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toxicity of the DMSO extracts </a:t>
            </a:r>
            <a:r>
              <a:rPr lang="en-US" sz="2800" dirty="0">
                <a:solidFill>
                  <a:srgbClr val="000000"/>
                </a:solidFill>
                <a:ea typeface="Times New Roman" panose="02020603050405020304" pitchFamily="18" charset="0"/>
                <a:cs typeface="Times New Roman" panose="02020603050405020304" pitchFamily="18" charset="0"/>
              </a:rPr>
              <a:t>of</a:t>
            </a:r>
            <a:r>
              <a:rPr lang="en-US" sz="2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r>
              <a:rPr lang="en-US" sz="2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S</a:t>
            </a:r>
            <a:r>
              <a:rPr lang="en-US" sz="2800" dirty="0">
                <a:ea typeface="Times New Roman" panose="02020603050405020304" pitchFamily="18" charset="0"/>
                <a:cs typeface="Arial" panose="020B0604020202020204" pitchFamily="34" charset="0"/>
              </a:rPr>
              <a:t>iberia and Bull Dog brand modern oral nicotine pouch products </a:t>
            </a:r>
            <a:r>
              <a:rPr lang="en-US" sz="2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were assessed following OECD and GLP guidelines.</a:t>
            </a:r>
            <a:endParaRPr lang="en-US" sz="28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lgn="just">
              <a:spcBef>
                <a:spcPts val="1200"/>
              </a:spcBef>
              <a:spcAft>
                <a:spcPts val="0"/>
              </a:spcAft>
              <a:buFont typeface="Symbol" pitchFamily="2" charset="2"/>
              <a:buChar char=""/>
            </a:pPr>
            <a:r>
              <a:rPr lang="en-US" sz="2800" b="1"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Cytotoxicity (NRU Assay):</a:t>
            </a:r>
            <a:r>
              <a:rPr lang="en-US" sz="2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Both </a:t>
            </a:r>
            <a:r>
              <a:rPr lang="en-US" sz="2800" dirty="0">
                <a:solidFill>
                  <a:srgbClr val="000000"/>
                </a:solidFill>
                <a:ea typeface="Times New Roman" panose="02020603050405020304" pitchFamily="18" charset="0"/>
                <a:cs typeface="Arial" panose="020B0604020202020204" pitchFamily="34" charset="0"/>
              </a:rPr>
              <a:t>S</a:t>
            </a:r>
            <a:r>
              <a:rPr lang="en-US" sz="2800" dirty="0">
                <a:ea typeface="Times New Roman" panose="02020603050405020304" pitchFamily="18" charset="0"/>
                <a:cs typeface="Arial" panose="020B0604020202020204" pitchFamily="34" charset="0"/>
              </a:rPr>
              <a:t>iberia and Bull Dog brand NOTP </a:t>
            </a:r>
            <a:r>
              <a:rPr lang="en-US" sz="2800" dirty="0">
                <a:solidFill>
                  <a:srgbClr val="000000"/>
                </a:solidFill>
                <a:ea typeface="Times New Roman" panose="02020603050405020304" pitchFamily="18" charset="0"/>
                <a:cs typeface="Times New Roman" panose="02020603050405020304" pitchFamily="18" charset="0"/>
              </a:rPr>
              <a:t>products </a:t>
            </a:r>
            <a:r>
              <a:rPr lang="en-US" sz="2800" dirty="0">
                <a:effectLst/>
                <a:latin typeface="Arial" panose="020B0604020202020204" pitchFamily="34" charset="0"/>
                <a:ea typeface="Times New Roman" panose="02020603050405020304" pitchFamily="18" charset="0"/>
                <a:cs typeface="Times New Roman" panose="02020603050405020304" pitchFamily="18" charset="0"/>
              </a:rPr>
              <a:t>were not considered cytotoxic across the tested concentrations in comparison to vehicle control. </a:t>
            </a:r>
            <a:r>
              <a:rPr lang="en-US" sz="2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No EC50 could be calculated for </a:t>
            </a:r>
            <a:r>
              <a:rPr lang="en-US" sz="2800" dirty="0">
                <a:effectLst/>
                <a:latin typeface="Arial" panose="020B0604020202020204" pitchFamily="34" charset="0"/>
                <a:ea typeface="Times New Roman" panose="02020603050405020304" pitchFamily="18" charset="0"/>
                <a:cs typeface="Times New Roman" panose="02020603050405020304" pitchFamily="18" charset="0"/>
              </a:rPr>
              <a:t>any test products</a:t>
            </a:r>
            <a:r>
              <a:rPr lang="en-US" sz="2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since </a:t>
            </a:r>
            <a:r>
              <a:rPr lang="en-US" sz="2800" dirty="0">
                <a:effectLst/>
                <a:latin typeface="Arial" panose="020B0604020202020204" pitchFamily="34" charset="0"/>
                <a:ea typeface="Times New Roman" panose="02020603050405020304" pitchFamily="18" charset="0"/>
                <a:cs typeface="Times New Roman" panose="02020603050405020304" pitchFamily="18" charset="0"/>
              </a:rPr>
              <a:t>no dose-dependent </a:t>
            </a:r>
            <a:r>
              <a:rPr lang="en-US" sz="2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cytotoxicity was observed.</a:t>
            </a:r>
            <a:endParaRPr lang="en-US" sz="28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marR="0" lvl="0" indent="-342900" algn="just">
              <a:spcBef>
                <a:spcPts val="1200"/>
              </a:spcBef>
              <a:spcAft>
                <a:spcPts val="0"/>
              </a:spcAft>
              <a:buFont typeface="Symbol" pitchFamily="2" charset="2"/>
              <a:buChar char=""/>
            </a:pPr>
            <a:r>
              <a:rPr lang="en-US" sz="2800" b="1" dirty="0">
                <a:effectLst/>
                <a:latin typeface="Arial" panose="020B0604020202020204" pitchFamily="34" charset="0"/>
                <a:ea typeface="Times New Roman" panose="02020603050405020304" pitchFamily="18" charset="0"/>
                <a:cs typeface="Times New Roman" panose="02020603050405020304" pitchFamily="18" charset="0"/>
              </a:rPr>
              <a:t>Mutagenicity (Ames Assay):</a:t>
            </a:r>
            <a:r>
              <a:rPr lang="en-US" sz="2800" dirty="0">
                <a:effectLst/>
                <a:latin typeface="Arial" panose="020B0604020202020204" pitchFamily="34" charset="0"/>
                <a:ea typeface="Times New Roman" panose="02020603050405020304" pitchFamily="18" charset="0"/>
                <a:cs typeface="Times New Roman" panose="02020603050405020304" pitchFamily="18" charset="0"/>
              </a:rPr>
              <a:t> </a:t>
            </a:r>
            <a:r>
              <a:rPr lang="en-US" sz="2800" dirty="0">
                <a:solidFill>
                  <a:srgbClr val="000000"/>
                </a:solidFill>
                <a:ea typeface="Times New Roman" panose="02020603050405020304" pitchFamily="18" charset="0"/>
                <a:cs typeface="Times New Roman" panose="02020603050405020304" pitchFamily="18" charset="0"/>
              </a:rPr>
              <a:t>Both </a:t>
            </a:r>
            <a:r>
              <a:rPr lang="en-US" sz="2800" dirty="0">
                <a:solidFill>
                  <a:srgbClr val="000000"/>
                </a:solidFill>
                <a:ea typeface="Times New Roman" panose="02020603050405020304" pitchFamily="18" charset="0"/>
                <a:cs typeface="Arial" panose="020B0604020202020204" pitchFamily="34" charset="0"/>
              </a:rPr>
              <a:t>S</a:t>
            </a:r>
            <a:r>
              <a:rPr lang="en-US" sz="2800" dirty="0">
                <a:ea typeface="Times New Roman" panose="02020603050405020304" pitchFamily="18" charset="0"/>
                <a:cs typeface="Arial" panose="020B0604020202020204" pitchFamily="34" charset="0"/>
              </a:rPr>
              <a:t>iberia and Bull Dog brand NOTP </a:t>
            </a:r>
            <a:r>
              <a:rPr lang="en-US" sz="2800" dirty="0">
                <a:solidFill>
                  <a:srgbClr val="000000"/>
                </a:solidFill>
                <a:ea typeface="Times New Roman" panose="02020603050405020304" pitchFamily="18" charset="0"/>
                <a:cs typeface="Times New Roman" panose="02020603050405020304" pitchFamily="18" charset="0"/>
              </a:rPr>
              <a:t>products </a:t>
            </a:r>
            <a:r>
              <a:rPr lang="en-US" sz="2800" dirty="0">
                <a:ea typeface="Times New Roman" panose="02020603050405020304" pitchFamily="18" charset="0"/>
                <a:cs typeface="Times New Roman" panose="02020603050405020304" pitchFamily="18" charset="0"/>
              </a:rPr>
              <a:t>were not </a:t>
            </a:r>
            <a:r>
              <a:rPr lang="en-US" sz="2800" dirty="0">
                <a:effectLst/>
                <a:latin typeface="Arial" panose="020B0604020202020204" pitchFamily="34" charset="0"/>
                <a:ea typeface="Times New Roman" panose="02020603050405020304" pitchFamily="18" charset="0"/>
                <a:cs typeface="Times New Roman" panose="02020603050405020304" pitchFamily="18" charset="0"/>
              </a:rPr>
              <a:t>considered mutagenic in five tester bacterial strains in the absence or presence of metabolic activation across the tested concentrations in comparison to vehicle control. </a:t>
            </a:r>
          </a:p>
          <a:p>
            <a:pPr marL="342900" marR="0" lvl="0" indent="-342900" algn="just">
              <a:spcBef>
                <a:spcPts val="1200"/>
              </a:spcBef>
              <a:spcAft>
                <a:spcPts val="0"/>
              </a:spcAft>
              <a:buFont typeface="Symbol" pitchFamily="2" charset="2"/>
              <a:buChar char=""/>
            </a:pPr>
            <a:r>
              <a:rPr lang="en-US" sz="2800" b="1" dirty="0">
                <a:effectLst/>
                <a:latin typeface="Arial" panose="020B0604020202020204" pitchFamily="34" charset="0"/>
                <a:ea typeface="Times New Roman" panose="02020603050405020304" pitchFamily="18" charset="0"/>
                <a:cs typeface="Times New Roman" panose="02020603050405020304" pitchFamily="18" charset="0"/>
              </a:rPr>
              <a:t>Genotoxicity (in vitro Micronucleus Assay):</a:t>
            </a:r>
            <a:r>
              <a:rPr lang="en-US" sz="2800" dirty="0">
                <a:effectLst/>
                <a:latin typeface="Arial" panose="020B0604020202020204" pitchFamily="34" charset="0"/>
                <a:ea typeface="Times New Roman" panose="02020603050405020304" pitchFamily="18" charset="0"/>
                <a:cs typeface="Times New Roman" panose="02020603050405020304" pitchFamily="18" charset="0"/>
              </a:rPr>
              <a:t> </a:t>
            </a:r>
            <a:r>
              <a:rPr lang="en-US" sz="2800" dirty="0">
                <a:solidFill>
                  <a:srgbClr val="000000"/>
                </a:solidFill>
                <a:ea typeface="Times New Roman" panose="02020603050405020304" pitchFamily="18" charset="0"/>
                <a:cs typeface="Times New Roman" panose="02020603050405020304" pitchFamily="18" charset="0"/>
              </a:rPr>
              <a:t>Both </a:t>
            </a:r>
            <a:r>
              <a:rPr lang="en-US" sz="2800" dirty="0">
                <a:solidFill>
                  <a:srgbClr val="000000"/>
                </a:solidFill>
                <a:ea typeface="Times New Roman" panose="02020603050405020304" pitchFamily="18" charset="0"/>
                <a:cs typeface="Arial" panose="020B0604020202020204" pitchFamily="34" charset="0"/>
              </a:rPr>
              <a:t>S</a:t>
            </a:r>
            <a:r>
              <a:rPr lang="en-US" sz="2800" dirty="0">
                <a:ea typeface="Times New Roman" panose="02020603050405020304" pitchFamily="18" charset="0"/>
                <a:cs typeface="Arial" panose="020B0604020202020204" pitchFamily="34" charset="0"/>
              </a:rPr>
              <a:t>iberia and Bull Dog brand NOTP </a:t>
            </a:r>
            <a:r>
              <a:rPr lang="en-US" sz="2800" dirty="0">
                <a:solidFill>
                  <a:srgbClr val="000000"/>
                </a:solidFill>
                <a:ea typeface="Times New Roman" panose="02020603050405020304" pitchFamily="18" charset="0"/>
                <a:cs typeface="Times New Roman" panose="02020603050405020304" pitchFamily="18" charset="0"/>
              </a:rPr>
              <a:t>products </a:t>
            </a:r>
            <a:r>
              <a:rPr lang="en-US" sz="2800" dirty="0">
                <a:ea typeface="Times New Roman" panose="02020603050405020304" pitchFamily="18" charset="0"/>
                <a:cs typeface="Times New Roman" panose="02020603050405020304" pitchFamily="18" charset="0"/>
              </a:rPr>
              <a:t>were not </a:t>
            </a:r>
            <a:r>
              <a:rPr lang="en-US" sz="2800" dirty="0">
                <a:effectLst/>
                <a:latin typeface="Arial" panose="020B0604020202020204" pitchFamily="34" charset="0"/>
                <a:ea typeface="Times New Roman" panose="02020603050405020304" pitchFamily="18" charset="0"/>
                <a:cs typeface="Times New Roman" panose="02020603050405020304" pitchFamily="18" charset="0"/>
              </a:rPr>
              <a:t>considered genotoxic across the tested concentrations in comparison to vehicle control under both short-term and long-term conditions of the assay.</a:t>
            </a:r>
          </a:p>
          <a:p>
            <a:pPr marL="342900" marR="0" lvl="0" indent="-342900" algn="just">
              <a:spcBef>
                <a:spcPts val="1200"/>
              </a:spcBef>
              <a:spcAft>
                <a:spcPts val="0"/>
              </a:spcAft>
              <a:buFont typeface="Symbol" pitchFamily="2" charset="2"/>
              <a:buChar char=""/>
            </a:pPr>
            <a:r>
              <a:rPr lang="en-US" sz="28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rPr>
              <a:t>Comparatively, significant in vitro cytotoxicity, mutagenicity and genotoxicity was reported in the smoke total particulate matter (TPM) of the Kentucky reference cigarette, 1R6F tested according to OECD test guidelines (Yu et al. 2022).</a:t>
            </a:r>
            <a:endParaRPr lang="en-US" sz="28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50" name="Text Box 32">
            <a:extLst>
              <a:ext uri="{FF2B5EF4-FFF2-40B4-BE49-F238E27FC236}">
                <a16:creationId xmlns:a16="http://schemas.microsoft.com/office/drawing/2014/main" id="{98DB3B36-7B7A-4DFF-B565-053CF05747F7}"/>
              </a:ext>
            </a:extLst>
          </p:cNvPr>
          <p:cNvSpPr txBox="1">
            <a:spLocks noChangeArrowheads="1"/>
          </p:cNvSpPr>
          <p:nvPr/>
        </p:nvSpPr>
        <p:spPr bwMode="auto">
          <a:xfrm>
            <a:off x="772787" y="5520464"/>
            <a:ext cx="10593776" cy="5032147"/>
          </a:xfrm>
          <a:prstGeom prst="rect">
            <a:avLst/>
          </a:prstGeom>
          <a:noFill/>
          <a:ln>
            <a:noFill/>
          </a:ln>
        </p:spPr>
        <p:txBody>
          <a:bodyPr wrap="square" lIns="205740"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marL="0" marR="0" algn="just">
              <a:buNone/>
            </a:pPr>
            <a:r>
              <a:rPr lang="en-US" sz="2000" kern="100" dirty="0">
                <a:effectLst/>
                <a:latin typeface="Arial" panose="020B0604020202020204" pitchFamily="34" charset="0"/>
                <a:ea typeface="Calibri" panose="020F0502020204030204" pitchFamily="34" charset="0"/>
                <a:cs typeface="Times New Roman" panose="02020603050405020304" pitchFamily="18" charset="0"/>
              </a:rPr>
              <a:t>The in vitro toxicological assessment of Modern Oral Nicotine Products (MONP) is </a:t>
            </a:r>
            <a:r>
              <a:rPr lang="en-US" sz="2000" kern="100" dirty="0" err="1">
                <a:ea typeface="Calibri" panose="020F0502020204030204" pitchFamily="34" charset="0"/>
                <a:cs typeface="Times New Roman" panose="02020603050405020304" pitchFamily="18" charset="0"/>
              </a:rPr>
              <a:t>e</a:t>
            </a:r>
            <a:r>
              <a:rPr lang="en-US" sz="2000" kern="100" dirty="0" err="1">
                <a:effectLst/>
                <a:latin typeface="Arial" panose="020B0604020202020204" pitchFamily="34" charset="0"/>
                <a:ea typeface="Calibri" panose="020F0502020204030204" pitchFamily="34" charset="0"/>
                <a:cs typeface="Times New Roman" panose="02020603050405020304" pitchFamily="18" charset="0"/>
              </a:rPr>
              <a:t>nessential</a:t>
            </a:r>
            <a:r>
              <a:rPr lang="en-US" sz="2000" kern="100" dirty="0">
                <a:effectLst/>
                <a:latin typeface="Arial" panose="020B0604020202020204" pitchFamily="34" charset="0"/>
                <a:ea typeface="Calibri" panose="020F0502020204030204" pitchFamily="34" charset="0"/>
                <a:cs typeface="Times New Roman" panose="02020603050405020304" pitchFamily="18" charset="0"/>
              </a:rPr>
              <a:t> part of the US FDA’s premarket tobacco product application (PMTA) process. This assessment was conducted using a battery of well-established regulatory assays, including the Bacterial Reverse Mutation (Ames), in vitro Micronucleus (</a:t>
            </a:r>
            <a:r>
              <a:rPr lang="en-US" sz="2000" kern="100" dirty="0" err="1">
                <a:effectLst/>
                <a:latin typeface="Arial" panose="020B0604020202020204" pitchFamily="34" charset="0"/>
                <a:ea typeface="Calibri" panose="020F0502020204030204" pitchFamily="34" charset="0"/>
                <a:cs typeface="Times New Roman" panose="02020603050405020304" pitchFamily="18" charset="0"/>
              </a:rPr>
              <a:t>ivMN</a:t>
            </a:r>
            <a:r>
              <a:rPr lang="en-US" sz="2000" kern="100" dirty="0">
                <a:effectLst/>
                <a:latin typeface="Arial" panose="020B0604020202020204" pitchFamily="34" charset="0"/>
                <a:ea typeface="Calibri" panose="020F0502020204030204" pitchFamily="34" charset="0"/>
                <a:cs typeface="Times New Roman" panose="02020603050405020304" pitchFamily="18" charset="0"/>
              </a:rPr>
              <a:t>) and Neutral Red Uptake (NRU) regulatory assays to assess potential mutagenicity, genotoxicity, and cytotoxicity, respectively. The Swedish Smokeless Solutions AB (SSA) Siberia and Bulldog brand pouches contain synthetic nicotine with flavors. The principal difference between the tested products is the amount of nicotine and the size of the pouch. The tested products contained different nicotine levels (15-29 mg/pouch). The pouch products were extracted with dimethyl sulfoxide (DMSO) and used for toxicological assessment Multiple doses (dose-response) of the high nicotine strength of a representative sample of each brand were tested in the toxicology assays. All other product samples were only tested at the top dose. Under the experimental conditions and based on the established criteria for evaluation of various assays, no cytotoxicity, mutagenicity nor genotoxicity was observed for any of the SSA Siberia and Bulldog pouch products.</a:t>
            </a:r>
          </a:p>
        </p:txBody>
      </p:sp>
      <p:sp>
        <p:nvSpPr>
          <p:cNvPr id="65" name="TextBox 64">
            <a:extLst>
              <a:ext uri="{FF2B5EF4-FFF2-40B4-BE49-F238E27FC236}">
                <a16:creationId xmlns:a16="http://schemas.microsoft.com/office/drawing/2014/main" id="{946F9E4B-F964-EEA4-783D-6A3D1F2CBF68}"/>
              </a:ext>
            </a:extLst>
          </p:cNvPr>
          <p:cNvSpPr txBox="1"/>
          <p:nvPr/>
        </p:nvSpPr>
        <p:spPr>
          <a:xfrm flipH="1">
            <a:off x="13344780" y="7667206"/>
            <a:ext cx="2824643" cy="830997"/>
          </a:xfrm>
          <a:prstGeom prst="rect">
            <a:avLst/>
          </a:prstGeom>
          <a:solidFill>
            <a:srgbClr val="1F86B3"/>
          </a:solidFill>
        </p:spPr>
        <p:txBody>
          <a:bodyPr wrap="square" rtlCol="0">
            <a:spAutoFit/>
          </a:bodyPr>
          <a:lstStyle/>
          <a:p>
            <a:pPr marL="0" marR="0" indent="0" algn="ctr">
              <a:spcBef>
                <a:spcPts val="1200"/>
              </a:spcBef>
              <a:spcAft>
                <a:spcPts val="0"/>
              </a:spcAft>
              <a:tabLst>
                <a:tab pos="274320" algn="l"/>
              </a:tabLst>
            </a:pPr>
            <a:r>
              <a:rPr lang="en-US" sz="2400" b="1" kern="0" cap="all"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Cytotoxicity: </a:t>
            </a:r>
            <a:r>
              <a:rPr lang="en-US" sz="2400" b="1" kern="0" cap="all"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NRU Test</a:t>
            </a:r>
            <a:endParaRPr lang="en-US" sz="2400" b="1" kern="0" cap="all"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endParaRPr>
          </a:p>
        </p:txBody>
      </p:sp>
      <p:pic>
        <p:nvPicPr>
          <p:cNvPr id="3" name="Picture 2">
            <a:extLst>
              <a:ext uri="{FF2B5EF4-FFF2-40B4-BE49-F238E27FC236}">
                <a16:creationId xmlns:a16="http://schemas.microsoft.com/office/drawing/2014/main" id="{EA40C90B-32D9-C409-C993-BCB59F5794AE}"/>
              </a:ext>
            </a:extLst>
          </p:cNvPr>
          <p:cNvPicPr>
            <a:picLocks noChangeAspect="1"/>
          </p:cNvPicPr>
          <p:nvPr/>
        </p:nvPicPr>
        <p:blipFill>
          <a:blip r:embed="rId3"/>
          <a:stretch>
            <a:fillRect/>
          </a:stretch>
        </p:blipFill>
        <p:spPr>
          <a:xfrm>
            <a:off x="37520041" y="2702964"/>
            <a:ext cx="3906374" cy="965369"/>
          </a:xfrm>
          <a:prstGeom prst="rect">
            <a:avLst/>
          </a:prstGeom>
        </p:spPr>
      </p:pic>
      <p:sp>
        <p:nvSpPr>
          <p:cNvPr id="5" name="TextBox 4">
            <a:extLst>
              <a:ext uri="{FF2B5EF4-FFF2-40B4-BE49-F238E27FC236}">
                <a16:creationId xmlns:a16="http://schemas.microsoft.com/office/drawing/2014/main" id="{4418CD8B-50B4-8F6C-CCA5-2EEA656742B7}"/>
              </a:ext>
            </a:extLst>
          </p:cNvPr>
          <p:cNvSpPr txBox="1"/>
          <p:nvPr/>
        </p:nvSpPr>
        <p:spPr>
          <a:xfrm>
            <a:off x="37292692" y="31463768"/>
            <a:ext cx="5862485" cy="400110"/>
          </a:xfrm>
          <a:prstGeom prst="rect">
            <a:avLst/>
          </a:prstGeom>
          <a:solidFill>
            <a:schemeClr val="bg1"/>
          </a:solidFill>
          <a:ln>
            <a:solidFill>
              <a:schemeClr val="tx1"/>
            </a:solidFill>
          </a:ln>
        </p:spPr>
        <p:txBody>
          <a:bodyPr wrap="square" rtlCol="0">
            <a:spAutoFit/>
          </a:bodyPr>
          <a:lstStyle/>
          <a:p>
            <a:r>
              <a:rPr lang="en-US" sz="2000" dirty="0">
                <a:latin typeface="Arial" panose="020B0604020202020204" pitchFamily="34" charset="0"/>
                <a:cs typeface="Arial" panose="020B0604020202020204" pitchFamily="34" charset="0"/>
              </a:rPr>
              <a:t>78</a:t>
            </a:r>
            <a:r>
              <a:rPr lang="en-US" sz="2000" baseline="30000" dirty="0">
                <a:latin typeface="Arial" panose="020B0604020202020204" pitchFamily="34" charset="0"/>
                <a:cs typeface="Arial" panose="020B0604020202020204" pitchFamily="34" charset="0"/>
              </a:rPr>
              <a:t>th</a:t>
            </a:r>
            <a:r>
              <a:rPr lang="en-US" sz="2000" dirty="0">
                <a:latin typeface="Arial" panose="020B0604020202020204" pitchFamily="34" charset="0"/>
                <a:cs typeface="Arial" panose="020B0604020202020204" pitchFamily="34" charset="0"/>
              </a:rPr>
              <a:t> TSRC Conference 2025, Knoxville, TN, USA  </a:t>
            </a:r>
          </a:p>
        </p:txBody>
      </p:sp>
      <p:sp>
        <p:nvSpPr>
          <p:cNvPr id="19" name="TextBox 18">
            <a:extLst>
              <a:ext uri="{FF2B5EF4-FFF2-40B4-BE49-F238E27FC236}">
                <a16:creationId xmlns:a16="http://schemas.microsoft.com/office/drawing/2014/main" id="{0E5259E1-0F67-F8EE-7C54-10632E7980C7}"/>
              </a:ext>
            </a:extLst>
          </p:cNvPr>
          <p:cNvSpPr txBox="1"/>
          <p:nvPr/>
        </p:nvSpPr>
        <p:spPr>
          <a:xfrm>
            <a:off x="1352698" y="27962212"/>
            <a:ext cx="13674541" cy="2215991"/>
          </a:xfrm>
          <a:prstGeom prst="rect">
            <a:avLst/>
          </a:prstGeom>
          <a:noFill/>
        </p:spPr>
        <p:txBody>
          <a:bodyPr wrap="square">
            <a:spAutoFit/>
          </a:bodyPr>
          <a:lstStyle/>
          <a:p>
            <a:pPr marL="285750" marR="0" lvl="0" indent="-285750">
              <a:spcBef>
                <a:spcPts val="1200"/>
              </a:spcBef>
              <a:spcAft>
                <a:spcPts val="0"/>
              </a:spcAft>
              <a:buFont typeface="Arial" panose="020B0604020202020204" pitchFamily="34" charset="0"/>
              <a:buChar char="•"/>
            </a:pPr>
            <a:r>
              <a:rPr lang="en-US" sz="1400" dirty="0">
                <a:effectLst/>
                <a:latin typeface="Arial" panose="020B0604020202020204" pitchFamily="34" charset="0"/>
                <a:ea typeface="Times New Roman" panose="02020603050405020304" pitchFamily="18" charset="0"/>
                <a:cs typeface="Times New Roman" panose="02020603050405020304" pitchFamily="18" charset="0"/>
              </a:rPr>
              <a:t>OECD Guideline for The Testing of Chemicals: In Vitro Mammalian Cell Micronucleus Test, No. TG487, Adopted 29 July 2016.</a:t>
            </a:r>
          </a:p>
          <a:p>
            <a:pPr marL="342900" marR="0" lvl="0" indent="-342900">
              <a:spcBef>
                <a:spcPts val="1200"/>
              </a:spcBef>
              <a:spcAft>
                <a:spcPts val="0"/>
              </a:spcAft>
              <a:buFont typeface="Symbol" pitchFamily="2" charset="2"/>
              <a:buChar char=""/>
            </a:pPr>
            <a:r>
              <a:rPr lang="en-US" sz="1400" dirty="0">
                <a:effectLst/>
                <a:latin typeface="Arial" panose="020B0604020202020204" pitchFamily="34" charset="0"/>
                <a:ea typeface="Times New Roman" panose="02020603050405020304" pitchFamily="18" charset="0"/>
              </a:rPr>
              <a:t>OECD (2020), Test No. 471: Bacterial Reverse Mutation Test, OECD Guidelines for the Testing of Chemicals, Section 4, OECD Publishing, Paris.</a:t>
            </a:r>
            <a:r>
              <a:rPr lang="en-US" sz="1400" dirty="0">
                <a:effectLst/>
              </a:rPr>
              <a:t> </a:t>
            </a:r>
          </a:p>
          <a:p>
            <a:pPr marL="342900" marR="0" lvl="0" indent="-342900">
              <a:spcBef>
                <a:spcPts val="1200"/>
              </a:spcBef>
              <a:spcAft>
                <a:spcPts val="0"/>
              </a:spcAft>
              <a:buFont typeface="Symbol" pitchFamily="2" charset="2"/>
              <a:buChar char=""/>
            </a:pPr>
            <a:r>
              <a:rPr lang="en-US" sz="1400" dirty="0">
                <a:effectLst/>
                <a:latin typeface="Arial" panose="020B0604020202020204" pitchFamily="34" charset="0"/>
                <a:ea typeface="Times New Roman" panose="02020603050405020304" pitchFamily="18" charset="0"/>
                <a:cs typeface="Times New Roman" panose="02020603050405020304" pitchFamily="18" charset="0"/>
              </a:rPr>
              <a:t>OECD (2010) Test No. 129: Guidance document on using cytotoxicity tests to estimate starting doses for acute oral systematic toxicity tests, Series on Testing and Assessment: Testing for Human Health, OECD Publishing, Paris. </a:t>
            </a:r>
          </a:p>
          <a:p>
            <a:pPr marL="342900" marR="0" lvl="0" indent="-342900">
              <a:spcBef>
                <a:spcPts val="1200"/>
              </a:spcBef>
              <a:spcAft>
                <a:spcPts val="0"/>
              </a:spcAft>
              <a:buFont typeface="Symbol" pitchFamily="2" charset="2"/>
              <a:buChar char=""/>
            </a:pPr>
            <a:r>
              <a:rPr lang="en-US" sz="1400" dirty="0">
                <a:effectLst/>
                <a:latin typeface="Arial" panose="020B0604020202020204" pitchFamily="34" charset="0"/>
                <a:ea typeface="Times New Roman" panose="02020603050405020304" pitchFamily="18" charset="0"/>
                <a:cs typeface="Times New Roman" panose="02020603050405020304" pitchFamily="18" charset="0"/>
              </a:rPr>
              <a:t>Health Canada Official Method T-502, Third Edition (2017-12-31), Neutral Red Uptake Assay for Mainstream Tobacco Smoke.</a:t>
            </a:r>
          </a:p>
          <a:p>
            <a:pPr marL="342900" marR="0" lvl="0" indent="-342900">
              <a:spcBef>
                <a:spcPts val="1200"/>
              </a:spcBef>
              <a:spcAft>
                <a:spcPts val="0"/>
              </a:spcAft>
              <a:buFont typeface="Symbol" pitchFamily="2" charset="2"/>
              <a:buChar char=""/>
            </a:pPr>
            <a:r>
              <a:rPr lang="en-US" sz="1400" dirty="0">
                <a:effectLst/>
                <a:latin typeface="Arial" panose="020B0604020202020204" pitchFamily="34" charset="0"/>
                <a:ea typeface="Times New Roman" panose="02020603050405020304" pitchFamily="18" charset="0"/>
                <a:cs typeface="Arial" panose="020B0604020202020204" pitchFamily="34" charset="0"/>
              </a:rPr>
              <a:t>Yu F. et al. Preclinical Assessment of Tobacco-Free Nicotine Pouches Demonstrates Reduced In Vitro Toxicity Compared with Tobacco Snus and Combustible Cigarette Smoke. Applied In Vitro Toxicology. Mar 2022. 24-35.</a:t>
            </a:r>
            <a:endParaRPr lang="en-US" sz="1400" dirty="0">
              <a:effectLst/>
              <a:latin typeface="Arial" panose="020B0604020202020204" pitchFamily="34" charset="0"/>
              <a:ea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55CB04F0-5AC1-1DAA-21E2-24FFAFCFCE98}"/>
              </a:ext>
            </a:extLst>
          </p:cNvPr>
          <p:cNvSpPr txBox="1"/>
          <p:nvPr/>
        </p:nvSpPr>
        <p:spPr>
          <a:xfrm>
            <a:off x="1352698" y="13769502"/>
            <a:ext cx="13364309" cy="369332"/>
          </a:xfrm>
          <a:prstGeom prst="rect">
            <a:avLst/>
          </a:prstGeom>
          <a:noFill/>
        </p:spPr>
        <p:txBody>
          <a:bodyPr wrap="square">
            <a:spAutoFit/>
          </a:bodyPr>
          <a:lstStyle/>
          <a:p>
            <a:pPr marL="914400" marR="0" indent="-914400">
              <a:spcBef>
                <a:spcPts val="1200"/>
              </a:spcBef>
              <a:spcAft>
                <a:spcPts val="600"/>
              </a:spcAft>
              <a:tabLst>
                <a:tab pos="914400" algn="l"/>
              </a:tabLst>
            </a:pPr>
            <a:r>
              <a:rPr lang="en-US" b="1" dirty="0">
                <a:latin typeface="Arial" panose="020B0604020202020204" pitchFamily="34" charset="0"/>
                <a:ea typeface="Times New Roman" panose="02020603050405020304" pitchFamily="18" charset="0"/>
                <a:cs typeface="Times New Roman" panose="02020603050405020304" pitchFamily="18" charset="0"/>
              </a:rPr>
              <a:t>SSA</a:t>
            </a:r>
            <a:r>
              <a:rPr lang="en-US" sz="1800" b="1" dirty="0">
                <a:effectLst/>
                <a:latin typeface="Arial" panose="020B0604020202020204" pitchFamily="34" charset="0"/>
                <a:ea typeface="Times New Roman" panose="02020603050405020304" pitchFamily="18" charset="0"/>
                <a:cs typeface="Times New Roman" panose="02020603050405020304" pitchFamily="18" charset="0"/>
              </a:rPr>
              <a:t> NOVEL MODERN ORAL NICOTINE PRODUCT</a:t>
            </a:r>
          </a:p>
        </p:txBody>
      </p:sp>
      <p:sp>
        <p:nvSpPr>
          <p:cNvPr id="14" name="TextBox 13">
            <a:extLst>
              <a:ext uri="{FF2B5EF4-FFF2-40B4-BE49-F238E27FC236}">
                <a16:creationId xmlns:a16="http://schemas.microsoft.com/office/drawing/2014/main" id="{484B32A5-A111-17E8-7171-FDF1E163EEF4}"/>
              </a:ext>
            </a:extLst>
          </p:cNvPr>
          <p:cNvSpPr txBox="1"/>
          <p:nvPr/>
        </p:nvSpPr>
        <p:spPr>
          <a:xfrm>
            <a:off x="1440329" y="18399614"/>
            <a:ext cx="10758269" cy="369332"/>
          </a:xfrm>
          <a:prstGeom prst="rect">
            <a:avLst/>
          </a:prstGeom>
          <a:noFill/>
        </p:spPr>
        <p:txBody>
          <a:bodyPr wrap="square">
            <a:spAutoFit/>
          </a:bodyPr>
          <a:lstStyle/>
          <a:p>
            <a:pPr marL="0" marR="0" algn="just">
              <a:spcBef>
                <a:spcPts val="0"/>
              </a:spcBef>
              <a:spcAft>
                <a:spcPts val="0"/>
              </a:spcAft>
            </a:pPr>
            <a:r>
              <a:rPr lang="en-US" b="1" kern="100" dirty="0">
                <a:latin typeface="Arial" panose="020B0604020202020204" pitchFamily="34" charset="0"/>
                <a:ea typeface="Calibri" panose="020F0502020204030204" pitchFamily="34" charset="0"/>
                <a:cs typeface="Arial" panose="020B0604020202020204" pitchFamily="34" charset="0"/>
              </a:rPr>
              <a:t>SAMPLE PREPARATION AND CHARACTERIZATION</a:t>
            </a:r>
            <a:endParaRPr lang="en-US" b="1"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26" name="Rectangle 2">
            <a:extLst>
              <a:ext uri="{FF2B5EF4-FFF2-40B4-BE49-F238E27FC236}">
                <a16:creationId xmlns:a16="http://schemas.microsoft.com/office/drawing/2014/main" id="{1F974891-54FF-7B0F-F54B-B19D4FE9926F}"/>
              </a:ext>
            </a:extLst>
          </p:cNvPr>
          <p:cNvSpPr>
            <a:spLocks noChangeArrowheads="1"/>
          </p:cNvSpPr>
          <p:nvPr/>
        </p:nvSpPr>
        <p:spPr bwMode="auto">
          <a:xfrm>
            <a:off x="19583949" y="8070193"/>
            <a:ext cx="438912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9" name="Rectangle 4">
            <a:extLst>
              <a:ext uri="{FF2B5EF4-FFF2-40B4-BE49-F238E27FC236}">
                <a16:creationId xmlns:a16="http://schemas.microsoft.com/office/drawing/2014/main" id="{C750420A-77F5-3C57-1286-E8A51D6B62AA}"/>
              </a:ext>
            </a:extLst>
          </p:cNvPr>
          <p:cNvSpPr>
            <a:spLocks noChangeArrowheads="1"/>
          </p:cNvSpPr>
          <p:nvPr/>
        </p:nvSpPr>
        <p:spPr bwMode="auto">
          <a:xfrm>
            <a:off x="28780317" y="8406714"/>
            <a:ext cx="438912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2" name="Rectangle 6">
            <a:extLst>
              <a:ext uri="{FF2B5EF4-FFF2-40B4-BE49-F238E27FC236}">
                <a16:creationId xmlns:a16="http://schemas.microsoft.com/office/drawing/2014/main" id="{93AB3E81-1925-E785-30E5-83A8B68CE52E}"/>
              </a:ext>
            </a:extLst>
          </p:cNvPr>
          <p:cNvSpPr>
            <a:spLocks noChangeArrowheads="1"/>
          </p:cNvSpPr>
          <p:nvPr/>
        </p:nvSpPr>
        <p:spPr bwMode="auto">
          <a:xfrm>
            <a:off x="36042061" y="8433609"/>
            <a:ext cx="438912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 name="TextBox 8">
            <a:extLst>
              <a:ext uri="{FF2B5EF4-FFF2-40B4-BE49-F238E27FC236}">
                <a16:creationId xmlns:a16="http://schemas.microsoft.com/office/drawing/2014/main" id="{E56525BD-68BE-BF7B-F2EC-95C38B9B08AC}"/>
              </a:ext>
            </a:extLst>
          </p:cNvPr>
          <p:cNvSpPr txBox="1"/>
          <p:nvPr/>
        </p:nvSpPr>
        <p:spPr>
          <a:xfrm>
            <a:off x="1352698" y="21737127"/>
            <a:ext cx="10758268" cy="400110"/>
          </a:xfrm>
          <a:prstGeom prst="rect">
            <a:avLst/>
          </a:prstGeom>
          <a:noFill/>
        </p:spPr>
        <p:txBody>
          <a:bodyPr wrap="square">
            <a:spAutoFit/>
          </a:bodyPr>
          <a:lstStyle/>
          <a:p>
            <a:pPr marL="0" marR="0" algn="just">
              <a:spcBef>
                <a:spcPts val="0"/>
              </a:spcBef>
              <a:spcAft>
                <a:spcPts val="0"/>
              </a:spcAft>
            </a:pPr>
            <a:r>
              <a:rPr lang="en-US" sz="20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IN VITRO TOXICOLOGY </a:t>
            </a:r>
            <a:r>
              <a:rPr lang="en-US" sz="2000" b="1" dirty="0">
                <a:solidFill>
                  <a:srgbClr val="000000"/>
                </a:solidFill>
                <a:latin typeface="Arial" panose="020B0604020202020204" pitchFamily="34" charset="0"/>
                <a:ea typeface="Calibri" panose="020F0502020204030204" pitchFamily="34" charset="0"/>
                <a:cs typeface="Arial" panose="020B0604020202020204" pitchFamily="34" charset="0"/>
              </a:rPr>
              <a:t>ASSAYS</a:t>
            </a:r>
            <a:r>
              <a:rPr lang="en-US" sz="2000" b="1" dirty="0">
                <a:solidFill>
                  <a:srgbClr val="000000"/>
                </a:solidFill>
                <a:effectLst/>
                <a:latin typeface="Arial" panose="020B0604020202020204" pitchFamily="34" charset="0"/>
                <a:ea typeface="Calibri" panose="020F0502020204030204" pitchFamily="34" charset="0"/>
                <a:cs typeface="Arial" panose="020B0604020202020204" pitchFamily="34" charset="0"/>
              </a:rPr>
              <a:t> </a:t>
            </a:r>
            <a:endParaRPr lang="en-US" sz="2000" b="1" kern="100" dirty="0">
              <a:effectLst/>
              <a:latin typeface="Arial" panose="020B0604020202020204" pitchFamily="34" charset="0"/>
              <a:ea typeface="Calibri" panose="020F0502020204030204" pitchFamily="34" charset="0"/>
              <a:cs typeface="Arial" panose="020B0604020202020204" pitchFamily="34" charset="0"/>
            </a:endParaRPr>
          </a:p>
        </p:txBody>
      </p:sp>
      <p:sp>
        <p:nvSpPr>
          <p:cNvPr id="23" name="TextBox 22">
            <a:extLst>
              <a:ext uri="{FF2B5EF4-FFF2-40B4-BE49-F238E27FC236}">
                <a16:creationId xmlns:a16="http://schemas.microsoft.com/office/drawing/2014/main" id="{59D757C3-9EE2-BFDD-64DB-F63D513DBD6E}"/>
              </a:ext>
            </a:extLst>
          </p:cNvPr>
          <p:cNvSpPr txBox="1"/>
          <p:nvPr/>
        </p:nvSpPr>
        <p:spPr>
          <a:xfrm flipH="1">
            <a:off x="13264591" y="13102885"/>
            <a:ext cx="2904832" cy="830997"/>
          </a:xfrm>
          <a:prstGeom prst="rect">
            <a:avLst/>
          </a:prstGeom>
          <a:solidFill>
            <a:srgbClr val="1F86B3"/>
          </a:solidFill>
        </p:spPr>
        <p:txBody>
          <a:bodyPr wrap="square" rtlCol="0">
            <a:spAutoFit/>
          </a:bodyPr>
          <a:lstStyle/>
          <a:p>
            <a:pPr marL="0" marR="0" algn="ctr">
              <a:spcBef>
                <a:spcPts val="0"/>
              </a:spcBef>
              <a:spcAft>
                <a:spcPts val="0"/>
              </a:spcAft>
            </a:pPr>
            <a:r>
              <a:rPr lang="en-US" sz="2400" b="1"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MUTAGENECITY: AMES TEST</a:t>
            </a:r>
            <a:endParaRPr lang="en-US" sz="2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3" name="TextBox 42">
            <a:extLst>
              <a:ext uri="{FF2B5EF4-FFF2-40B4-BE49-F238E27FC236}">
                <a16:creationId xmlns:a16="http://schemas.microsoft.com/office/drawing/2014/main" id="{24A81C15-C956-81C1-C2F1-ACC8F6F94E0A}"/>
              </a:ext>
            </a:extLst>
          </p:cNvPr>
          <p:cNvSpPr txBox="1"/>
          <p:nvPr/>
        </p:nvSpPr>
        <p:spPr>
          <a:xfrm flipH="1">
            <a:off x="12799158" y="19051504"/>
            <a:ext cx="3537892" cy="1200329"/>
          </a:xfrm>
          <a:prstGeom prst="rect">
            <a:avLst/>
          </a:prstGeom>
          <a:solidFill>
            <a:srgbClr val="1F86B3"/>
          </a:solidFill>
        </p:spPr>
        <p:txBody>
          <a:bodyPr wrap="square" rtlCol="0">
            <a:spAutoFit/>
          </a:bodyPr>
          <a:lstStyle/>
          <a:p>
            <a:pPr marL="0" marR="0" algn="ctr">
              <a:spcBef>
                <a:spcPts val="0"/>
              </a:spcBef>
              <a:spcAft>
                <a:spcPts val="0"/>
              </a:spcAft>
            </a:pPr>
            <a:r>
              <a:rPr lang="en-US" sz="2400" b="1"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GENOTOXICITY: In Vitro Micronucleus (</a:t>
            </a:r>
            <a:r>
              <a:rPr lang="en-US" sz="2400" b="1" kern="100" dirty="0" err="1">
                <a:solidFill>
                  <a:schemeClr val="bg1"/>
                </a:solidFill>
                <a:effectLst/>
                <a:latin typeface="Arial" panose="020B0604020202020204" pitchFamily="34" charset="0"/>
                <a:ea typeface="Calibri" panose="020F0502020204030204" pitchFamily="34" charset="0"/>
                <a:cs typeface="Times New Roman" panose="02020603050405020304" pitchFamily="18" charset="0"/>
              </a:rPr>
              <a:t>ivMN</a:t>
            </a:r>
            <a:r>
              <a:rPr lang="en-US" sz="2400" b="1" kern="1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TEST</a:t>
            </a:r>
            <a:endParaRPr lang="en-US" sz="2400" kern="1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 Box 32">
            <a:extLst>
              <a:ext uri="{FF2B5EF4-FFF2-40B4-BE49-F238E27FC236}">
                <a16:creationId xmlns:a16="http://schemas.microsoft.com/office/drawing/2014/main" id="{53DEFF94-1AD3-5B10-7EF8-B26FBFDB3861}"/>
              </a:ext>
            </a:extLst>
          </p:cNvPr>
          <p:cNvSpPr txBox="1">
            <a:spLocks noChangeArrowheads="1"/>
          </p:cNvSpPr>
          <p:nvPr/>
        </p:nvSpPr>
        <p:spPr bwMode="auto">
          <a:xfrm>
            <a:off x="1283951" y="18825413"/>
            <a:ext cx="9714676" cy="2569934"/>
          </a:xfrm>
          <a:prstGeom prst="rect">
            <a:avLst/>
          </a:prstGeom>
          <a:noFill/>
          <a:ln>
            <a:noFill/>
          </a:ln>
        </p:spPr>
        <p:txBody>
          <a:bodyPr wrap="square" lIns="205740"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a:spcBef>
                <a:spcPts val="0"/>
              </a:spcBef>
              <a:buNone/>
            </a:pPr>
            <a:r>
              <a:rPr lang="en-US" sz="2000" dirty="0">
                <a:effectLst/>
                <a:ea typeface="Calibri" panose="020F0502020204030204" pitchFamily="34" charset="0"/>
                <a:cs typeface="Arial" panose="020B0604020202020204" pitchFamily="34" charset="0"/>
              </a:rPr>
              <a:t>The pouch products was cut open, grinded, sieved through a 4 mm sieve to ensure a particle size of ≤ 4 mm and extracted with DMSO with the ultrasonic homogenizer at 37°C incubator for 21 hours. The extracts were shaken, filtered and centrifuged to remove any particulate matter. The sterility of each extract was confirmed the absence of microbial growth. The nicotine in the extracts was determined by GC-FID method. Appropriate amount of the filter sterilized extracts were used for Ames assay, NRU assay, </a:t>
            </a:r>
            <a:r>
              <a:rPr lang="en-US" sz="2000" dirty="0" err="1">
                <a:effectLst/>
                <a:ea typeface="Calibri" panose="020F0502020204030204" pitchFamily="34" charset="0"/>
                <a:cs typeface="Arial" panose="020B0604020202020204" pitchFamily="34" charset="0"/>
              </a:rPr>
              <a:t>ivMN</a:t>
            </a:r>
            <a:r>
              <a:rPr lang="en-US" sz="2000" dirty="0">
                <a:effectLst/>
                <a:ea typeface="Calibri" panose="020F0502020204030204" pitchFamily="34" charset="0"/>
                <a:cs typeface="Arial" panose="020B0604020202020204" pitchFamily="34" charset="0"/>
              </a:rPr>
              <a:t> assay and chemistry analysis.</a:t>
            </a:r>
          </a:p>
        </p:txBody>
      </p:sp>
      <p:graphicFrame>
        <p:nvGraphicFramePr>
          <p:cNvPr id="16" name="Table 15">
            <a:extLst>
              <a:ext uri="{FF2B5EF4-FFF2-40B4-BE49-F238E27FC236}">
                <a16:creationId xmlns:a16="http://schemas.microsoft.com/office/drawing/2014/main" id="{822FF762-0C9B-0DC0-6DD6-8FF159A86FCE}"/>
              </a:ext>
            </a:extLst>
          </p:cNvPr>
          <p:cNvGraphicFramePr>
            <a:graphicFrameLocks noGrp="1"/>
          </p:cNvGraphicFramePr>
          <p:nvPr>
            <p:extLst>
              <p:ext uri="{D42A27DB-BD31-4B8C-83A1-F6EECF244321}">
                <p14:modId xmlns:p14="http://schemas.microsoft.com/office/powerpoint/2010/main" val="4242333044"/>
              </p:ext>
            </p:extLst>
          </p:nvPr>
        </p:nvGraphicFramePr>
        <p:xfrm>
          <a:off x="1352698" y="14342523"/>
          <a:ext cx="9714676" cy="3517631"/>
        </p:xfrm>
        <a:graphic>
          <a:graphicData uri="http://schemas.openxmlformats.org/drawingml/2006/table">
            <a:tbl>
              <a:tblPr/>
              <a:tblGrid>
                <a:gridCol w="5188680">
                  <a:extLst>
                    <a:ext uri="{9D8B030D-6E8A-4147-A177-3AD203B41FA5}">
                      <a16:colId xmlns:a16="http://schemas.microsoft.com/office/drawing/2014/main" val="3402678816"/>
                    </a:ext>
                  </a:extLst>
                </a:gridCol>
                <a:gridCol w="4525996">
                  <a:extLst>
                    <a:ext uri="{9D8B030D-6E8A-4147-A177-3AD203B41FA5}">
                      <a16:colId xmlns:a16="http://schemas.microsoft.com/office/drawing/2014/main" val="1904207655"/>
                    </a:ext>
                  </a:extLst>
                </a:gridCol>
              </a:tblGrid>
              <a:tr h="732821">
                <a:tc>
                  <a:txBody>
                    <a:bodyPr/>
                    <a:lstStyle/>
                    <a:p>
                      <a:pPr marL="0" marR="0" algn="ctr">
                        <a:lnSpc>
                          <a:spcPct val="115000"/>
                        </a:lnSpc>
                        <a:buNone/>
                      </a:pPr>
                      <a:r>
                        <a:rPr lang="en-US" sz="2000" b="1"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NOTP Description</a:t>
                      </a:r>
                      <a:endParaRPr lang="en-US" sz="20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86B3"/>
                    </a:solidFill>
                  </a:tcPr>
                </a:tc>
                <a:tc>
                  <a:txBody>
                    <a:bodyPr/>
                    <a:lstStyle/>
                    <a:p>
                      <a:pPr marL="0" marR="0" algn="ctr">
                        <a:lnSpc>
                          <a:spcPct val="115000"/>
                        </a:lnSpc>
                        <a:buNone/>
                      </a:pPr>
                      <a:r>
                        <a:rPr lang="en-US" sz="2000" b="1"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Target Nicotine (mg / pouch)</a:t>
                      </a:r>
                      <a:endParaRPr lang="en-US" sz="2000" b="1" dirty="0">
                        <a:effectLst/>
                        <a:latin typeface="Arial" panose="020B0604020202020204" pitchFamily="34" charset="0"/>
                        <a:ea typeface="Times New Roman" panose="02020603050405020304" pitchFamily="18" charset="0"/>
                        <a:cs typeface="Arial" panose="020B060402020202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86B3"/>
                    </a:solidFill>
                  </a:tcPr>
                </a:tc>
                <a:extLst>
                  <a:ext uri="{0D108BD9-81ED-4DB2-BD59-A6C34878D82A}">
                    <a16:rowId xmlns:a16="http://schemas.microsoft.com/office/drawing/2014/main" val="4183074678"/>
                  </a:ext>
                </a:extLst>
              </a:tr>
              <a:tr h="435042">
                <a:tc>
                  <a:txBody>
                    <a:bodyPr/>
                    <a:lstStyle/>
                    <a:p>
                      <a:pPr marL="0" marR="0" algn="ctr" defTabSz="3291840" rtl="0" eaLnBrk="1" latinLnBrk="0" hangingPunct="1">
                        <a:spcBef>
                          <a:spcPts val="200"/>
                        </a:spcBef>
                        <a:spcAft>
                          <a:spcPts val="400"/>
                        </a:spcAft>
                        <a:buNone/>
                      </a:pPr>
                      <a:r>
                        <a:rPr lang="en-US" sz="2000" b="1" kern="100" dirty="0">
                          <a:solidFill>
                            <a:schemeClr val="tx1"/>
                          </a:solidFill>
                          <a:effectLst/>
                          <a:latin typeface="Arial" panose="020B0604020202020204" pitchFamily="34" charset="0"/>
                          <a:ea typeface="+mn-ea"/>
                          <a:cs typeface="Arial" panose="020B0604020202020204" pitchFamily="34" charset="0"/>
                        </a:rPr>
                        <a:t>Siberia All White Regular Portion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defTabSz="3291840" rtl="0" eaLnBrk="1" latinLnBrk="0" hangingPunct="1">
                        <a:spcBef>
                          <a:spcPts val="200"/>
                        </a:spcBef>
                        <a:spcAft>
                          <a:spcPts val="400"/>
                        </a:spcAft>
                        <a:buNone/>
                      </a:pPr>
                      <a:r>
                        <a:rPr lang="en-US" sz="2000" b="1" kern="100" dirty="0">
                          <a:solidFill>
                            <a:schemeClr val="tx1"/>
                          </a:solidFill>
                          <a:effectLst/>
                          <a:latin typeface="Arial" panose="020B0604020202020204" pitchFamily="34" charset="0"/>
                          <a:ea typeface="+mn-ea"/>
                          <a:cs typeface="Arial" panose="020B0604020202020204" pitchFamily="34" charset="0"/>
                        </a:rPr>
                        <a:t>28</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23600283"/>
                  </a:ext>
                </a:extLst>
              </a:tr>
              <a:tr h="435042">
                <a:tc>
                  <a:txBody>
                    <a:bodyPr/>
                    <a:lstStyle/>
                    <a:p>
                      <a:pPr marL="0" marR="0" algn="ctr" defTabSz="3291840" rtl="0" eaLnBrk="1" latinLnBrk="0" hangingPunct="1">
                        <a:spcBef>
                          <a:spcPts val="200"/>
                        </a:spcBef>
                        <a:spcAft>
                          <a:spcPts val="400"/>
                        </a:spcAft>
                        <a:buNone/>
                      </a:pPr>
                      <a:r>
                        <a:rPr lang="en-US" sz="2000" b="1" kern="100" dirty="0">
                          <a:solidFill>
                            <a:schemeClr val="tx1"/>
                          </a:solidFill>
                          <a:effectLst/>
                          <a:latin typeface="Arial" panose="020B0604020202020204" pitchFamily="34" charset="0"/>
                          <a:ea typeface="+mn-ea"/>
                          <a:cs typeface="Arial" panose="020B0604020202020204" pitchFamily="34" charset="0"/>
                        </a:rPr>
                        <a:t>Siberia All White Slim </a:t>
                      </a:r>
                      <a:r>
                        <a:rPr lang="en-US" sz="2400" b="1" kern="100" dirty="0">
                          <a:solidFill>
                            <a:schemeClr val="tx1"/>
                          </a:solidFill>
                          <a:effectLst/>
                          <a:latin typeface="Arial" panose="020B0604020202020204" pitchFamily="34" charset="0"/>
                          <a:ea typeface="+mn-ea"/>
                          <a:cs typeface="Arial" panose="020B0604020202020204" pitchFamily="34" charset="0"/>
                        </a:rPr>
                        <a:t>Portion</a:t>
                      </a:r>
                      <a:endParaRPr lang="en-US" sz="2000" b="1" kern="100" dirty="0">
                        <a:solidFill>
                          <a:schemeClr val="tx1"/>
                        </a:solidFill>
                        <a:effectLst/>
                        <a:latin typeface="Arial" panose="020B0604020202020204" pitchFamily="34" charset="0"/>
                        <a:ea typeface="+mn-ea"/>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200"/>
                        </a:spcBef>
                        <a:spcAft>
                          <a:spcPts val="400"/>
                        </a:spcAft>
                        <a:buNone/>
                      </a:pPr>
                      <a:r>
                        <a:rPr lang="en-US" sz="2000" b="1" dirty="0">
                          <a:solidFill>
                            <a:schemeClr val="tx1"/>
                          </a:solidFill>
                          <a:effectLst/>
                          <a:latin typeface="Arial" panose="020B0604020202020204" pitchFamily="34" charset="0"/>
                          <a:cs typeface="Arial" panose="020B0604020202020204" pitchFamily="34" charset="0"/>
                        </a:rPr>
                        <a:t>21</a:t>
                      </a:r>
                      <a:endParaRPr lang="en-US" sz="20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46608954"/>
                  </a:ext>
                </a:extLst>
              </a:tr>
              <a:tr h="435042">
                <a:tc>
                  <a:txBody>
                    <a:bodyPr/>
                    <a:lstStyle/>
                    <a:p>
                      <a:pPr marL="0" marR="0" algn="ctr" defTabSz="3291840" rtl="0" eaLnBrk="1" latinLnBrk="0" hangingPunct="1">
                        <a:spcBef>
                          <a:spcPts val="200"/>
                        </a:spcBef>
                        <a:spcAft>
                          <a:spcPts val="400"/>
                        </a:spcAft>
                        <a:buNone/>
                      </a:pPr>
                      <a:r>
                        <a:rPr lang="en-US" sz="2000" b="1" kern="1200" dirty="0">
                          <a:solidFill>
                            <a:schemeClr val="tx1"/>
                          </a:solidFill>
                          <a:effectLst/>
                          <a:latin typeface="Arial" panose="020B0604020202020204" pitchFamily="34" charset="0"/>
                          <a:ea typeface="+mn-ea"/>
                          <a:cs typeface="Arial" panose="020B0604020202020204" pitchFamily="34" charset="0"/>
                        </a:rPr>
                        <a:t>Siberia All White Mini Portion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200"/>
                        </a:spcBef>
                        <a:spcAft>
                          <a:spcPts val="400"/>
                        </a:spcAft>
                        <a:buNone/>
                      </a:pPr>
                      <a:r>
                        <a:rPr lang="en-US" sz="2000" b="1" dirty="0">
                          <a:solidFill>
                            <a:schemeClr val="tx1"/>
                          </a:solidFill>
                          <a:effectLst/>
                          <a:latin typeface="Arial" panose="020B0604020202020204" pitchFamily="34" charset="0"/>
                          <a:cs typeface="Arial" panose="020B0604020202020204" pitchFamily="34" charset="0"/>
                        </a:rPr>
                        <a:t>18</a:t>
                      </a:r>
                      <a:endParaRPr lang="en-US" sz="20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85928574"/>
                  </a:ext>
                </a:extLst>
              </a:tr>
              <a:tr h="435042">
                <a:tc>
                  <a:txBody>
                    <a:bodyPr/>
                    <a:lstStyle/>
                    <a:p>
                      <a:pPr marL="0" marR="0" algn="ctr" defTabSz="3291840" rtl="0" eaLnBrk="1" latinLnBrk="0" hangingPunct="1">
                        <a:spcBef>
                          <a:spcPts val="200"/>
                        </a:spcBef>
                        <a:spcAft>
                          <a:spcPts val="400"/>
                        </a:spcAft>
                        <a:buNone/>
                      </a:pPr>
                      <a:r>
                        <a:rPr lang="en-US" sz="2000" b="1" kern="100" dirty="0">
                          <a:solidFill>
                            <a:schemeClr val="tx1"/>
                          </a:solidFill>
                          <a:effectLst/>
                          <a:latin typeface="Arial" panose="020B0604020202020204" pitchFamily="34" charset="0"/>
                          <a:ea typeface="+mn-ea"/>
                          <a:cs typeface="Arial" panose="020B0604020202020204" pitchFamily="34" charset="0"/>
                        </a:rPr>
                        <a:t>Siberia All White Long Portion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200"/>
                        </a:spcBef>
                        <a:spcAft>
                          <a:spcPts val="400"/>
                        </a:spcAft>
                        <a:buNone/>
                      </a:pPr>
                      <a:r>
                        <a:rPr lang="en-US" sz="2000" b="1" dirty="0">
                          <a:solidFill>
                            <a:schemeClr val="tx1"/>
                          </a:solidFill>
                          <a:effectLst/>
                          <a:latin typeface="Arial" panose="020B0604020202020204" pitchFamily="34" charset="0"/>
                          <a:cs typeface="Arial" panose="020B0604020202020204" pitchFamily="34" charset="0"/>
                        </a:rPr>
                        <a:t>30</a:t>
                      </a:r>
                      <a:endParaRPr lang="en-US" sz="20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92319087"/>
                  </a:ext>
                </a:extLst>
              </a:tr>
              <a:tr h="435042">
                <a:tc>
                  <a:txBody>
                    <a:bodyPr/>
                    <a:lstStyle/>
                    <a:p>
                      <a:pPr marL="0" marR="0" algn="ctr" defTabSz="3291840" rtl="0" eaLnBrk="1" latinLnBrk="0" hangingPunct="1">
                        <a:spcBef>
                          <a:spcPts val="200"/>
                        </a:spcBef>
                        <a:spcAft>
                          <a:spcPts val="400"/>
                        </a:spcAft>
                        <a:buNone/>
                      </a:pPr>
                      <a:r>
                        <a:rPr lang="en-US" sz="2000" b="1" kern="100" dirty="0">
                          <a:solidFill>
                            <a:schemeClr val="tx1"/>
                          </a:solidFill>
                          <a:effectLst/>
                          <a:latin typeface="Arial" panose="020B0604020202020204" pitchFamily="34" charset="0"/>
                          <a:ea typeface="+mn-ea"/>
                          <a:cs typeface="Arial" panose="020B0604020202020204" pitchFamily="34" charset="0"/>
                        </a:rPr>
                        <a:t>Bull dog Canvas Extreme White Portion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200"/>
                        </a:spcBef>
                        <a:spcAft>
                          <a:spcPts val="400"/>
                        </a:spcAft>
                        <a:buNone/>
                      </a:pPr>
                      <a:r>
                        <a:rPr lang="en-US" sz="2000" b="1" dirty="0">
                          <a:solidFill>
                            <a:schemeClr val="tx1"/>
                          </a:solidFill>
                          <a:effectLst/>
                          <a:latin typeface="Arial" panose="020B0604020202020204" pitchFamily="34" charset="0"/>
                          <a:cs typeface="Arial" panose="020B0604020202020204" pitchFamily="34" charset="0"/>
                        </a:rPr>
                        <a:t>25</a:t>
                      </a:r>
                      <a:endParaRPr lang="en-US" sz="20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7540370"/>
                  </a:ext>
                </a:extLst>
              </a:tr>
              <a:tr h="435042">
                <a:tc>
                  <a:txBody>
                    <a:bodyPr/>
                    <a:lstStyle/>
                    <a:p>
                      <a:pPr marL="0" marR="0" algn="ctr">
                        <a:spcBef>
                          <a:spcPts val="200"/>
                        </a:spcBef>
                        <a:spcAft>
                          <a:spcPts val="400"/>
                        </a:spcAft>
                        <a:buNone/>
                      </a:pPr>
                      <a:r>
                        <a:rPr lang="en-US" sz="2000" b="1" dirty="0">
                          <a:solidFill>
                            <a:schemeClr val="tx1"/>
                          </a:solidFill>
                          <a:effectLst/>
                          <a:latin typeface="Arial" panose="020B0604020202020204" pitchFamily="34" charset="0"/>
                          <a:cs typeface="Arial" panose="020B0604020202020204" pitchFamily="34" charset="0"/>
                        </a:rPr>
                        <a:t>Bull dog Canvas Cold Extreme White Portion</a:t>
                      </a:r>
                      <a:endParaRPr lang="en-US" sz="20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spcBef>
                          <a:spcPts val="200"/>
                        </a:spcBef>
                        <a:spcAft>
                          <a:spcPts val="400"/>
                        </a:spcAft>
                        <a:buNone/>
                      </a:pPr>
                      <a:r>
                        <a:rPr lang="en-US" sz="2000" b="1" dirty="0">
                          <a:solidFill>
                            <a:schemeClr val="tx1"/>
                          </a:solidFill>
                          <a:effectLst/>
                          <a:latin typeface="Arial" panose="020B0604020202020204" pitchFamily="34" charset="0"/>
                          <a:cs typeface="Arial" panose="020B0604020202020204" pitchFamily="34" charset="0"/>
                        </a:rPr>
                        <a:t>25</a:t>
                      </a:r>
                      <a:endParaRPr lang="en-US" sz="2000" b="1"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75221981"/>
                  </a:ext>
                </a:extLst>
              </a:tr>
            </a:tbl>
          </a:graphicData>
        </a:graphic>
      </p:graphicFrame>
      <p:sp>
        <p:nvSpPr>
          <p:cNvPr id="2" name="TextBox 1">
            <a:extLst>
              <a:ext uri="{FF2B5EF4-FFF2-40B4-BE49-F238E27FC236}">
                <a16:creationId xmlns:a16="http://schemas.microsoft.com/office/drawing/2014/main" id="{1CDB9036-CC77-04A9-01C4-A0AEF507F829}"/>
              </a:ext>
            </a:extLst>
          </p:cNvPr>
          <p:cNvSpPr txBox="1"/>
          <p:nvPr/>
        </p:nvSpPr>
        <p:spPr>
          <a:xfrm flipH="1">
            <a:off x="16960926" y="4986281"/>
            <a:ext cx="13211428" cy="461665"/>
          </a:xfrm>
          <a:prstGeom prst="rect">
            <a:avLst/>
          </a:prstGeom>
          <a:solidFill>
            <a:srgbClr val="91D050"/>
          </a:solidFill>
        </p:spPr>
        <p:txBody>
          <a:bodyPr wrap="square" rtlCol="0">
            <a:spAutoFit/>
          </a:bodyPr>
          <a:lstStyle/>
          <a:p>
            <a:pPr marL="0" marR="0" indent="0" algn="ctr">
              <a:spcBef>
                <a:spcPts val="1200"/>
              </a:spcBef>
              <a:spcAft>
                <a:spcPts val="0"/>
              </a:spcAft>
              <a:tabLst>
                <a:tab pos="274320" algn="l"/>
              </a:tabLst>
            </a:pPr>
            <a:r>
              <a:rPr lang="en-US" sz="2400" b="1" kern="0" cap="all" dirty="0">
                <a:effectLst/>
                <a:latin typeface="Arial" panose="020B0604020202020204" pitchFamily="34" charset="0"/>
                <a:ea typeface="Times New Roman" panose="02020603050405020304" pitchFamily="18" charset="0"/>
                <a:cs typeface="Times New Roman" panose="02020603050405020304" pitchFamily="18" charset="0"/>
              </a:rPr>
              <a:t>Siberia All White</a:t>
            </a:r>
          </a:p>
        </p:txBody>
      </p:sp>
      <p:sp>
        <p:nvSpPr>
          <p:cNvPr id="15" name="TextBox 14">
            <a:extLst>
              <a:ext uri="{FF2B5EF4-FFF2-40B4-BE49-F238E27FC236}">
                <a16:creationId xmlns:a16="http://schemas.microsoft.com/office/drawing/2014/main" id="{43CC38A9-09A8-249C-E582-333ED8E99B20}"/>
              </a:ext>
            </a:extLst>
          </p:cNvPr>
          <p:cNvSpPr txBox="1"/>
          <p:nvPr/>
        </p:nvSpPr>
        <p:spPr>
          <a:xfrm flipH="1">
            <a:off x="30713081" y="4961653"/>
            <a:ext cx="12442095" cy="459999"/>
          </a:xfrm>
          <a:prstGeom prst="rect">
            <a:avLst/>
          </a:prstGeom>
          <a:solidFill>
            <a:srgbClr val="91D050"/>
          </a:solidFill>
        </p:spPr>
        <p:txBody>
          <a:bodyPr wrap="square" rtlCol="0">
            <a:spAutoFit/>
          </a:bodyPr>
          <a:lstStyle/>
          <a:p>
            <a:pPr marL="0" marR="0" indent="0" algn="ctr">
              <a:spcBef>
                <a:spcPts val="1200"/>
              </a:spcBef>
              <a:spcAft>
                <a:spcPts val="0"/>
              </a:spcAft>
              <a:tabLst>
                <a:tab pos="274320" algn="l"/>
              </a:tabLst>
            </a:pPr>
            <a:r>
              <a:rPr lang="en-US" sz="2400" b="1" kern="0" cap="all" dirty="0">
                <a:effectLst/>
                <a:latin typeface="Arial" panose="020B0604020202020204" pitchFamily="34" charset="0"/>
                <a:ea typeface="Times New Roman" panose="02020603050405020304" pitchFamily="18" charset="0"/>
                <a:cs typeface="Times New Roman" panose="02020603050405020304" pitchFamily="18" charset="0"/>
              </a:rPr>
              <a:t>Bull Dog Canvas</a:t>
            </a:r>
          </a:p>
        </p:txBody>
      </p:sp>
      <p:pic>
        <p:nvPicPr>
          <p:cNvPr id="22" name="Picture 21">
            <a:extLst>
              <a:ext uri="{FF2B5EF4-FFF2-40B4-BE49-F238E27FC236}">
                <a16:creationId xmlns:a16="http://schemas.microsoft.com/office/drawing/2014/main" id="{692D6B6D-A2E4-4EAD-07C3-2B71A3B645E1}"/>
              </a:ext>
            </a:extLst>
          </p:cNvPr>
          <p:cNvPicPr>
            <a:picLocks noChangeAspect="1"/>
          </p:cNvPicPr>
          <p:nvPr/>
        </p:nvPicPr>
        <p:blipFill>
          <a:blip r:embed="rId4"/>
          <a:stretch>
            <a:fillRect/>
          </a:stretch>
        </p:blipFill>
        <p:spPr>
          <a:xfrm>
            <a:off x="18100522" y="6027955"/>
            <a:ext cx="10593776" cy="5314082"/>
          </a:xfrm>
          <a:prstGeom prst="rect">
            <a:avLst/>
          </a:prstGeom>
        </p:spPr>
      </p:pic>
      <p:pic>
        <p:nvPicPr>
          <p:cNvPr id="54" name="Picture 53">
            <a:extLst>
              <a:ext uri="{FF2B5EF4-FFF2-40B4-BE49-F238E27FC236}">
                <a16:creationId xmlns:a16="http://schemas.microsoft.com/office/drawing/2014/main" id="{C87AAC73-9374-3403-A2D6-04AD6A90DF58}"/>
              </a:ext>
            </a:extLst>
          </p:cNvPr>
          <p:cNvPicPr>
            <a:picLocks noChangeAspect="1"/>
          </p:cNvPicPr>
          <p:nvPr/>
        </p:nvPicPr>
        <p:blipFill>
          <a:blip r:embed="rId5"/>
          <a:stretch>
            <a:fillRect/>
          </a:stretch>
        </p:blipFill>
        <p:spPr>
          <a:xfrm>
            <a:off x="31213221" y="5999335"/>
            <a:ext cx="10692135" cy="5314082"/>
          </a:xfrm>
          <a:prstGeom prst="rect">
            <a:avLst/>
          </a:prstGeom>
        </p:spPr>
      </p:pic>
      <p:graphicFrame>
        <p:nvGraphicFramePr>
          <p:cNvPr id="17" name="Table 16">
            <a:extLst>
              <a:ext uri="{FF2B5EF4-FFF2-40B4-BE49-F238E27FC236}">
                <a16:creationId xmlns:a16="http://schemas.microsoft.com/office/drawing/2014/main" id="{19ECFF33-E862-450F-0CA9-54CDBAA32EBF}"/>
              </a:ext>
            </a:extLst>
          </p:cNvPr>
          <p:cNvGraphicFramePr>
            <a:graphicFrameLocks noGrp="1"/>
          </p:cNvGraphicFramePr>
          <p:nvPr>
            <p:extLst>
              <p:ext uri="{D42A27DB-BD31-4B8C-83A1-F6EECF244321}">
                <p14:modId xmlns:p14="http://schemas.microsoft.com/office/powerpoint/2010/main" val="2316041095"/>
              </p:ext>
            </p:extLst>
          </p:nvPr>
        </p:nvGraphicFramePr>
        <p:xfrm>
          <a:off x="1573434" y="22338683"/>
          <a:ext cx="9890020" cy="2413323"/>
        </p:xfrm>
        <a:graphic>
          <a:graphicData uri="http://schemas.openxmlformats.org/drawingml/2006/table">
            <a:tbl>
              <a:tblPr>
                <a:tableStyleId>{5C22544A-7EE6-4342-B048-85BDC9FD1C3A}</a:tableStyleId>
              </a:tblPr>
              <a:tblGrid>
                <a:gridCol w="6417992">
                  <a:extLst>
                    <a:ext uri="{9D8B030D-6E8A-4147-A177-3AD203B41FA5}">
                      <a16:colId xmlns:a16="http://schemas.microsoft.com/office/drawing/2014/main" val="2118975055"/>
                    </a:ext>
                  </a:extLst>
                </a:gridCol>
                <a:gridCol w="3472028">
                  <a:extLst>
                    <a:ext uri="{9D8B030D-6E8A-4147-A177-3AD203B41FA5}">
                      <a16:colId xmlns:a16="http://schemas.microsoft.com/office/drawing/2014/main" val="3580991189"/>
                    </a:ext>
                  </a:extLst>
                </a:gridCol>
              </a:tblGrid>
              <a:tr h="477723">
                <a:tc>
                  <a:txBody>
                    <a:bodyPr/>
                    <a:lstStyle/>
                    <a:p>
                      <a:pPr marL="0" marR="0" algn="ctr">
                        <a:lnSpc>
                          <a:spcPct val="115000"/>
                        </a:lnSpc>
                        <a:buNone/>
                      </a:pPr>
                      <a:r>
                        <a:rPr lang="en-GB" sz="2000" b="1" dirty="0">
                          <a:solidFill>
                            <a:schemeClr val="bg1"/>
                          </a:solidFill>
                          <a:effectLst/>
                          <a:latin typeface="Arial" panose="020B0604020202020204" pitchFamily="34" charset="0"/>
                          <a:cs typeface="Arial" panose="020B0604020202020204" pitchFamily="34" charset="0"/>
                        </a:rPr>
                        <a:t>Assay</a:t>
                      </a:r>
                      <a:endParaRPr lang="en-US" sz="20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76200" marR="76200" marT="0" marB="0" anchor="ctr">
                    <a:solidFill>
                      <a:srgbClr val="1F86B3"/>
                    </a:solidFill>
                  </a:tcPr>
                </a:tc>
                <a:tc>
                  <a:txBody>
                    <a:bodyPr/>
                    <a:lstStyle/>
                    <a:p>
                      <a:pPr marL="0" marR="0" algn="just">
                        <a:lnSpc>
                          <a:spcPct val="115000"/>
                        </a:lnSpc>
                        <a:buNone/>
                      </a:pPr>
                      <a:r>
                        <a:rPr lang="en-GB" sz="2000" b="1" dirty="0">
                          <a:solidFill>
                            <a:schemeClr val="bg1"/>
                          </a:solidFill>
                          <a:effectLst/>
                          <a:latin typeface="Arial" panose="020B0604020202020204" pitchFamily="34" charset="0"/>
                          <a:cs typeface="Arial" panose="020B0604020202020204" pitchFamily="34" charset="0"/>
                        </a:rPr>
                        <a:t>Official Method</a:t>
                      </a:r>
                      <a:endParaRPr lang="en-US" sz="2000" b="1"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76200" marR="76200" marT="0" marB="0" anchor="ctr">
                    <a:solidFill>
                      <a:srgbClr val="1F86B3"/>
                    </a:solidFill>
                  </a:tcPr>
                </a:tc>
                <a:extLst>
                  <a:ext uri="{0D108BD9-81ED-4DB2-BD59-A6C34878D82A}">
                    <a16:rowId xmlns:a16="http://schemas.microsoft.com/office/drawing/2014/main" val="2766323647"/>
                  </a:ext>
                </a:extLst>
              </a:tr>
              <a:tr h="665646">
                <a:tc>
                  <a:txBody>
                    <a:bodyPr/>
                    <a:lstStyle/>
                    <a:p>
                      <a:pPr marL="0" marR="0" algn="just">
                        <a:lnSpc>
                          <a:spcPct val="115000"/>
                        </a:lnSpc>
                        <a:buNone/>
                      </a:pPr>
                      <a:r>
                        <a:rPr lang="en-GB" sz="2000" b="1" dirty="0">
                          <a:effectLst/>
                          <a:latin typeface="Arial" panose="020B0604020202020204" pitchFamily="34" charset="0"/>
                          <a:cs typeface="Arial" panose="020B0604020202020204" pitchFamily="34" charset="0"/>
                        </a:rPr>
                        <a:t>Bacterial Reverse Mutation (Ames) Assay</a:t>
                      </a:r>
                      <a:endParaRPr lang="en-US" sz="2000" b="1" dirty="0">
                        <a:effectLst/>
                        <a:latin typeface="Arial" panose="020B0604020202020204" pitchFamily="34" charset="0"/>
                        <a:ea typeface="Times New Roman" panose="02020603050405020304" pitchFamily="18" charset="0"/>
                        <a:cs typeface="Arial" panose="020B0604020202020204" pitchFamily="34" charset="0"/>
                      </a:endParaRPr>
                    </a:p>
                  </a:txBody>
                  <a:tcPr marL="76200" marR="76200" marT="0" marB="0" anchor="ctr"/>
                </a:tc>
                <a:tc>
                  <a:txBody>
                    <a:bodyPr/>
                    <a:lstStyle/>
                    <a:p>
                      <a:pPr marL="0" marR="0" algn="just">
                        <a:lnSpc>
                          <a:spcPct val="115000"/>
                        </a:lnSpc>
                        <a:buNone/>
                      </a:pPr>
                      <a:r>
                        <a:rPr lang="en-GB" sz="2000" b="1" dirty="0">
                          <a:effectLst/>
                          <a:latin typeface="Arial" panose="020B0604020202020204" pitchFamily="34" charset="0"/>
                          <a:cs typeface="Arial" panose="020B0604020202020204" pitchFamily="34" charset="0"/>
                        </a:rPr>
                        <a:t>OECD Number 471</a:t>
                      </a:r>
                      <a:endParaRPr lang="en-US" sz="2000" b="1" dirty="0">
                        <a:effectLst/>
                        <a:latin typeface="Arial" panose="020B0604020202020204" pitchFamily="34" charset="0"/>
                        <a:ea typeface="Times New Roman" panose="02020603050405020304" pitchFamily="18" charset="0"/>
                        <a:cs typeface="Arial" panose="020B0604020202020204" pitchFamily="34" charset="0"/>
                      </a:endParaRPr>
                    </a:p>
                  </a:txBody>
                  <a:tcPr marL="76200" marR="76200" marT="0" marB="0" anchor="ctr"/>
                </a:tc>
                <a:extLst>
                  <a:ext uri="{0D108BD9-81ED-4DB2-BD59-A6C34878D82A}">
                    <a16:rowId xmlns:a16="http://schemas.microsoft.com/office/drawing/2014/main" val="2425779734"/>
                  </a:ext>
                </a:extLst>
              </a:tr>
              <a:tr h="319129">
                <a:tc rowSpan="2">
                  <a:txBody>
                    <a:bodyPr/>
                    <a:lstStyle/>
                    <a:p>
                      <a:pPr marL="0" marR="0" algn="just">
                        <a:lnSpc>
                          <a:spcPct val="115000"/>
                        </a:lnSpc>
                        <a:buNone/>
                      </a:pPr>
                      <a:r>
                        <a:rPr lang="en-GB" sz="2000" b="1" dirty="0">
                          <a:effectLst/>
                          <a:latin typeface="Arial" panose="020B0604020202020204" pitchFamily="34" charset="0"/>
                          <a:cs typeface="Arial" panose="020B0604020202020204" pitchFamily="34" charset="0"/>
                        </a:rPr>
                        <a:t>Neutral Red Uptake (NRU) Cytotoxicity Assay</a:t>
                      </a:r>
                      <a:endParaRPr lang="en-US" sz="2000" b="1" dirty="0">
                        <a:effectLst/>
                        <a:latin typeface="Arial" panose="020B0604020202020204" pitchFamily="34" charset="0"/>
                        <a:ea typeface="Times New Roman" panose="02020603050405020304" pitchFamily="18" charset="0"/>
                        <a:cs typeface="Arial" panose="020B0604020202020204" pitchFamily="34" charset="0"/>
                      </a:endParaRPr>
                    </a:p>
                  </a:txBody>
                  <a:tcPr marL="76200" marR="76200" marT="0" marB="0" anchor="ctr"/>
                </a:tc>
                <a:tc>
                  <a:txBody>
                    <a:bodyPr/>
                    <a:lstStyle/>
                    <a:p>
                      <a:pPr marL="0" marR="0" algn="just">
                        <a:lnSpc>
                          <a:spcPct val="115000"/>
                        </a:lnSpc>
                        <a:buNone/>
                      </a:pPr>
                      <a:r>
                        <a:rPr lang="en-US" sz="2000" b="1" dirty="0">
                          <a:effectLst/>
                          <a:latin typeface="Arial" panose="020B0604020202020204" pitchFamily="34" charset="0"/>
                          <a:cs typeface="Arial" panose="020B0604020202020204" pitchFamily="34" charset="0"/>
                        </a:rPr>
                        <a:t>Health Canada T-502</a:t>
                      </a:r>
                      <a:endParaRPr lang="en-US" sz="2000" b="1" dirty="0">
                        <a:effectLst/>
                        <a:latin typeface="Arial" panose="020B0604020202020204" pitchFamily="34" charset="0"/>
                        <a:ea typeface="Times New Roman" panose="02020603050405020304" pitchFamily="18" charset="0"/>
                        <a:cs typeface="Arial" panose="020B0604020202020204" pitchFamily="34" charset="0"/>
                      </a:endParaRPr>
                    </a:p>
                  </a:txBody>
                  <a:tcPr marL="76200" marR="76200" marT="0" marB="0" anchor="ctr"/>
                </a:tc>
                <a:extLst>
                  <a:ext uri="{0D108BD9-81ED-4DB2-BD59-A6C34878D82A}">
                    <a16:rowId xmlns:a16="http://schemas.microsoft.com/office/drawing/2014/main" val="2105586443"/>
                  </a:ext>
                </a:extLst>
              </a:tr>
              <a:tr h="319129">
                <a:tc vMerge="1">
                  <a:txBody>
                    <a:bodyPr/>
                    <a:lstStyle/>
                    <a:p>
                      <a:endParaRPr lang="en-US"/>
                    </a:p>
                  </a:txBody>
                  <a:tcPr/>
                </a:tc>
                <a:tc>
                  <a:txBody>
                    <a:bodyPr/>
                    <a:lstStyle/>
                    <a:p>
                      <a:pPr marL="0" marR="0" algn="just">
                        <a:lnSpc>
                          <a:spcPct val="115000"/>
                        </a:lnSpc>
                        <a:buNone/>
                      </a:pPr>
                      <a:r>
                        <a:rPr lang="en-GB" sz="2000" b="1">
                          <a:effectLst/>
                          <a:latin typeface="Arial" panose="020B0604020202020204" pitchFamily="34" charset="0"/>
                          <a:cs typeface="Arial" panose="020B0604020202020204" pitchFamily="34" charset="0"/>
                        </a:rPr>
                        <a:t>OECD Number 129</a:t>
                      </a:r>
                      <a:endParaRPr lang="en-US" sz="2000" b="1">
                        <a:effectLst/>
                        <a:latin typeface="Arial" panose="020B0604020202020204" pitchFamily="34" charset="0"/>
                        <a:ea typeface="Times New Roman" panose="02020603050405020304" pitchFamily="18" charset="0"/>
                        <a:cs typeface="Arial" panose="020B0604020202020204" pitchFamily="34" charset="0"/>
                      </a:endParaRPr>
                    </a:p>
                  </a:txBody>
                  <a:tcPr marL="76200" marR="76200" marT="0" marB="0" anchor="ctr"/>
                </a:tc>
                <a:extLst>
                  <a:ext uri="{0D108BD9-81ED-4DB2-BD59-A6C34878D82A}">
                    <a16:rowId xmlns:a16="http://schemas.microsoft.com/office/drawing/2014/main" val="2334839712"/>
                  </a:ext>
                </a:extLst>
              </a:tr>
              <a:tr h="628604">
                <a:tc>
                  <a:txBody>
                    <a:bodyPr/>
                    <a:lstStyle/>
                    <a:p>
                      <a:pPr marL="0" marR="0" algn="just">
                        <a:lnSpc>
                          <a:spcPct val="115000"/>
                        </a:lnSpc>
                        <a:buNone/>
                      </a:pPr>
                      <a:r>
                        <a:rPr lang="en-GB" sz="2000" b="1" dirty="0">
                          <a:effectLst/>
                          <a:latin typeface="Arial" panose="020B0604020202020204" pitchFamily="34" charset="0"/>
                          <a:cs typeface="Arial" panose="020B0604020202020204" pitchFamily="34" charset="0"/>
                        </a:rPr>
                        <a:t>In Vitro Mammalian Cell Micronucleus (</a:t>
                      </a:r>
                      <a:r>
                        <a:rPr lang="en-GB" sz="2000" b="1" dirty="0" err="1">
                          <a:effectLst/>
                          <a:latin typeface="Arial" panose="020B0604020202020204" pitchFamily="34" charset="0"/>
                          <a:cs typeface="Arial" panose="020B0604020202020204" pitchFamily="34" charset="0"/>
                        </a:rPr>
                        <a:t>ivMN</a:t>
                      </a:r>
                      <a:r>
                        <a:rPr lang="en-GB" sz="2000" b="1" dirty="0">
                          <a:effectLst/>
                          <a:latin typeface="Arial" panose="020B0604020202020204" pitchFamily="34" charset="0"/>
                          <a:cs typeface="Arial" panose="020B0604020202020204" pitchFamily="34" charset="0"/>
                        </a:rPr>
                        <a:t>) Assay</a:t>
                      </a:r>
                      <a:endParaRPr lang="en-US" sz="2000" b="1" dirty="0">
                        <a:effectLst/>
                        <a:latin typeface="Arial" panose="020B0604020202020204" pitchFamily="34" charset="0"/>
                        <a:ea typeface="Times New Roman" panose="02020603050405020304" pitchFamily="18" charset="0"/>
                        <a:cs typeface="Arial" panose="020B0604020202020204" pitchFamily="34" charset="0"/>
                      </a:endParaRPr>
                    </a:p>
                  </a:txBody>
                  <a:tcPr marL="76200" marR="76200" marT="0" marB="0" anchor="ctr"/>
                </a:tc>
                <a:tc>
                  <a:txBody>
                    <a:bodyPr/>
                    <a:lstStyle/>
                    <a:p>
                      <a:pPr marL="0" marR="0" algn="just">
                        <a:lnSpc>
                          <a:spcPct val="115000"/>
                        </a:lnSpc>
                        <a:buNone/>
                      </a:pPr>
                      <a:r>
                        <a:rPr lang="en-GB" sz="2000" b="1" dirty="0">
                          <a:effectLst/>
                          <a:latin typeface="Arial" panose="020B0604020202020204" pitchFamily="34" charset="0"/>
                          <a:cs typeface="Arial" panose="020B0604020202020204" pitchFamily="34" charset="0"/>
                        </a:rPr>
                        <a:t>OECD TG487</a:t>
                      </a:r>
                      <a:endParaRPr lang="en-US" sz="2000" b="1" dirty="0">
                        <a:effectLst/>
                        <a:latin typeface="Arial" panose="020B0604020202020204" pitchFamily="34" charset="0"/>
                        <a:ea typeface="Times New Roman" panose="02020603050405020304" pitchFamily="18" charset="0"/>
                        <a:cs typeface="Arial" panose="020B0604020202020204" pitchFamily="34" charset="0"/>
                      </a:endParaRPr>
                    </a:p>
                  </a:txBody>
                  <a:tcPr marL="76200" marR="76200" marT="0" marB="0" anchor="ctr"/>
                </a:tc>
                <a:extLst>
                  <a:ext uri="{0D108BD9-81ED-4DB2-BD59-A6C34878D82A}">
                    <a16:rowId xmlns:a16="http://schemas.microsoft.com/office/drawing/2014/main" val="1052821059"/>
                  </a:ext>
                </a:extLst>
              </a:tr>
            </a:tbl>
          </a:graphicData>
        </a:graphic>
      </p:graphicFrame>
      <p:graphicFrame>
        <p:nvGraphicFramePr>
          <p:cNvPr id="18" name="Table 17">
            <a:extLst>
              <a:ext uri="{FF2B5EF4-FFF2-40B4-BE49-F238E27FC236}">
                <a16:creationId xmlns:a16="http://schemas.microsoft.com/office/drawing/2014/main" id="{26AEB286-5E80-F498-5800-7150E44C1DE3}"/>
              </a:ext>
            </a:extLst>
          </p:cNvPr>
          <p:cNvGraphicFramePr>
            <a:graphicFrameLocks noGrp="1"/>
          </p:cNvGraphicFramePr>
          <p:nvPr>
            <p:extLst>
              <p:ext uri="{D42A27DB-BD31-4B8C-83A1-F6EECF244321}">
                <p14:modId xmlns:p14="http://schemas.microsoft.com/office/powerpoint/2010/main" val="3725930247"/>
              </p:ext>
            </p:extLst>
          </p:nvPr>
        </p:nvGraphicFramePr>
        <p:xfrm>
          <a:off x="16960928" y="12298816"/>
          <a:ext cx="13211427" cy="3343070"/>
        </p:xfrm>
        <a:graphic>
          <a:graphicData uri="http://schemas.openxmlformats.org/drawingml/2006/table">
            <a:tbl>
              <a:tblPr firstRow="1" firstCol="1" bandRow="1">
                <a:tableStyleId>{5C22544A-7EE6-4342-B048-85BDC9FD1C3A}</a:tableStyleId>
              </a:tblPr>
              <a:tblGrid>
                <a:gridCol w="3538021">
                  <a:extLst>
                    <a:ext uri="{9D8B030D-6E8A-4147-A177-3AD203B41FA5}">
                      <a16:colId xmlns:a16="http://schemas.microsoft.com/office/drawing/2014/main" val="1867994680"/>
                    </a:ext>
                  </a:extLst>
                </a:gridCol>
                <a:gridCol w="1731464">
                  <a:extLst>
                    <a:ext uri="{9D8B030D-6E8A-4147-A177-3AD203B41FA5}">
                      <a16:colId xmlns:a16="http://schemas.microsoft.com/office/drawing/2014/main" val="963148739"/>
                    </a:ext>
                  </a:extLst>
                </a:gridCol>
                <a:gridCol w="1993692">
                  <a:extLst>
                    <a:ext uri="{9D8B030D-6E8A-4147-A177-3AD203B41FA5}">
                      <a16:colId xmlns:a16="http://schemas.microsoft.com/office/drawing/2014/main" val="2385649221"/>
                    </a:ext>
                  </a:extLst>
                </a:gridCol>
                <a:gridCol w="2098623">
                  <a:extLst>
                    <a:ext uri="{9D8B030D-6E8A-4147-A177-3AD203B41FA5}">
                      <a16:colId xmlns:a16="http://schemas.microsoft.com/office/drawing/2014/main" val="1599435301"/>
                    </a:ext>
                  </a:extLst>
                </a:gridCol>
                <a:gridCol w="2038662">
                  <a:extLst>
                    <a:ext uri="{9D8B030D-6E8A-4147-A177-3AD203B41FA5}">
                      <a16:colId xmlns:a16="http://schemas.microsoft.com/office/drawing/2014/main" val="2814634787"/>
                    </a:ext>
                  </a:extLst>
                </a:gridCol>
                <a:gridCol w="1810965">
                  <a:extLst>
                    <a:ext uri="{9D8B030D-6E8A-4147-A177-3AD203B41FA5}">
                      <a16:colId xmlns:a16="http://schemas.microsoft.com/office/drawing/2014/main" val="3334933370"/>
                    </a:ext>
                  </a:extLst>
                </a:gridCol>
              </a:tblGrid>
              <a:tr h="754400">
                <a:tc rowSpan="2">
                  <a:txBody>
                    <a:bodyPr/>
                    <a:lstStyle/>
                    <a:p>
                      <a:pPr marL="0" marR="0" algn="ctr">
                        <a:lnSpc>
                          <a:spcPct val="115000"/>
                        </a:lnSpc>
                        <a:buNone/>
                      </a:pPr>
                      <a:r>
                        <a:rPr lang="en-US" sz="1800" b="1" kern="100" dirty="0">
                          <a:effectLst/>
                        </a:rPr>
                        <a:t>Siberia NOTP Description</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gridSpan="5">
                  <a:txBody>
                    <a:bodyPr/>
                    <a:lstStyle/>
                    <a:p>
                      <a:pPr marL="0" marR="0" algn="ctr">
                        <a:lnSpc>
                          <a:spcPct val="115000"/>
                        </a:lnSpc>
                        <a:buNone/>
                      </a:pPr>
                      <a:r>
                        <a:rPr lang="en-US" sz="1800" b="1" kern="100" dirty="0">
                          <a:effectLst/>
                        </a:rPr>
                        <a:t>AMES STRAINS WITH +/- METABOLIC ACTIVATION (S9)</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925629665"/>
                  </a:ext>
                </a:extLst>
              </a:tr>
              <a:tr h="517734">
                <a:tc vMerge="1">
                  <a:txBody>
                    <a:bodyPr/>
                    <a:lstStyle/>
                    <a:p>
                      <a:endParaRPr lang="en-US"/>
                    </a:p>
                  </a:txBody>
                  <a:tcPr/>
                </a:tc>
                <a:tc>
                  <a:txBody>
                    <a:bodyPr/>
                    <a:lstStyle/>
                    <a:p>
                      <a:pPr marL="0" marR="0" algn="ctr">
                        <a:lnSpc>
                          <a:spcPct val="115000"/>
                        </a:lnSpc>
                        <a:buNone/>
                      </a:pPr>
                      <a:r>
                        <a:rPr lang="en-US" sz="1800" b="1" kern="100" dirty="0">
                          <a:solidFill>
                            <a:schemeClr val="bg1"/>
                          </a:solidFill>
                          <a:effectLst/>
                        </a:rPr>
                        <a:t>TA98 (+/-S9)</a:t>
                      </a:r>
                      <a:endParaRPr lang="en-US" sz="1800" b="1" kern="1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kern="100" dirty="0">
                          <a:solidFill>
                            <a:schemeClr val="bg1"/>
                          </a:solidFill>
                          <a:effectLst/>
                        </a:rPr>
                        <a:t>TA100 (+/-S9)</a:t>
                      </a:r>
                      <a:endParaRPr lang="en-US" sz="1800" b="1" kern="1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kern="100" dirty="0">
                          <a:solidFill>
                            <a:schemeClr val="bg1"/>
                          </a:solidFill>
                          <a:effectLst/>
                        </a:rPr>
                        <a:t>TA102 (+/-S9)</a:t>
                      </a:r>
                      <a:endParaRPr lang="en-US" sz="1800" b="1" kern="1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kern="100" dirty="0">
                          <a:solidFill>
                            <a:schemeClr val="bg1"/>
                          </a:solidFill>
                          <a:effectLst/>
                        </a:rPr>
                        <a:t>TA1535 (+/-S9)</a:t>
                      </a:r>
                      <a:endParaRPr lang="en-US" sz="1800" b="1" kern="1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kern="100" dirty="0">
                          <a:solidFill>
                            <a:schemeClr val="bg1"/>
                          </a:solidFill>
                          <a:effectLst/>
                        </a:rPr>
                        <a:t>TA1537 (+/-S9)</a:t>
                      </a:r>
                      <a:endParaRPr lang="en-US" sz="1800" b="1" kern="1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extLst>
                  <a:ext uri="{0D108BD9-81ED-4DB2-BD59-A6C34878D82A}">
                    <a16:rowId xmlns:a16="http://schemas.microsoft.com/office/drawing/2014/main" val="1946391112"/>
                  </a:ext>
                </a:extLst>
              </a:tr>
              <a:tr h="517734">
                <a:tc>
                  <a:txBody>
                    <a:bodyPr/>
                    <a:lstStyle/>
                    <a:p>
                      <a:pPr marL="0" marR="0" algn="ctr">
                        <a:lnSpc>
                          <a:spcPct val="115000"/>
                        </a:lnSpc>
                        <a:buNone/>
                      </a:pPr>
                      <a:r>
                        <a:rPr lang="en-US" sz="1800" b="1" kern="100">
                          <a:effectLst/>
                        </a:rPr>
                        <a:t>Siberia All White Long Portion</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Non-mutagenic</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Non-mutagenic</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Non-mutagenic</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Non-mutagenic</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Non-mutagenic</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149782685"/>
                  </a:ext>
                </a:extLst>
              </a:tr>
              <a:tr h="517734">
                <a:tc>
                  <a:txBody>
                    <a:bodyPr/>
                    <a:lstStyle/>
                    <a:p>
                      <a:pPr marL="0" marR="0" algn="ctr">
                        <a:lnSpc>
                          <a:spcPct val="115000"/>
                        </a:lnSpc>
                        <a:buNone/>
                      </a:pPr>
                      <a:r>
                        <a:rPr lang="en-US" sz="1800" b="1" kern="100">
                          <a:effectLst/>
                        </a:rPr>
                        <a:t>Siberia All White Regular Portion</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dirty="0">
                          <a:effectLst/>
                        </a:rPr>
                        <a:t>Non-mutagenic</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Non-mutagenic</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dirty="0">
                          <a:effectLst/>
                        </a:rPr>
                        <a:t>Non-mutagenic</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dirty="0">
                          <a:effectLst/>
                        </a:rPr>
                        <a:t>Non-mutagenic</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Non-mutagenic</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03386960"/>
                  </a:ext>
                </a:extLst>
              </a:tr>
              <a:tr h="517734">
                <a:tc>
                  <a:txBody>
                    <a:bodyPr/>
                    <a:lstStyle/>
                    <a:p>
                      <a:pPr marL="0" marR="0" algn="ctr">
                        <a:lnSpc>
                          <a:spcPct val="115000"/>
                        </a:lnSpc>
                        <a:buNone/>
                      </a:pPr>
                      <a:r>
                        <a:rPr lang="en-US" sz="1800" b="1" kern="100">
                          <a:effectLst/>
                        </a:rPr>
                        <a:t>Siberia All White Slim Portion</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Non-mutagenic</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Non-mutagenic</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Non-mutagenic</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Non-mutagenic</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Non-mutagenic</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95439865"/>
                  </a:ext>
                </a:extLst>
              </a:tr>
              <a:tr h="517734">
                <a:tc>
                  <a:txBody>
                    <a:bodyPr/>
                    <a:lstStyle/>
                    <a:p>
                      <a:pPr marL="0" marR="0" algn="ctr">
                        <a:lnSpc>
                          <a:spcPct val="115000"/>
                        </a:lnSpc>
                        <a:buNone/>
                      </a:pPr>
                      <a:r>
                        <a:rPr lang="en-US" sz="1800" b="1" kern="100">
                          <a:effectLst/>
                        </a:rPr>
                        <a:t>Siberia All White Mini Portion</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Non-mutagenic</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Non-mutagenic</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dirty="0">
                          <a:effectLst/>
                        </a:rPr>
                        <a:t>Non-mutagenic</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Non-mutagenic</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dirty="0">
                          <a:effectLst/>
                        </a:rPr>
                        <a:t>Non-mutagenic</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60169101"/>
                  </a:ext>
                </a:extLst>
              </a:tr>
            </a:tbl>
          </a:graphicData>
        </a:graphic>
      </p:graphicFrame>
      <p:graphicFrame>
        <p:nvGraphicFramePr>
          <p:cNvPr id="20" name="Table 19">
            <a:extLst>
              <a:ext uri="{FF2B5EF4-FFF2-40B4-BE49-F238E27FC236}">
                <a16:creationId xmlns:a16="http://schemas.microsoft.com/office/drawing/2014/main" id="{CBF829F7-CDF1-97D5-858E-6FD3F81FF581}"/>
              </a:ext>
            </a:extLst>
          </p:cNvPr>
          <p:cNvGraphicFramePr>
            <a:graphicFrameLocks noGrp="1"/>
          </p:cNvGraphicFramePr>
          <p:nvPr>
            <p:extLst>
              <p:ext uri="{D42A27DB-BD31-4B8C-83A1-F6EECF244321}">
                <p14:modId xmlns:p14="http://schemas.microsoft.com/office/powerpoint/2010/main" val="4150857779"/>
              </p:ext>
            </p:extLst>
          </p:nvPr>
        </p:nvGraphicFramePr>
        <p:xfrm>
          <a:off x="30713082" y="12298816"/>
          <a:ext cx="12442095" cy="3222038"/>
        </p:xfrm>
        <a:graphic>
          <a:graphicData uri="http://schemas.openxmlformats.org/drawingml/2006/table">
            <a:tbl>
              <a:tblPr firstRow="1" firstCol="1" bandRow="1">
                <a:tableStyleId>{5C22544A-7EE6-4342-B048-85BDC9FD1C3A}</a:tableStyleId>
              </a:tblPr>
              <a:tblGrid>
                <a:gridCol w="3954605">
                  <a:extLst>
                    <a:ext uri="{9D8B030D-6E8A-4147-A177-3AD203B41FA5}">
                      <a16:colId xmlns:a16="http://schemas.microsoft.com/office/drawing/2014/main" val="151363287"/>
                    </a:ext>
                  </a:extLst>
                </a:gridCol>
                <a:gridCol w="1709530">
                  <a:extLst>
                    <a:ext uri="{9D8B030D-6E8A-4147-A177-3AD203B41FA5}">
                      <a16:colId xmlns:a16="http://schemas.microsoft.com/office/drawing/2014/main" val="3166901939"/>
                    </a:ext>
                  </a:extLst>
                </a:gridCol>
                <a:gridCol w="1689653">
                  <a:extLst>
                    <a:ext uri="{9D8B030D-6E8A-4147-A177-3AD203B41FA5}">
                      <a16:colId xmlns:a16="http://schemas.microsoft.com/office/drawing/2014/main" val="2902768194"/>
                    </a:ext>
                  </a:extLst>
                </a:gridCol>
                <a:gridCol w="1689652">
                  <a:extLst>
                    <a:ext uri="{9D8B030D-6E8A-4147-A177-3AD203B41FA5}">
                      <a16:colId xmlns:a16="http://schemas.microsoft.com/office/drawing/2014/main" val="3474424213"/>
                    </a:ext>
                  </a:extLst>
                </a:gridCol>
                <a:gridCol w="1689652">
                  <a:extLst>
                    <a:ext uri="{9D8B030D-6E8A-4147-A177-3AD203B41FA5}">
                      <a16:colId xmlns:a16="http://schemas.microsoft.com/office/drawing/2014/main" val="2343461713"/>
                    </a:ext>
                  </a:extLst>
                </a:gridCol>
                <a:gridCol w="1709003">
                  <a:extLst>
                    <a:ext uri="{9D8B030D-6E8A-4147-A177-3AD203B41FA5}">
                      <a16:colId xmlns:a16="http://schemas.microsoft.com/office/drawing/2014/main" val="4175059288"/>
                    </a:ext>
                  </a:extLst>
                </a:gridCol>
              </a:tblGrid>
              <a:tr h="521207">
                <a:tc rowSpan="2">
                  <a:txBody>
                    <a:bodyPr/>
                    <a:lstStyle/>
                    <a:p>
                      <a:pPr marL="0" marR="0" algn="ctr">
                        <a:lnSpc>
                          <a:spcPct val="115000"/>
                        </a:lnSpc>
                        <a:buNone/>
                      </a:pPr>
                      <a:r>
                        <a:rPr lang="en-US" sz="1800" b="1" kern="100" dirty="0">
                          <a:effectLst/>
                        </a:rPr>
                        <a:t>Bull Dog NOTP Description</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gridSpan="5">
                  <a:txBody>
                    <a:bodyPr/>
                    <a:lstStyle/>
                    <a:p>
                      <a:pPr marL="0" marR="0" algn="ctr">
                        <a:lnSpc>
                          <a:spcPct val="115000"/>
                        </a:lnSpc>
                        <a:buNone/>
                      </a:pPr>
                      <a:r>
                        <a:rPr lang="en-US" sz="1800" b="1" kern="100" dirty="0">
                          <a:effectLst/>
                        </a:rPr>
                        <a:t>AMES STRAINS WITH +/- METABOLIC ACTIVATION (S9)</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232141968"/>
                  </a:ext>
                </a:extLst>
              </a:tr>
              <a:tr h="900277">
                <a:tc vMerge="1">
                  <a:txBody>
                    <a:bodyPr/>
                    <a:lstStyle/>
                    <a:p>
                      <a:endParaRPr lang="en-US"/>
                    </a:p>
                  </a:txBody>
                  <a:tcPr/>
                </a:tc>
                <a:tc>
                  <a:txBody>
                    <a:bodyPr/>
                    <a:lstStyle/>
                    <a:p>
                      <a:pPr marL="0" marR="0" algn="ctr">
                        <a:lnSpc>
                          <a:spcPct val="115000"/>
                        </a:lnSpc>
                        <a:buNone/>
                      </a:pPr>
                      <a:r>
                        <a:rPr lang="en-US" sz="1800" b="1" kern="100" dirty="0">
                          <a:solidFill>
                            <a:schemeClr val="bg1"/>
                          </a:solidFill>
                          <a:effectLst/>
                        </a:rPr>
                        <a:t>TA98 (+/-S9)</a:t>
                      </a:r>
                      <a:endParaRPr lang="en-US" sz="1800" b="1" kern="1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kern="100" dirty="0">
                          <a:solidFill>
                            <a:schemeClr val="bg1"/>
                          </a:solidFill>
                          <a:effectLst/>
                        </a:rPr>
                        <a:t>TA100 (+/-S9)</a:t>
                      </a:r>
                      <a:endParaRPr lang="en-US" sz="1800" b="1" kern="1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kern="100" dirty="0">
                          <a:solidFill>
                            <a:schemeClr val="bg1"/>
                          </a:solidFill>
                          <a:effectLst/>
                        </a:rPr>
                        <a:t>TA102 (+/-S9)</a:t>
                      </a:r>
                      <a:endParaRPr lang="en-US" sz="1800" b="1" kern="1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kern="100" dirty="0">
                          <a:solidFill>
                            <a:schemeClr val="bg1"/>
                          </a:solidFill>
                          <a:effectLst/>
                        </a:rPr>
                        <a:t>TA1535 (+/-S9)</a:t>
                      </a:r>
                      <a:endParaRPr lang="en-US" sz="1800" b="1" kern="1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kern="100" dirty="0">
                          <a:solidFill>
                            <a:schemeClr val="bg1"/>
                          </a:solidFill>
                          <a:effectLst/>
                        </a:rPr>
                        <a:t>TA1537 (+/-S9)</a:t>
                      </a:r>
                      <a:endParaRPr lang="en-US" sz="1800" b="1" kern="1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extLst>
                  <a:ext uri="{0D108BD9-81ED-4DB2-BD59-A6C34878D82A}">
                    <a16:rowId xmlns:a16="http://schemas.microsoft.com/office/drawing/2014/main" val="1457984301"/>
                  </a:ext>
                </a:extLst>
              </a:tr>
              <a:tr h="900277">
                <a:tc>
                  <a:txBody>
                    <a:bodyPr/>
                    <a:lstStyle/>
                    <a:p>
                      <a:pPr marL="0" marR="0" algn="ctr">
                        <a:lnSpc>
                          <a:spcPct val="115000"/>
                        </a:lnSpc>
                        <a:buNone/>
                      </a:pPr>
                      <a:r>
                        <a:rPr lang="en-US" sz="1800" b="1" kern="100" dirty="0">
                          <a:effectLst/>
                        </a:rPr>
                        <a:t>Bull Dog Canvas Cold Extreme White Portion</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Non-mutagenic</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dirty="0">
                          <a:effectLst/>
                        </a:rPr>
                        <a:t>Non-mutagenic</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Non-mutagenic</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Non-mutagenic</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Non-mutagenic</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998508894"/>
                  </a:ext>
                </a:extLst>
              </a:tr>
              <a:tr h="900277">
                <a:tc>
                  <a:txBody>
                    <a:bodyPr/>
                    <a:lstStyle/>
                    <a:p>
                      <a:pPr marL="0" marR="0" algn="ctr">
                        <a:lnSpc>
                          <a:spcPct val="115000"/>
                        </a:lnSpc>
                        <a:buNone/>
                      </a:pPr>
                      <a:r>
                        <a:rPr lang="en-US" sz="1800" b="1" kern="100">
                          <a:effectLst/>
                        </a:rPr>
                        <a:t>Bull Dog Canvas Extreme White Portion</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Non-mutagenic</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Non-mutagenic</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Non-mutagenic</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Non-mutagenic</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dirty="0">
                          <a:effectLst/>
                        </a:rPr>
                        <a:t>Non-mutagenic</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284751388"/>
                  </a:ext>
                </a:extLst>
              </a:tr>
            </a:tbl>
          </a:graphicData>
        </a:graphic>
      </p:graphicFrame>
      <p:graphicFrame>
        <p:nvGraphicFramePr>
          <p:cNvPr id="21" name="Table 20">
            <a:extLst>
              <a:ext uri="{FF2B5EF4-FFF2-40B4-BE49-F238E27FC236}">
                <a16:creationId xmlns:a16="http://schemas.microsoft.com/office/drawing/2014/main" id="{B30730A2-B1A4-3561-8569-89B5F7676B43}"/>
              </a:ext>
            </a:extLst>
          </p:cNvPr>
          <p:cNvGraphicFramePr>
            <a:graphicFrameLocks noGrp="1"/>
          </p:cNvGraphicFramePr>
          <p:nvPr>
            <p:extLst>
              <p:ext uri="{D42A27DB-BD31-4B8C-83A1-F6EECF244321}">
                <p14:modId xmlns:p14="http://schemas.microsoft.com/office/powerpoint/2010/main" val="889182520"/>
              </p:ext>
            </p:extLst>
          </p:nvPr>
        </p:nvGraphicFramePr>
        <p:xfrm>
          <a:off x="17115436" y="17223783"/>
          <a:ext cx="13212163" cy="5084826"/>
        </p:xfrm>
        <a:graphic>
          <a:graphicData uri="http://schemas.openxmlformats.org/drawingml/2006/table">
            <a:tbl>
              <a:tblPr firstRow="1" firstCol="1" bandRow="1">
                <a:tableStyleId>{5C22544A-7EE6-4342-B048-85BDC9FD1C3A}</a:tableStyleId>
              </a:tblPr>
              <a:tblGrid>
                <a:gridCol w="2188350">
                  <a:extLst>
                    <a:ext uri="{9D8B030D-6E8A-4147-A177-3AD203B41FA5}">
                      <a16:colId xmlns:a16="http://schemas.microsoft.com/office/drawing/2014/main" val="264164519"/>
                    </a:ext>
                  </a:extLst>
                </a:gridCol>
                <a:gridCol w="4677598">
                  <a:extLst>
                    <a:ext uri="{9D8B030D-6E8A-4147-A177-3AD203B41FA5}">
                      <a16:colId xmlns:a16="http://schemas.microsoft.com/office/drawing/2014/main" val="2120803525"/>
                    </a:ext>
                  </a:extLst>
                </a:gridCol>
                <a:gridCol w="1750680">
                  <a:extLst>
                    <a:ext uri="{9D8B030D-6E8A-4147-A177-3AD203B41FA5}">
                      <a16:colId xmlns:a16="http://schemas.microsoft.com/office/drawing/2014/main" val="4145761933"/>
                    </a:ext>
                  </a:extLst>
                </a:gridCol>
                <a:gridCol w="2379831">
                  <a:extLst>
                    <a:ext uri="{9D8B030D-6E8A-4147-A177-3AD203B41FA5}">
                      <a16:colId xmlns:a16="http://schemas.microsoft.com/office/drawing/2014/main" val="458442517"/>
                    </a:ext>
                  </a:extLst>
                </a:gridCol>
                <a:gridCol w="2215704">
                  <a:extLst>
                    <a:ext uri="{9D8B030D-6E8A-4147-A177-3AD203B41FA5}">
                      <a16:colId xmlns:a16="http://schemas.microsoft.com/office/drawing/2014/main" val="170043577"/>
                    </a:ext>
                  </a:extLst>
                </a:gridCol>
              </a:tblGrid>
              <a:tr h="765175">
                <a:tc>
                  <a:txBody>
                    <a:bodyPr/>
                    <a:lstStyle/>
                    <a:p>
                      <a:pPr marL="0" marR="0" algn="ctr">
                        <a:lnSpc>
                          <a:spcPct val="115000"/>
                        </a:lnSpc>
                        <a:buNone/>
                      </a:pPr>
                      <a:r>
                        <a:rPr lang="en-US" sz="1800" b="1" kern="100" dirty="0">
                          <a:effectLst/>
                          <a:latin typeface="+mn-lt"/>
                        </a:rPr>
                        <a:t>Treatment</a:t>
                      </a:r>
                      <a:br>
                        <a:rPr lang="en-US" sz="1800" b="1" kern="100" dirty="0">
                          <a:effectLst/>
                          <a:latin typeface="+mn-lt"/>
                        </a:rPr>
                      </a:br>
                      <a:r>
                        <a:rPr lang="en-US" sz="1800" b="1" kern="100" dirty="0">
                          <a:effectLst/>
                          <a:latin typeface="+mn-lt"/>
                        </a:rPr>
                        <a:t>Schedule</a:t>
                      </a:r>
                      <a:endParaRPr lang="en-US" sz="1800" b="1" kern="100" dirty="0">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kern="100" dirty="0">
                          <a:effectLst/>
                          <a:latin typeface="+mn-lt"/>
                        </a:rPr>
                        <a:t>SIBERIA NOTP Description</a:t>
                      </a:r>
                      <a:endParaRPr lang="en-US" sz="1800" b="1" kern="100" dirty="0">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kern="100" dirty="0">
                          <a:effectLst/>
                          <a:latin typeface="+mn-lt"/>
                        </a:rPr>
                        <a:t> Chi-Square</a:t>
                      </a:r>
                      <a:br>
                        <a:rPr lang="en-US" sz="1800" b="1" kern="100" dirty="0">
                          <a:effectLst/>
                          <a:latin typeface="+mn-lt"/>
                        </a:rPr>
                      </a:br>
                      <a:r>
                        <a:rPr lang="en-US" sz="1800" b="1" kern="100" dirty="0">
                          <a:effectLst/>
                          <a:latin typeface="+mn-lt"/>
                        </a:rPr>
                        <a:t>p-value</a:t>
                      </a:r>
                      <a:endParaRPr lang="en-US" sz="1800" b="1" kern="100" dirty="0">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kern="100" dirty="0">
                          <a:effectLst/>
                          <a:latin typeface="+mn-lt"/>
                        </a:rPr>
                        <a:t>Dunnett's</a:t>
                      </a:r>
                      <a:br>
                        <a:rPr lang="en-US" sz="1800" b="1" kern="100" dirty="0">
                          <a:effectLst/>
                          <a:latin typeface="+mn-lt"/>
                        </a:rPr>
                      </a:br>
                      <a:r>
                        <a:rPr lang="en-US" sz="1800" b="1" kern="100" dirty="0">
                          <a:effectLst/>
                          <a:latin typeface="+mn-lt"/>
                        </a:rPr>
                        <a:t>Test</a:t>
                      </a:r>
                      <a:br>
                        <a:rPr lang="en-US" sz="1800" b="1" kern="100" dirty="0">
                          <a:effectLst/>
                          <a:latin typeface="+mn-lt"/>
                        </a:rPr>
                      </a:br>
                      <a:r>
                        <a:rPr lang="en-US" sz="1800" b="1" kern="100" dirty="0">
                          <a:effectLst/>
                          <a:latin typeface="+mn-lt"/>
                        </a:rPr>
                        <a:t>Result</a:t>
                      </a:r>
                      <a:r>
                        <a:rPr lang="en-US" sz="1800" b="1" kern="100" baseline="30000" dirty="0">
                          <a:effectLst/>
                          <a:latin typeface="+mn-lt"/>
                        </a:rPr>
                        <a:t>1</a:t>
                      </a:r>
                      <a:endParaRPr lang="en-US" sz="1800" b="1" kern="100" dirty="0">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kern="100" dirty="0">
                          <a:effectLst/>
                          <a:latin typeface="+mn-lt"/>
                        </a:rPr>
                        <a:t> Evaluation of</a:t>
                      </a:r>
                      <a:br>
                        <a:rPr lang="en-US" sz="1800" b="1" kern="100" dirty="0">
                          <a:effectLst/>
                          <a:latin typeface="+mn-lt"/>
                        </a:rPr>
                      </a:br>
                      <a:r>
                        <a:rPr lang="en-US" sz="1800" b="1" kern="100" dirty="0">
                          <a:effectLst/>
                          <a:latin typeface="+mn-lt"/>
                        </a:rPr>
                        <a:t>Genotoxic</a:t>
                      </a:r>
                      <a:br>
                        <a:rPr lang="en-US" sz="1800" b="1" kern="100" dirty="0">
                          <a:effectLst/>
                          <a:latin typeface="+mn-lt"/>
                        </a:rPr>
                      </a:br>
                      <a:r>
                        <a:rPr lang="en-US" sz="1800" b="1" kern="100" dirty="0">
                          <a:effectLst/>
                          <a:latin typeface="+mn-lt"/>
                        </a:rPr>
                        <a:t>Response</a:t>
                      </a:r>
                      <a:r>
                        <a:rPr lang="en-US" sz="1800" b="1" kern="100" baseline="30000" dirty="0">
                          <a:effectLst/>
                          <a:latin typeface="+mn-lt"/>
                        </a:rPr>
                        <a:t>3</a:t>
                      </a:r>
                      <a:endParaRPr lang="en-US" sz="1800" b="1" kern="100" dirty="0">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extLst>
                  <a:ext uri="{0D108BD9-81ED-4DB2-BD59-A6C34878D82A}">
                    <a16:rowId xmlns:a16="http://schemas.microsoft.com/office/drawing/2014/main" val="1804796570"/>
                  </a:ext>
                </a:extLst>
              </a:tr>
              <a:tr h="190500">
                <a:tc>
                  <a:txBody>
                    <a:bodyPr/>
                    <a:lstStyle/>
                    <a:p>
                      <a:pPr marL="0" marR="0" algn="ctr">
                        <a:lnSpc>
                          <a:spcPct val="115000"/>
                        </a:lnSpc>
                        <a:buNone/>
                      </a:pPr>
                      <a:r>
                        <a:rPr lang="en-US" sz="1800" b="1" kern="100">
                          <a:effectLst/>
                          <a:latin typeface="+mn-lt"/>
                        </a:rPr>
                        <a:t>Schedule (i)</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Siberia All White Long Portion</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0.5888</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not significant</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non-genotoxic</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0634249"/>
                  </a:ext>
                </a:extLst>
              </a:tr>
              <a:tr h="190500">
                <a:tc>
                  <a:txBody>
                    <a:bodyPr/>
                    <a:lstStyle/>
                    <a:p>
                      <a:pPr marL="0" marR="0" algn="ctr">
                        <a:lnSpc>
                          <a:spcPct val="115000"/>
                        </a:lnSpc>
                        <a:buNone/>
                      </a:pPr>
                      <a:r>
                        <a:rPr lang="en-US" sz="1800" b="1" kern="100">
                          <a:effectLst/>
                          <a:latin typeface="+mn-lt"/>
                        </a:rPr>
                        <a:t>Schedule (i)</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Siberia All White Mini Portion</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0.4226</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not significant</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non-genotoxic</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50438278"/>
                  </a:ext>
                </a:extLst>
              </a:tr>
              <a:tr h="190500">
                <a:tc>
                  <a:txBody>
                    <a:bodyPr/>
                    <a:lstStyle/>
                    <a:p>
                      <a:pPr marL="0" marR="0" algn="ctr">
                        <a:lnSpc>
                          <a:spcPct val="115000"/>
                        </a:lnSpc>
                        <a:buNone/>
                      </a:pPr>
                      <a:r>
                        <a:rPr lang="en-US" sz="1800" b="1" kern="100">
                          <a:effectLst/>
                          <a:latin typeface="+mn-lt"/>
                        </a:rPr>
                        <a:t>Schedule (i)</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Siberia All White Regular Portion</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0.0955</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not significant</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dirty="0">
                          <a:effectLst/>
                          <a:latin typeface="+mn-lt"/>
                        </a:rPr>
                        <a:t>non-genotoxic</a:t>
                      </a:r>
                      <a:endParaRPr lang="en-US" sz="1800" b="1" kern="1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953468276"/>
                  </a:ext>
                </a:extLst>
              </a:tr>
              <a:tr h="190500">
                <a:tc>
                  <a:txBody>
                    <a:bodyPr/>
                    <a:lstStyle/>
                    <a:p>
                      <a:pPr marL="0" marR="0" algn="ctr">
                        <a:lnSpc>
                          <a:spcPct val="115000"/>
                        </a:lnSpc>
                        <a:buNone/>
                      </a:pPr>
                      <a:r>
                        <a:rPr lang="en-US" sz="1800" b="1" kern="100">
                          <a:effectLst/>
                          <a:latin typeface="+mn-lt"/>
                        </a:rPr>
                        <a:t>Schedule (i)</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Siberia All White Slim Portion</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0.6985</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not significant</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non-genotoxic</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185877275"/>
                  </a:ext>
                </a:extLst>
              </a:tr>
              <a:tr h="38100">
                <a:tc>
                  <a:txBody>
                    <a:bodyPr/>
                    <a:lstStyle/>
                    <a:p>
                      <a:pPr>
                        <a:lnSpc>
                          <a:spcPct val="115000"/>
                        </a:lnSpc>
                        <a:buNone/>
                      </a:pPr>
                      <a:endParaRPr lang="en-US" sz="1800" b="1" kern="100">
                        <a:effectLst/>
                        <a:latin typeface="+mn-lt"/>
                        <a:cs typeface="Times New Roman" panose="02020603050405020304" pitchFamily="18" charset="0"/>
                      </a:endParaRPr>
                    </a:p>
                  </a:txBody>
                  <a:tcPr marL="68580" marR="68580" marT="0" marB="0" anchor="ctr"/>
                </a:tc>
                <a:tc>
                  <a:txBody>
                    <a:bodyPr/>
                    <a:lstStyle/>
                    <a:p>
                      <a:pPr>
                        <a:lnSpc>
                          <a:spcPct val="115000"/>
                        </a:lnSpc>
                        <a:buNone/>
                      </a:pPr>
                      <a:endParaRPr lang="en-US" sz="1800" b="1" kern="100">
                        <a:effectLst/>
                        <a:latin typeface="+mn-lt"/>
                        <a:cs typeface="Times New Roman" panose="02020603050405020304" pitchFamily="18" charset="0"/>
                      </a:endParaRPr>
                    </a:p>
                  </a:txBody>
                  <a:tcPr marL="68580" marR="68580" marT="0" marB="0" anchor="ctr"/>
                </a:tc>
                <a:tc>
                  <a:txBody>
                    <a:bodyPr/>
                    <a:lstStyle/>
                    <a:p>
                      <a:pPr>
                        <a:lnSpc>
                          <a:spcPct val="115000"/>
                        </a:lnSpc>
                        <a:buNone/>
                      </a:pPr>
                      <a:endParaRPr lang="en-US" sz="1800" b="1" kern="100">
                        <a:effectLst/>
                        <a:latin typeface="+mn-lt"/>
                        <a:cs typeface="Times New Roman" panose="02020603050405020304" pitchFamily="18" charset="0"/>
                      </a:endParaRPr>
                    </a:p>
                  </a:txBody>
                  <a:tcPr marL="68580" marR="68580" marT="0" marB="0" anchor="ctr"/>
                </a:tc>
                <a:tc>
                  <a:txBody>
                    <a:bodyPr/>
                    <a:lstStyle/>
                    <a:p>
                      <a:pPr>
                        <a:lnSpc>
                          <a:spcPct val="115000"/>
                        </a:lnSpc>
                        <a:buNone/>
                      </a:pPr>
                      <a:endParaRPr lang="en-US" sz="1800" b="1" kern="100">
                        <a:effectLst/>
                        <a:latin typeface="+mn-lt"/>
                        <a:cs typeface="Times New Roman" panose="02020603050405020304" pitchFamily="18" charset="0"/>
                      </a:endParaRPr>
                    </a:p>
                  </a:txBody>
                  <a:tcPr marL="68580" marR="68580" marT="0" marB="0" anchor="ctr"/>
                </a:tc>
                <a:tc>
                  <a:txBody>
                    <a:bodyPr/>
                    <a:lstStyle/>
                    <a:p>
                      <a:pPr>
                        <a:lnSpc>
                          <a:spcPct val="115000"/>
                        </a:lnSpc>
                        <a:buNone/>
                      </a:pPr>
                      <a:endParaRPr lang="en-US" sz="1800" b="1" kern="100">
                        <a:effectLst/>
                        <a:latin typeface="+mn-lt"/>
                        <a:cs typeface="Times New Roman" panose="02020603050405020304" pitchFamily="18" charset="0"/>
                      </a:endParaRPr>
                    </a:p>
                  </a:txBody>
                  <a:tcPr marL="68580" marR="68580" marT="0" marB="0" anchor="ctr"/>
                </a:tc>
                <a:extLst>
                  <a:ext uri="{0D108BD9-81ED-4DB2-BD59-A6C34878D82A}">
                    <a16:rowId xmlns:a16="http://schemas.microsoft.com/office/drawing/2014/main" val="4234263532"/>
                  </a:ext>
                </a:extLst>
              </a:tr>
              <a:tr h="190500">
                <a:tc>
                  <a:txBody>
                    <a:bodyPr/>
                    <a:lstStyle/>
                    <a:p>
                      <a:pPr marL="0" marR="0" algn="ctr">
                        <a:lnSpc>
                          <a:spcPct val="115000"/>
                        </a:lnSpc>
                        <a:buNone/>
                      </a:pPr>
                      <a:r>
                        <a:rPr lang="en-US" sz="1800" b="1" kern="100">
                          <a:effectLst/>
                          <a:latin typeface="+mn-lt"/>
                        </a:rPr>
                        <a:t>Schedule (ii)</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Siberia All White Long Portion</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0.5646</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not significant</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non-genotoxic</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604853162"/>
                  </a:ext>
                </a:extLst>
              </a:tr>
              <a:tr h="190500">
                <a:tc>
                  <a:txBody>
                    <a:bodyPr/>
                    <a:lstStyle/>
                    <a:p>
                      <a:pPr marL="0" marR="0" algn="ctr">
                        <a:lnSpc>
                          <a:spcPct val="115000"/>
                        </a:lnSpc>
                        <a:buNone/>
                      </a:pPr>
                      <a:r>
                        <a:rPr lang="en-US" sz="1800" b="1" kern="100">
                          <a:effectLst/>
                          <a:latin typeface="+mn-lt"/>
                        </a:rPr>
                        <a:t>Schedule (ii)</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Siberia All White Mini Portion</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0.2929</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not significant</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non-genotoxic</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56503393"/>
                  </a:ext>
                </a:extLst>
              </a:tr>
              <a:tr h="190500">
                <a:tc>
                  <a:txBody>
                    <a:bodyPr/>
                    <a:lstStyle/>
                    <a:p>
                      <a:pPr marL="0" marR="0" algn="ctr">
                        <a:lnSpc>
                          <a:spcPct val="115000"/>
                        </a:lnSpc>
                        <a:buNone/>
                      </a:pPr>
                      <a:r>
                        <a:rPr lang="en-US" sz="1800" b="1" kern="100">
                          <a:effectLst/>
                          <a:latin typeface="+mn-lt"/>
                        </a:rPr>
                        <a:t>Schedule (ii)</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Siberia All White Regular Portion</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0.0955</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not significant</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non-genotoxic</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74116124"/>
                  </a:ext>
                </a:extLst>
              </a:tr>
              <a:tr h="190500">
                <a:tc>
                  <a:txBody>
                    <a:bodyPr/>
                    <a:lstStyle/>
                    <a:p>
                      <a:pPr marL="0" marR="0" algn="ctr">
                        <a:lnSpc>
                          <a:spcPct val="115000"/>
                        </a:lnSpc>
                        <a:buNone/>
                      </a:pPr>
                      <a:r>
                        <a:rPr lang="en-US" sz="1800" b="1" kern="100">
                          <a:effectLst/>
                          <a:latin typeface="+mn-lt"/>
                        </a:rPr>
                        <a:t>Schedule (ii)</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Siberia All White Slim Portion</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0.6985</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not significant</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non-genotoxic</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52263941"/>
                  </a:ext>
                </a:extLst>
              </a:tr>
              <a:tr h="38100">
                <a:tc>
                  <a:txBody>
                    <a:bodyPr/>
                    <a:lstStyle/>
                    <a:p>
                      <a:pPr>
                        <a:lnSpc>
                          <a:spcPct val="115000"/>
                        </a:lnSpc>
                        <a:buNone/>
                      </a:pPr>
                      <a:endParaRPr lang="en-US" sz="1800" b="1" kern="100">
                        <a:effectLst/>
                        <a:latin typeface="+mn-lt"/>
                        <a:cs typeface="Times New Roman" panose="02020603050405020304" pitchFamily="18" charset="0"/>
                      </a:endParaRPr>
                    </a:p>
                  </a:txBody>
                  <a:tcPr marL="68580" marR="68580" marT="0" marB="0" anchor="ctr"/>
                </a:tc>
                <a:tc>
                  <a:txBody>
                    <a:bodyPr/>
                    <a:lstStyle/>
                    <a:p>
                      <a:pPr>
                        <a:lnSpc>
                          <a:spcPct val="115000"/>
                        </a:lnSpc>
                        <a:buNone/>
                      </a:pPr>
                      <a:endParaRPr lang="en-US" sz="1800" b="1" kern="100" dirty="0">
                        <a:effectLst/>
                        <a:latin typeface="+mn-lt"/>
                        <a:cs typeface="Times New Roman" panose="02020603050405020304" pitchFamily="18" charset="0"/>
                      </a:endParaRPr>
                    </a:p>
                  </a:txBody>
                  <a:tcPr marL="68580" marR="68580" marT="0" marB="0" anchor="ctr"/>
                </a:tc>
                <a:tc>
                  <a:txBody>
                    <a:bodyPr/>
                    <a:lstStyle/>
                    <a:p>
                      <a:pPr>
                        <a:lnSpc>
                          <a:spcPct val="115000"/>
                        </a:lnSpc>
                        <a:buNone/>
                      </a:pPr>
                      <a:endParaRPr lang="en-US" sz="1800" b="1" kern="100">
                        <a:effectLst/>
                        <a:latin typeface="+mn-lt"/>
                        <a:cs typeface="Times New Roman" panose="02020603050405020304" pitchFamily="18" charset="0"/>
                      </a:endParaRPr>
                    </a:p>
                  </a:txBody>
                  <a:tcPr marL="68580" marR="68580" marT="0" marB="0" anchor="ctr"/>
                </a:tc>
                <a:tc>
                  <a:txBody>
                    <a:bodyPr/>
                    <a:lstStyle/>
                    <a:p>
                      <a:pPr>
                        <a:lnSpc>
                          <a:spcPct val="115000"/>
                        </a:lnSpc>
                        <a:buNone/>
                      </a:pPr>
                      <a:endParaRPr lang="en-US" sz="1800" b="1" kern="100">
                        <a:effectLst/>
                        <a:latin typeface="+mn-lt"/>
                        <a:cs typeface="Times New Roman" panose="02020603050405020304" pitchFamily="18" charset="0"/>
                      </a:endParaRPr>
                    </a:p>
                  </a:txBody>
                  <a:tcPr marL="68580" marR="68580" marT="0" marB="0" anchor="ctr"/>
                </a:tc>
                <a:tc>
                  <a:txBody>
                    <a:bodyPr/>
                    <a:lstStyle/>
                    <a:p>
                      <a:pPr>
                        <a:lnSpc>
                          <a:spcPct val="115000"/>
                        </a:lnSpc>
                        <a:buNone/>
                      </a:pPr>
                      <a:endParaRPr lang="en-US" sz="1800" b="1" kern="100">
                        <a:effectLst/>
                        <a:latin typeface="+mn-lt"/>
                        <a:cs typeface="Times New Roman" panose="02020603050405020304" pitchFamily="18" charset="0"/>
                      </a:endParaRPr>
                    </a:p>
                  </a:txBody>
                  <a:tcPr marL="68580" marR="68580" marT="0" marB="0" anchor="ctr"/>
                </a:tc>
                <a:extLst>
                  <a:ext uri="{0D108BD9-81ED-4DB2-BD59-A6C34878D82A}">
                    <a16:rowId xmlns:a16="http://schemas.microsoft.com/office/drawing/2014/main" val="4110966554"/>
                  </a:ext>
                </a:extLst>
              </a:tr>
              <a:tr h="190500">
                <a:tc>
                  <a:txBody>
                    <a:bodyPr/>
                    <a:lstStyle/>
                    <a:p>
                      <a:pPr marL="0" marR="0" algn="ctr">
                        <a:lnSpc>
                          <a:spcPct val="115000"/>
                        </a:lnSpc>
                        <a:buNone/>
                      </a:pPr>
                      <a:r>
                        <a:rPr lang="en-US" sz="1800" b="1" kern="100">
                          <a:effectLst/>
                          <a:latin typeface="+mn-lt"/>
                        </a:rPr>
                        <a:t>Schedule (iii)</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Siberia All White Long Portion</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0.5974</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not significant</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non-genotoxic</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900553022"/>
                  </a:ext>
                </a:extLst>
              </a:tr>
              <a:tr h="190500">
                <a:tc>
                  <a:txBody>
                    <a:bodyPr/>
                    <a:lstStyle/>
                    <a:p>
                      <a:pPr marL="0" marR="0" algn="ctr">
                        <a:lnSpc>
                          <a:spcPct val="115000"/>
                        </a:lnSpc>
                        <a:buNone/>
                      </a:pPr>
                      <a:r>
                        <a:rPr lang="en-US" sz="1800" b="1" kern="100">
                          <a:effectLst/>
                          <a:latin typeface="+mn-lt"/>
                        </a:rPr>
                        <a:t>Schedule (iii)</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Siberia All White Mini Portion</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0.2929</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not significant</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non-genotoxic</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87447595"/>
                  </a:ext>
                </a:extLst>
              </a:tr>
              <a:tr h="190500">
                <a:tc>
                  <a:txBody>
                    <a:bodyPr/>
                    <a:lstStyle/>
                    <a:p>
                      <a:pPr marL="0" marR="0" algn="ctr">
                        <a:lnSpc>
                          <a:spcPct val="115000"/>
                        </a:lnSpc>
                        <a:buNone/>
                      </a:pPr>
                      <a:r>
                        <a:rPr lang="en-US" sz="1800" b="1" kern="100">
                          <a:effectLst/>
                          <a:latin typeface="+mn-lt"/>
                        </a:rPr>
                        <a:t>Schedule (iii)</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Siberia All White Regular Portion</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0.2929</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not significant</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non-genotoxic</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734884706"/>
                  </a:ext>
                </a:extLst>
              </a:tr>
              <a:tr h="190500">
                <a:tc>
                  <a:txBody>
                    <a:bodyPr/>
                    <a:lstStyle/>
                    <a:p>
                      <a:pPr marL="0" marR="0" algn="ctr">
                        <a:lnSpc>
                          <a:spcPct val="115000"/>
                        </a:lnSpc>
                        <a:buNone/>
                      </a:pPr>
                      <a:r>
                        <a:rPr lang="en-US" sz="1800" b="1" kern="100">
                          <a:effectLst/>
                          <a:latin typeface="+mn-lt"/>
                        </a:rPr>
                        <a:t>Schedule (iii)</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Siberia All White Slim Portion</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latin typeface="+mn-lt"/>
                        </a:rPr>
                        <a:t>0.3118</a:t>
                      </a:r>
                      <a:endParaRPr lang="en-US" sz="1800" b="1" kern="1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dirty="0">
                          <a:effectLst/>
                          <a:latin typeface="+mn-lt"/>
                        </a:rPr>
                        <a:t>not significant</a:t>
                      </a:r>
                      <a:endParaRPr lang="en-US" sz="1800" b="1" kern="1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dirty="0">
                          <a:effectLst/>
                          <a:latin typeface="+mn-lt"/>
                        </a:rPr>
                        <a:t>non-genotoxic</a:t>
                      </a:r>
                      <a:endParaRPr lang="en-US" sz="1800" b="1" kern="100" dirty="0">
                        <a:effectLst/>
                        <a:latin typeface="+mn-lt"/>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511128380"/>
                  </a:ext>
                </a:extLst>
              </a:tr>
            </a:tbl>
          </a:graphicData>
        </a:graphic>
      </p:graphicFrame>
      <p:graphicFrame>
        <p:nvGraphicFramePr>
          <p:cNvPr id="24" name="Table 23">
            <a:extLst>
              <a:ext uri="{FF2B5EF4-FFF2-40B4-BE49-F238E27FC236}">
                <a16:creationId xmlns:a16="http://schemas.microsoft.com/office/drawing/2014/main" id="{0161D636-AF3C-FC19-5E98-B060B5559B38}"/>
              </a:ext>
            </a:extLst>
          </p:cNvPr>
          <p:cNvGraphicFramePr>
            <a:graphicFrameLocks noGrp="1"/>
          </p:cNvGraphicFramePr>
          <p:nvPr>
            <p:extLst>
              <p:ext uri="{D42A27DB-BD31-4B8C-83A1-F6EECF244321}">
                <p14:modId xmlns:p14="http://schemas.microsoft.com/office/powerpoint/2010/main" val="46422445"/>
              </p:ext>
            </p:extLst>
          </p:nvPr>
        </p:nvGraphicFramePr>
        <p:xfrm>
          <a:off x="30946407" y="17624853"/>
          <a:ext cx="11838045" cy="3826371"/>
        </p:xfrm>
        <a:graphic>
          <a:graphicData uri="http://schemas.openxmlformats.org/drawingml/2006/table">
            <a:tbl>
              <a:tblPr firstRow="1" firstCol="1" bandRow="1">
                <a:tableStyleId>{5C22544A-7EE6-4342-B048-85BDC9FD1C3A}</a:tableStyleId>
              </a:tblPr>
              <a:tblGrid>
                <a:gridCol w="2131019">
                  <a:extLst>
                    <a:ext uri="{9D8B030D-6E8A-4147-A177-3AD203B41FA5}">
                      <a16:colId xmlns:a16="http://schemas.microsoft.com/office/drawing/2014/main" val="4156217483"/>
                    </a:ext>
                  </a:extLst>
                </a:gridCol>
                <a:gridCol w="4515560">
                  <a:extLst>
                    <a:ext uri="{9D8B030D-6E8A-4147-A177-3AD203B41FA5}">
                      <a16:colId xmlns:a16="http://schemas.microsoft.com/office/drawing/2014/main" val="3304098557"/>
                    </a:ext>
                  </a:extLst>
                </a:gridCol>
                <a:gridCol w="1383786">
                  <a:extLst>
                    <a:ext uri="{9D8B030D-6E8A-4147-A177-3AD203B41FA5}">
                      <a16:colId xmlns:a16="http://schemas.microsoft.com/office/drawing/2014/main" val="1030670849"/>
                    </a:ext>
                  </a:extLst>
                </a:gridCol>
                <a:gridCol w="1884387">
                  <a:extLst>
                    <a:ext uri="{9D8B030D-6E8A-4147-A177-3AD203B41FA5}">
                      <a16:colId xmlns:a16="http://schemas.microsoft.com/office/drawing/2014/main" val="279987951"/>
                    </a:ext>
                  </a:extLst>
                </a:gridCol>
                <a:gridCol w="1923293">
                  <a:extLst>
                    <a:ext uri="{9D8B030D-6E8A-4147-A177-3AD203B41FA5}">
                      <a16:colId xmlns:a16="http://schemas.microsoft.com/office/drawing/2014/main" val="3206691507"/>
                    </a:ext>
                  </a:extLst>
                </a:gridCol>
              </a:tblGrid>
              <a:tr h="1185780">
                <a:tc>
                  <a:txBody>
                    <a:bodyPr/>
                    <a:lstStyle/>
                    <a:p>
                      <a:pPr marL="0" marR="0" algn="ctr">
                        <a:lnSpc>
                          <a:spcPct val="115000"/>
                        </a:lnSpc>
                        <a:buNone/>
                      </a:pPr>
                      <a:r>
                        <a:rPr lang="en-US" sz="1800" b="1" kern="100" dirty="0">
                          <a:effectLst/>
                        </a:rPr>
                        <a:t>Treatment</a:t>
                      </a:r>
                      <a:br>
                        <a:rPr lang="en-US" sz="1800" b="1" kern="100" dirty="0">
                          <a:effectLst/>
                        </a:rPr>
                      </a:br>
                      <a:r>
                        <a:rPr lang="en-US" sz="1800" b="1" kern="100" dirty="0">
                          <a:effectLst/>
                        </a:rPr>
                        <a:t>Schedule</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kern="100" dirty="0">
                          <a:effectLst/>
                        </a:rPr>
                        <a:t>Bull Dog NOTP Description</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kern="100" dirty="0">
                          <a:effectLst/>
                        </a:rPr>
                        <a:t>Chi-Square</a:t>
                      </a:r>
                      <a:br>
                        <a:rPr lang="en-US" sz="1800" b="1" kern="100" dirty="0">
                          <a:effectLst/>
                        </a:rPr>
                      </a:br>
                      <a:r>
                        <a:rPr lang="en-US" sz="1800" b="1" kern="100" dirty="0">
                          <a:effectLst/>
                        </a:rPr>
                        <a:t>p-value</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kern="100" dirty="0">
                          <a:effectLst/>
                        </a:rPr>
                        <a:t>Dunnett's</a:t>
                      </a:r>
                      <a:br>
                        <a:rPr lang="en-US" sz="1800" b="1" kern="100" dirty="0">
                          <a:effectLst/>
                        </a:rPr>
                      </a:br>
                      <a:r>
                        <a:rPr lang="en-US" sz="1800" b="1" kern="100" dirty="0">
                          <a:effectLst/>
                        </a:rPr>
                        <a:t>Test</a:t>
                      </a:r>
                      <a:br>
                        <a:rPr lang="en-US" sz="1800" b="1" kern="100" dirty="0">
                          <a:effectLst/>
                        </a:rPr>
                      </a:br>
                      <a:r>
                        <a:rPr lang="en-US" sz="1800" b="1" kern="100" dirty="0">
                          <a:effectLst/>
                        </a:rPr>
                        <a:t>Result</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tc>
                  <a:txBody>
                    <a:bodyPr/>
                    <a:lstStyle/>
                    <a:p>
                      <a:pPr marL="0" marR="0" algn="ctr">
                        <a:lnSpc>
                          <a:spcPct val="115000"/>
                        </a:lnSpc>
                        <a:buNone/>
                      </a:pPr>
                      <a:r>
                        <a:rPr lang="en-US" sz="1800" b="1" kern="100" dirty="0">
                          <a:effectLst/>
                        </a:rPr>
                        <a:t>Evaluation of</a:t>
                      </a:r>
                      <a:br>
                        <a:rPr lang="en-US" sz="1800" b="1" kern="100" dirty="0">
                          <a:effectLst/>
                        </a:rPr>
                      </a:br>
                      <a:r>
                        <a:rPr lang="en-US" sz="1800" b="1" kern="100" dirty="0">
                          <a:effectLst/>
                        </a:rPr>
                        <a:t>Genotoxic</a:t>
                      </a:r>
                      <a:br>
                        <a:rPr lang="en-US" sz="1800" b="1" kern="100" dirty="0">
                          <a:effectLst/>
                        </a:rPr>
                      </a:br>
                      <a:r>
                        <a:rPr lang="en-US" sz="1800" b="1" kern="100" dirty="0">
                          <a:effectLst/>
                        </a:rPr>
                        <a:t>Response</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solidFill>
                      <a:srgbClr val="1F86B3"/>
                    </a:solidFill>
                  </a:tcPr>
                </a:tc>
                <a:extLst>
                  <a:ext uri="{0D108BD9-81ED-4DB2-BD59-A6C34878D82A}">
                    <a16:rowId xmlns:a16="http://schemas.microsoft.com/office/drawing/2014/main" val="1133446826"/>
                  </a:ext>
                </a:extLst>
              </a:tr>
              <a:tr h="378191">
                <a:tc>
                  <a:txBody>
                    <a:bodyPr/>
                    <a:lstStyle/>
                    <a:p>
                      <a:pPr marL="0" marR="0" algn="ctr">
                        <a:lnSpc>
                          <a:spcPct val="115000"/>
                        </a:lnSpc>
                        <a:buNone/>
                      </a:pPr>
                      <a:r>
                        <a:rPr lang="en-US" sz="1800" b="1" kern="100">
                          <a:effectLst/>
                        </a:rPr>
                        <a:t>Schedule (i)</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15000"/>
                        </a:lnSpc>
                        <a:buNone/>
                      </a:pPr>
                      <a:r>
                        <a:rPr lang="en-US" sz="1800" b="1" kern="100">
                          <a:effectLst/>
                        </a:rPr>
                        <a:t>Bull Dog Canvas Cold Extreme White Portion</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0.3328</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not significant</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non-genotoxic</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08202018"/>
                  </a:ext>
                </a:extLst>
              </a:tr>
              <a:tr h="378191">
                <a:tc>
                  <a:txBody>
                    <a:bodyPr/>
                    <a:lstStyle/>
                    <a:p>
                      <a:pPr marL="0" marR="0" algn="ctr">
                        <a:lnSpc>
                          <a:spcPct val="115000"/>
                        </a:lnSpc>
                        <a:buNone/>
                      </a:pPr>
                      <a:r>
                        <a:rPr lang="en-US" sz="1800" b="1" kern="100">
                          <a:effectLst/>
                        </a:rPr>
                        <a:t>Schedule (ii)</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15000"/>
                        </a:lnSpc>
                        <a:buNone/>
                      </a:pPr>
                      <a:r>
                        <a:rPr lang="en-US" sz="1800" b="1" kern="100" dirty="0">
                          <a:effectLst/>
                        </a:rPr>
                        <a:t>Bull Dog Canvas Cold Extreme White Portion</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1800" b="1" kern="100">
                          <a:effectLst/>
                        </a:rPr>
                        <a:t>0.5482</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not significant</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non-genotoxic</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2857499"/>
                  </a:ext>
                </a:extLst>
              </a:tr>
              <a:tr h="378191">
                <a:tc>
                  <a:txBody>
                    <a:bodyPr/>
                    <a:lstStyle/>
                    <a:p>
                      <a:pPr marL="0" marR="0" algn="ctr">
                        <a:lnSpc>
                          <a:spcPct val="115000"/>
                        </a:lnSpc>
                        <a:buNone/>
                      </a:pPr>
                      <a:r>
                        <a:rPr lang="en-US" sz="1800" b="1" kern="100">
                          <a:effectLst/>
                        </a:rPr>
                        <a:t>Schedule (iii)</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15000"/>
                        </a:lnSpc>
                        <a:buNone/>
                      </a:pPr>
                      <a:r>
                        <a:rPr lang="en-US" sz="1800" b="1" kern="100">
                          <a:effectLst/>
                        </a:rPr>
                        <a:t>Bull Dog Canvas Cold Extreme White Portion</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1800" b="1" kern="100">
                          <a:effectLst/>
                        </a:rPr>
                        <a:t>0.1590</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not significant</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non-genotoxic</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530637635"/>
                  </a:ext>
                </a:extLst>
              </a:tr>
              <a:tr h="371445">
                <a:tc>
                  <a:txBody>
                    <a:bodyPr/>
                    <a:lstStyle/>
                    <a:p>
                      <a:pPr marL="0" marR="0" algn="ctr">
                        <a:lnSpc>
                          <a:spcPct val="115000"/>
                        </a:lnSpc>
                        <a:buNone/>
                      </a:pP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15000"/>
                        </a:lnSpc>
                        <a:buNone/>
                      </a:pP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930651507"/>
                  </a:ext>
                </a:extLst>
              </a:tr>
              <a:tr h="378191">
                <a:tc>
                  <a:txBody>
                    <a:bodyPr/>
                    <a:lstStyle/>
                    <a:p>
                      <a:pPr marL="0" marR="0" algn="ctr">
                        <a:lnSpc>
                          <a:spcPct val="115000"/>
                        </a:lnSpc>
                        <a:buNone/>
                      </a:pPr>
                      <a:r>
                        <a:rPr lang="en-US" sz="1800" b="1" kern="100" dirty="0">
                          <a:effectLst/>
                        </a:rPr>
                        <a:t>Schedule (</a:t>
                      </a:r>
                      <a:r>
                        <a:rPr lang="en-US" sz="1800" b="1" kern="100" dirty="0" err="1">
                          <a:effectLst/>
                        </a:rPr>
                        <a:t>i</a:t>
                      </a:r>
                      <a:r>
                        <a:rPr lang="en-US" sz="1800" b="1" kern="100" dirty="0">
                          <a:effectLst/>
                        </a:rPr>
                        <a:t>)</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15000"/>
                        </a:lnSpc>
                        <a:buNone/>
                      </a:pPr>
                      <a:r>
                        <a:rPr lang="en-US" sz="1800" b="1" kern="100">
                          <a:effectLst/>
                        </a:rPr>
                        <a:t>Bull Dog Canvas Extreme White Portion</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1800" b="1" kern="100">
                          <a:effectLst/>
                        </a:rPr>
                        <a:t>0.1056</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not significant</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non-genotoxic</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30751601"/>
                  </a:ext>
                </a:extLst>
              </a:tr>
              <a:tr h="378191">
                <a:tc>
                  <a:txBody>
                    <a:bodyPr/>
                    <a:lstStyle/>
                    <a:p>
                      <a:pPr marL="0" marR="0" algn="ctr">
                        <a:lnSpc>
                          <a:spcPct val="115000"/>
                        </a:lnSpc>
                        <a:buNone/>
                      </a:pPr>
                      <a:r>
                        <a:rPr lang="en-US" sz="1800" b="1" kern="100">
                          <a:effectLst/>
                        </a:rPr>
                        <a:t>Schedule (iii)</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15000"/>
                        </a:lnSpc>
                        <a:buNone/>
                      </a:pPr>
                      <a:r>
                        <a:rPr lang="en-US" sz="1800" b="1" kern="100">
                          <a:effectLst/>
                        </a:rPr>
                        <a:t>Bull Dog Canvas Extreme White Portion</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1800" b="1" kern="100">
                          <a:effectLst/>
                        </a:rPr>
                        <a:t>0.1835</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not significant</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on-genotoxic</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3014141"/>
                  </a:ext>
                </a:extLst>
              </a:tr>
              <a:tr h="378191">
                <a:tc>
                  <a:txBody>
                    <a:bodyPr/>
                    <a:lstStyle/>
                    <a:p>
                      <a:pPr marL="0" marR="0" algn="ctr">
                        <a:lnSpc>
                          <a:spcPct val="115000"/>
                        </a:lnSpc>
                        <a:buNone/>
                      </a:pPr>
                      <a:r>
                        <a:rPr lang="en-US" sz="1800" b="1" kern="100">
                          <a:effectLst/>
                        </a:rPr>
                        <a:t>Schedule (iii)</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nSpc>
                          <a:spcPct val="115000"/>
                        </a:lnSpc>
                        <a:buNone/>
                      </a:pPr>
                      <a:r>
                        <a:rPr lang="en-US" sz="1800" b="1" kern="100">
                          <a:effectLst/>
                        </a:rPr>
                        <a:t>Bull Dog Canvas Extreme White Portion</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marL="0" marR="0" algn="ctr">
                        <a:lnSpc>
                          <a:spcPct val="115000"/>
                        </a:lnSpc>
                        <a:buNone/>
                      </a:pPr>
                      <a:r>
                        <a:rPr lang="en-US" sz="1800" b="1" kern="100">
                          <a:effectLst/>
                        </a:rPr>
                        <a:t>0.2929</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a:effectLst/>
                        </a:rPr>
                        <a:t>not significant</a:t>
                      </a:r>
                      <a:endParaRPr lang="en-US" sz="1800" b="1" kern="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tc>
                  <a:txBody>
                    <a:bodyPr/>
                    <a:lstStyle/>
                    <a:p>
                      <a:pPr marL="0" marR="0" algn="ctr">
                        <a:lnSpc>
                          <a:spcPct val="115000"/>
                        </a:lnSpc>
                        <a:buNone/>
                      </a:pPr>
                      <a:r>
                        <a:rPr lang="en-US" sz="1800" b="1" kern="100" dirty="0">
                          <a:effectLst/>
                        </a:rPr>
                        <a:t>non-genotoxic</a:t>
                      </a:r>
                      <a:endParaRPr lang="en-US" sz="1800" b="1" kern="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52869715"/>
                  </a:ext>
                </a:extLst>
              </a:tr>
            </a:tbl>
          </a:graphicData>
        </a:graphic>
      </p:graphicFrame>
      <p:pic>
        <p:nvPicPr>
          <p:cNvPr id="8" name="Picture 7">
            <a:extLst>
              <a:ext uri="{FF2B5EF4-FFF2-40B4-BE49-F238E27FC236}">
                <a16:creationId xmlns:a16="http://schemas.microsoft.com/office/drawing/2014/main" id="{A919BC65-1978-F932-DD0C-03F287D3AE8B}"/>
              </a:ext>
            </a:extLst>
          </p:cNvPr>
          <p:cNvPicPr>
            <a:picLocks noChangeAspect="1"/>
          </p:cNvPicPr>
          <p:nvPr/>
        </p:nvPicPr>
        <p:blipFill>
          <a:blip r:embed="rId6"/>
          <a:stretch>
            <a:fillRect/>
          </a:stretch>
        </p:blipFill>
        <p:spPr>
          <a:xfrm>
            <a:off x="41543995" y="2265358"/>
            <a:ext cx="1455891" cy="1474799"/>
          </a:xfrm>
          <a:prstGeom prst="rect">
            <a:avLst/>
          </a:prstGeom>
        </p:spPr>
      </p:pic>
    </p:spTree>
    <p:extLst>
      <p:ext uri="{BB962C8B-B14F-4D97-AF65-F5344CB8AC3E}">
        <p14:creationId xmlns:p14="http://schemas.microsoft.com/office/powerpoint/2010/main" val="29843440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5858</TotalTime>
  <Words>1265</Words>
  <Application>Microsoft Macintosh PowerPoint</Application>
  <PresentationFormat>Custom</PresentationFormat>
  <Paragraphs>205</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Symbol</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Bonnie Coffa</dc:creator>
  <cp:lastModifiedBy>Manoj Misra</cp:lastModifiedBy>
  <cp:revision>396</cp:revision>
  <cp:lastPrinted>2019-09-10T13:04:04Z</cp:lastPrinted>
  <dcterms:created xsi:type="dcterms:W3CDTF">2019-08-08T00:51:37Z</dcterms:created>
  <dcterms:modified xsi:type="dcterms:W3CDTF">2025-08-20T18:31:57Z</dcterms:modified>
</cp:coreProperties>
</file>