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44" userDrawn="1">
          <p15:clr>
            <a:srgbClr val="A4A3A4"/>
          </p15:clr>
        </p15:guide>
        <p15:guide id="2" pos="1382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5485A02-69B6-FD8C-B628-48FA23F84F9C}" name="Manoj Misra" initials="MM" userId="188335a3582b5b97" providerId="Windows Live"/>
  <p188:author id="{85920F88-E6D5-1B70-7B09-EC1C6F4E4009}" name="Ed Carmines" initials="EC" userId="7064e8c9b1b996f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6B3"/>
    <a:srgbClr val="246C32"/>
    <a:srgbClr val="EFFADE"/>
    <a:srgbClr val="F6CC64"/>
    <a:srgbClr val="F7C13B"/>
    <a:srgbClr val="AFB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47" autoAdjust="0"/>
    <p:restoredTop sz="95404" autoAdjust="0"/>
  </p:normalViewPr>
  <p:slideViewPr>
    <p:cSldViewPr snapToGrid="0" showGuides="1">
      <p:cViewPr>
        <p:scale>
          <a:sx n="69" d="100"/>
          <a:sy n="69" d="100"/>
        </p:scale>
        <p:origin x="-8768" y="-1080"/>
      </p:cViewPr>
      <p:guideLst>
        <p:guide orient="horz" pos="10344"/>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8/29/25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8/29/25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8/29/25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hyperlink" Target="https://doi.org/10.1016/j.toxrep.2019.02.00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1"/>
            <a:ext cx="42345627" cy="3102450"/>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018903" y="812857"/>
            <a:ext cx="42008867" cy="2754600"/>
          </a:xfrm>
          <a:prstGeom prst="rect">
            <a:avLst/>
          </a:prstGeom>
          <a:noFill/>
        </p:spPr>
        <p:txBody>
          <a:bodyPr wrap="square" rtlCol="0">
            <a:spAutoFit/>
          </a:bodyPr>
          <a:lstStyle/>
          <a:p>
            <a:pPr algn="ctr">
              <a:spcAft>
                <a:spcPts val="600"/>
              </a:spcAft>
            </a:pPr>
            <a:r>
              <a:rPr lang="en-US" sz="5400" b="1" kern="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HPHC ANALYSIS OF SIBERIA AND BULL DOG MODERN ORAL NICOTINE POUCH PRODUCTS</a:t>
            </a:r>
          </a:p>
          <a:p>
            <a:pPr algn="ctr">
              <a:spcAft>
                <a:spcPts val="600"/>
              </a:spcAft>
            </a:pPr>
            <a:r>
              <a:rPr lang="fr-FR" sz="4000" spc="-75" dirty="0">
                <a:solidFill>
                  <a:schemeClr val="bg1"/>
                </a:solidFill>
                <a:latin typeface="Arial" panose="020B0604020202020204" pitchFamily="34" charset="0"/>
                <a:cs typeface="Arial" panose="020B0604020202020204" pitchFamily="34" charset="0"/>
              </a:rPr>
              <a:t>Manoj Misra, Ed Carmines and Lise Fraissinet</a:t>
            </a:r>
          </a:p>
          <a:p>
            <a:pPr algn="ctr">
              <a:spcAft>
                <a:spcPts val="600"/>
              </a:spcAft>
            </a:pPr>
            <a:r>
              <a:rPr lang="fr-FR" sz="3200" spc="-75" dirty="0" err="1">
                <a:solidFill>
                  <a:schemeClr val="bg1"/>
                </a:solidFill>
                <a:latin typeface="Arial" panose="020B0604020202020204" pitchFamily="34" charset="0"/>
                <a:cs typeface="Arial" panose="020B0604020202020204" pitchFamily="34" charset="0"/>
              </a:rPr>
              <a:t>Chemular</a:t>
            </a:r>
            <a:r>
              <a:rPr lang="fr-FR" sz="3200" spc="-75" dirty="0">
                <a:solidFill>
                  <a:schemeClr val="bg1"/>
                </a:solidFill>
                <a:latin typeface="Arial" panose="020B0604020202020204" pitchFamily="34" charset="0"/>
                <a:cs typeface="Arial" panose="020B0604020202020204" pitchFamily="34" charset="0"/>
              </a:rPr>
              <a:t> Inc, Hudson MI, USA</a:t>
            </a:r>
          </a:p>
          <a:p>
            <a:pPr>
              <a:spcAft>
                <a:spcPts val="600"/>
              </a:spcAft>
            </a:pPr>
            <a:r>
              <a:rPr lang="fr-FR" altLang="en-US" sz="3200" spc="-75" dirty="0">
                <a:solidFill>
                  <a:schemeClr val="bg1"/>
                </a:solidFill>
                <a:latin typeface="Arial" panose="020B0604020202020204" pitchFamily="34" charset="0"/>
                <a:cs typeface="Arial" panose="020B0604020202020204" pitchFamily="34" charset="0"/>
              </a:rPr>
              <a:t>Poster # 15</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72787" y="3995278"/>
            <a:ext cx="13716000" cy="892551"/>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10" name="TextBox 9">
            <a:extLst>
              <a:ext uri="{FF2B5EF4-FFF2-40B4-BE49-F238E27FC236}">
                <a16:creationId xmlns:a16="http://schemas.microsoft.com/office/drawing/2014/main" id="{DD9B5C38-DD1C-4DC6-88E0-F31022610826}"/>
              </a:ext>
            </a:extLst>
          </p:cNvPr>
          <p:cNvSpPr txBox="1"/>
          <p:nvPr/>
        </p:nvSpPr>
        <p:spPr>
          <a:xfrm>
            <a:off x="786935" y="9845885"/>
            <a:ext cx="13716000" cy="892552"/>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STUDY DESIGN AND METHODS</a:t>
            </a:r>
          </a:p>
        </p:txBody>
      </p:sp>
      <p:sp>
        <p:nvSpPr>
          <p:cNvPr id="27" name="Text Box 32">
            <a:extLst>
              <a:ext uri="{FF2B5EF4-FFF2-40B4-BE49-F238E27FC236}">
                <a16:creationId xmlns:a16="http://schemas.microsoft.com/office/drawing/2014/main" id="{981DB836-4F77-4BBF-8FE4-A9F93C159A3F}"/>
              </a:ext>
            </a:extLst>
          </p:cNvPr>
          <p:cNvSpPr txBox="1">
            <a:spLocks noChangeArrowheads="1"/>
          </p:cNvSpPr>
          <p:nvPr/>
        </p:nvSpPr>
        <p:spPr bwMode="auto">
          <a:xfrm>
            <a:off x="772787" y="10854730"/>
            <a:ext cx="13643744" cy="1031051"/>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spcBef>
                <a:spcPts val="0"/>
              </a:spcBef>
              <a:buNone/>
            </a:pPr>
            <a:r>
              <a:rPr lang="en-US" sz="2000" dirty="0">
                <a:ea typeface="Times New Roman" panose="02020603050405020304" pitchFamily="18" charset="0"/>
              </a:rPr>
              <a:t>The</a:t>
            </a:r>
            <a:r>
              <a:rPr lang="en-US" sz="2000" dirty="0">
                <a:effectLst/>
                <a:latin typeface="Arial" panose="020B0604020202020204" pitchFamily="34" charset="0"/>
                <a:ea typeface="Times New Roman" panose="02020603050405020304" pitchFamily="18" charset="0"/>
              </a:rPr>
              <a:t> testing was conducted at </a:t>
            </a:r>
            <a:r>
              <a:rPr lang="en-US" sz="2000" dirty="0" err="1">
                <a:effectLst/>
                <a:latin typeface="Arial" panose="020B0604020202020204" pitchFamily="34" charset="0"/>
                <a:ea typeface="Times New Roman" panose="02020603050405020304" pitchFamily="18" charset="0"/>
              </a:rPr>
              <a:t>Labstat</a:t>
            </a:r>
            <a:r>
              <a:rPr lang="en-US" sz="2000" dirty="0">
                <a:effectLst/>
                <a:latin typeface="Arial" panose="020B0604020202020204" pitchFamily="34" charset="0"/>
                <a:ea typeface="Times New Roman" panose="02020603050405020304" pitchFamily="18" charset="0"/>
              </a:rPr>
              <a:t> International Inc., Kitchener, Ontario, Canada. </a:t>
            </a:r>
            <a:r>
              <a:rPr lang="en-US" sz="2000" dirty="0" err="1">
                <a:ea typeface="Times New Roman" panose="02020603050405020304" pitchFamily="18" charset="0"/>
                <a:cs typeface="Arial" panose="020B0604020202020204" pitchFamily="34" charset="0"/>
              </a:rPr>
              <a:t>Labstat</a:t>
            </a:r>
            <a:r>
              <a:rPr lang="en-US" sz="2000" dirty="0">
                <a:ea typeface="Times New Roman" panose="02020603050405020304" pitchFamily="18" charset="0"/>
                <a:cs typeface="Arial" panose="020B0604020202020204" pitchFamily="34" charset="0"/>
              </a:rPr>
              <a:t> facility is ISO/IEC 17025 certified. </a:t>
            </a:r>
            <a:endParaRPr lang="en-US" sz="2000" b="1" strike="sngStrike"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BE732C8C-3153-4775-BBB7-9D8625CC8CED}"/>
              </a:ext>
            </a:extLst>
          </p:cNvPr>
          <p:cNvSpPr txBox="1"/>
          <p:nvPr/>
        </p:nvSpPr>
        <p:spPr>
          <a:xfrm>
            <a:off x="873273" y="24748204"/>
            <a:ext cx="13364310" cy="719177"/>
          </a:xfrm>
          <a:prstGeom prst="rect">
            <a:avLst/>
          </a:prstGeom>
          <a:solidFill>
            <a:srgbClr val="1F86B3"/>
          </a:solidFill>
        </p:spPr>
        <p:txBody>
          <a:bodyPr wrap="square" lIns="205740" tIns="137160" rIns="137160" bIns="137160">
            <a:noAutofit/>
          </a:bodyPr>
          <a:lstStyle/>
          <a:p>
            <a:pPr algn="ctr">
              <a:defRPr/>
            </a:pPr>
            <a:r>
              <a:rPr lang="en-US" sz="2400" b="1" spc="-75" dirty="0">
                <a:solidFill>
                  <a:schemeClr val="bg1"/>
                </a:solidFill>
                <a:latin typeface="Arial" panose="020B0604020202020204" pitchFamily="34" charset="0"/>
                <a:cs typeface="Arial" panose="020B0604020202020204" pitchFamily="34" charset="0"/>
              </a:rPr>
              <a:t>REFERENCES</a:t>
            </a:r>
          </a:p>
        </p:txBody>
      </p:sp>
      <p:sp>
        <p:nvSpPr>
          <p:cNvPr id="53" name="TextBox 52">
            <a:extLst>
              <a:ext uri="{FF2B5EF4-FFF2-40B4-BE49-F238E27FC236}">
                <a16:creationId xmlns:a16="http://schemas.microsoft.com/office/drawing/2014/main" id="{55A619C9-A3C4-4C20-884B-3ED366F80CE5}"/>
              </a:ext>
            </a:extLst>
          </p:cNvPr>
          <p:cNvSpPr txBox="1"/>
          <p:nvPr/>
        </p:nvSpPr>
        <p:spPr>
          <a:xfrm>
            <a:off x="15290007" y="3995276"/>
            <a:ext cx="27828406" cy="892552"/>
          </a:xfrm>
          <a:prstGeom prst="rect">
            <a:avLst/>
          </a:prstGeom>
          <a:solidFill>
            <a:srgbClr val="1F86B3"/>
          </a:solidFill>
        </p:spPr>
        <p:txBody>
          <a:bodyPr wrap="square" lIns="205740" tIns="137160" rIns="137160" bIns="137160">
            <a:sp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RESULTS</a:t>
            </a:r>
          </a:p>
        </p:txBody>
      </p:sp>
      <p:sp>
        <p:nvSpPr>
          <p:cNvPr id="48" name="TextBox 47">
            <a:extLst>
              <a:ext uri="{FF2B5EF4-FFF2-40B4-BE49-F238E27FC236}">
                <a16:creationId xmlns:a16="http://schemas.microsoft.com/office/drawing/2014/main" id="{C7353827-31D1-478D-8934-192B7D25F17E}"/>
              </a:ext>
            </a:extLst>
          </p:cNvPr>
          <p:cNvSpPr txBox="1"/>
          <p:nvPr/>
        </p:nvSpPr>
        <p:spPr>
          <a:xfrm>
            <a:off x="15290001" y="27519338"/>
            <a:ext cx="27828409" cy="747530"/>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CONCLUSIONS</a:t>
            </a:r>
          </a:p>
        </p:txBody>
      </p:sp>
      <p:sp>
        <p:nvSpPr>
          <p:cNvPr id="49" name="Text Box 32">
            <a:extLst>
              <a:ext uri="{FF2B5EF4-FFF2-40B4-BE49-F238E27FC236}">
                <a16:creationId xmlns:a16="http://schemas.microsoft.com/office/drawing/2014/main" id="{A4A47233-D11B-4010-AF6E-E4F3ADF9114B}"/>
              </a:ext>
            </a:extLst>
          </p:cNvPr>
          <p:cNvSpPr txBox="1">
            <a:spLocks noChangeArrowheads="1"/>
          </p:cNvSpPr>
          <p:nvPr/>
        </p:nvSpPr>
        <p:spPr bwMode="auto">
          <a:xfrm>
            <a:off x="15179106" y="28177558"/>
            <a:ext cx="27939305" cy="4539704"/>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lnSpc>
                <a:spcPct val="150000"/>
              </a:lnSpc>
              <a:spcBef>
                <a:spcPts val="1200"/>
              </a:spcBef>
              <a:spcAft>
                <a:spcPts val="0"/>
              </a:spcAft>
              <a:buNone/>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HPHC analysis of the Siberia and Bull Dog pouch products demonstrated the following:</a:t>
            </a:r>
            <a:endParaRPr lang="en-US"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1200"/>
              </a:spcBef>
              <a:spcAft>
                <a:spcPts val="0"/>
              </a:spcAft>
              <a:buFont typeface="Symbol" pitchFamily="2" charset="2"/>
              <a:buChar char=""/>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carbonyl compounds (acetaldehyde and crotonaldehyde), metal (cadmium, arsenic), nitrosamine compounds (NNK and NNN) and B(a)P were either not detected or below limits of quantitation. </a:t>
            </a:r>
            <a:endParaRPr lang="en-US"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1200"/>
              </a:spcBef>
              <a:spcAft>
                <a:spcPts val="0"/>
              </a:spcAft>
              <a:buFont typeface="Symbol" pitchFamily="2" charset="2"/>
              <a:buChar char=""/>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detected non-significant very low levels of formaldehyde levels were significantly below the CalEPA NSRL, ASTDR-Minimum Risk Levels (MRL) or the Derived No Effect Level (DNEL</a:t>
            </a:r>
            <a:r>
              <a:rPr lang="en-US" sz="2400" b="1" kern="100" dirty="0">
                <a:solidFill>
                  <a:srgbClr val="000000"/>
                </a:solidFill>
                <a:ea typeface="Calibri" panose="020F0502020204030204" pitchFamily="34" charset="0"/>
                <a:cs typeface="Times New Roman" panose="02020603050405020304" pitchFamily="18" charset="0"/>
              </a:rPr>
              <a:t>; </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general population) presenting minimal</a:t>
            </a:r>
            <a:r>
              <a:rPr lang="en-US" sz="2400" b="1" kern="100" dirty="0">
                <a:effectLst/>
                <a:latin typeface="Arial" panose="020B0604020202020204" pitchFamily="34" charset="0"/>
                <a:ea typeface="Calibri" panose="020F0502020204030204" pitchFamily="34" charset="0"/>
                <a:cs typeface="Times New Roman" panose="02020603050405020304" pitchFamily="18" charset="0"/>
              </a:rPr>
              <a:t> chronic </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risk to the consumers.</a:t>
            </a:r>
            <a:endParaRPr lang="en-US"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1200"/>
              </a:spcBef>
              <a:spcAft>
                <a:spcPts val="0"/>
              </a:spcAft>
              <a:buFont typeface="Symbol" pitchFamily="2" charset="2"/>
              <a:buChar char=""/>
            </a:pP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Compared to </a:t>
            </a:r>
            <a:r>
              <a:rPr lang="en-US" sz="2400" b="1" kern="100" dirty="0">
                <a:solidFill>
                  <a:srgbClr val="000000"/>
                </a:solidFill>
                <a:ea typeface="Calibri" panose="020F0502020204030204" pitchFamily="34" charset="0"/>
                <a:cs typeface="Times New Roman" panose="02020603050405020304" pitchFamily="18" charset="0"/>
              </a:rPr>
              <a:t>the FDA authorized oral products (Verve Products-PMTA and  and General Suns Products-MRTP) and </a:t>
            </a:r>
            <a:r>
              <a:rPr lang="en-US" sz="24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broad market sampling of modern oral nicotine products, SSA pouch products yield lower or similar levels of HPHCs.</a:t>
            </a:r>
          </a:p>
          <a:p>
            <a:pPr marL="342900" marR="0" lvl="0" indent="-342900" algn="just">
              <a:spcBef>
                <a:spcPts val="1200"/>
              </a:spcBef>
              <a:spcAft>
                <a:spcPts val="0"/>
              </a:spcAft>
              <a:buFont typeface="Symbol" pitchFamily="2" charset="2"/>
              <a:buChar char=""/>
            </a:pPr>
            <a:r>
              <a:rPr lang="en-US" sz="2400" b="1" kern="100" dirty="0">
                <a:effectLst/>
                <a:ea typeface="Calibri" panose="020F0502020204030204" pitchFamily="34" charset="0"/>
                <a:cs typeface="Arial" panose="020B0604020202020204" pitchFamily="34" charset="0"/>
              </a:rPr>
              <a:t>Based on the adapted ELCR assessment for oral products and the qualitative risk management descriptors for concern, it can be concluded that the detected formaldehyde levels in the tested products are of “lower concern” and thus pose a lower risk alternative to cigarettes and are unlikely to raise toxicological concerns regarding cancer risk.</a:t>
            </a:r>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772787" y="4903671"/>
            <a:ext cx="13716000" cy="4847481"/>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spcBef>
                <a:spcPts val="0"/>
              </a:spcBef>
              <a:spcAft>
                <a:spcPts val="0"/>
              </a:spcAft>
              <a:buNone/>
            </a:pPr>
            <a:r>
              <a:rPr lang="en-US" sz="1800" dirty="0">
                <a:effectLst/>
                <a:ea typeface="Times New Roman" panose="02020603050405020304" pitchFamily="18" charset="0"/>
                <a:cs typeface="Arial" panose="020B0604020202020204" pitchFamily="34" charset="0"/>
              </a:rPr>
              <a:t>FDA guidance is intended to assist in submitting premarket tobacco product applications (PMTAs) under section 910 of the FD&amp;C Act which include reporting of HPHCs in tobacco and nicotine products and tobacco smoke under section 904(a)(3) of the FD&amp;C Act. The Swedish Smokeless Solutions AB (SSS) product brands, Siberia and Bulldog Pouches, are made by mixing synthetic nicotine with flavors, sweetener, carriers, and pH modifiers. The use of these products is similar to snus. The FDA has not defined an appropriate list of HPHCs for products of this type (belong to Category Other and Subcategory Other). In the absence of guidance, SSS has chosen to follow the required list for portioned smokeless tobacco products. Among tested HPHCs, acetaldehyde, crotonaldehyde, metals, TSNAs levels were either not detected or below quantitative limits. A non-significant level of formaldehyde was found in Siberia and Bulldog products. The estimated daily exposure levels of formaldehyde and arsenic was compared with the oral no significant risk levels (NSRL) by OEHHA-Cal-EPA and minimum risk level (MRL) by ASTDR and the Derived No Effect Level (DNEL) by ECHA. The calculated potential daily exposure of formaldehyde for the SSA products was 2.3-8.6 fold below Cal EPA NSRL, 806-2998 fold below ASTDR-MRL and 17-61 fold below DNEL exposure limit. The HPHC excess lifetime cancer risks (ELCR) of the SSA products were zero for all of the products compared to currently FDA authorized Marketing Granted Order products of 118 for ENDS products and 10,000 for Kentucky 1R6F reference cigarette. In conclusion, insignificant HPHC yields, significant lower exposure potential and negligible lifetime cancer risk, indicate that the SSS products do not pose a significant risk to the consumers.</a:t>
            </a:r>
          </a:p>
          <a:p>
            <a:pPr marL="0" marR="0" algn="just">
              <a:spcBef>
                <a:spcPts val="0"/>
              </a:spcBef>
              <a:spcAft>
                <a:spcPts val="0"/>
              </a:spcAft>
              <a:buNone/>
            </a:pPr>
            <a:endParaRPr lang="en-US" sz="1800" dirty="0">
              <a:effectLst/>
              <a:ea typeface="Times New Roman" panose="02020603050405020304" pitchFamily="18" charset="0"/>
              <a:cs typeface="Arial" panose="020B0604020202020204" pitchFamily="34" charset="0"/>
            </a:endParaRPr>
          </a:p>
        </p:txBody>
      </p:sp>
      <p:sp>
        <p:nvSpPr>
          <p:cNvPr id="65" name="TextBox 64">
            <a:extLst>
              <a:ext uri="{FF2B5EF4-FFF2-40B4-BE49-F238E27FC236}">
                <a16:creationId xmlns:a16="http://schemas.microsoft.com/office/drawing/2014/main" id="{946F9E4B-F964-EEA4-783D-6A3D1F2CBF68}"/>
              </a:ext>
            </a:extLst>
          </p:cNvPr>
          <p:cNvSpPr txBox="1"/>
          <p:nvPr/>
        </p:nvSpPr>
        <p:spPr>
          <a:xfrm flipH="1">
            <a:off x="17219523" y="5041753"/>
            <a:ext cx="10752082" cy="492122"/>
          </a:xfrm>
          <a:prstGeom prst="rect">
            <a:avLst/>
          </a:prstGeom>
          <a:solidFill>
            <a:srgbClr val="92D050"/>
          </a:solidFill>
        </p:spPr>
        <p:txBody>
          <a:bodyPr wrap="square" rtlCol="0">
            <a:spAutoFit/>
          </a:bodyPr>
          <a:lstStyle/>
          <a:p>
            <a:pPr algn="ctr">
              <a:lnSpc>
                <a:spcPct val="115000"/>
              </a:lnSpc>
            </a:pPr>
            <a:r>
              <a:rPr lang="en-US" sz="24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HPHC ANALYSIS</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3"/>
          <a:stretch>
            <a:fillRect/>
          </a:stretch>
        </p:blipFill>
        <p:spPr>
          <a:xfrm>
            <a:off x="39123664" y="2700111"/>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4907523" y="32264719"/>
            <a:ext cx="5295809" cy="369332"/>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78</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TSRC Conference 2025, Knoxville, TN, USA  </a:t>
            </a:r>
          </a:p>
        </p:txBody>
      </p:sp>
      <p:sp>
        <p:nvSpPr>
          <p:cNvPr id="19" name="TextBox 18">
            <a:extLst>
              <a:ext uri="{FF2B5EF4-FFF2-40B4-BE49-F238E27FC236}">
                <a16:creationId xmlns:a16="http://schemas.microsoft.com/office/drawing/2014/main" id="{0E5259E1-0F67-F8EE-7C54-10632E7980C7}"/>
              </a:ext>
            </a:extLst>
          </p:cNvPr>
          <p:cNvSpPr txBox="1"/>
          <p:nvPr/>
        </p:nvSpPr>
        <p:spPr>
          <a:xfrm>
            <a:off x="855637" y="25694047"/>
            <a:ext cx="13209054" cy="4234493"/>
          </a:xfrm>
          <a:prstGeom prst="rect">
            <a:avLst/>
          </a:prstGeom>
          <a:noFill/>
        </p:spPr>
        <p:txBody>
          <a:bodyPr wrap="square">
            <a:spAutoFit/>
          </a:bodyPr>
          <a:lstStyle/>
          <a:p>
            <a:pPr marL="285750" indent="-285750">
              <a:lnSpc>
                <a:spcPts val="1680"/>
              </a:lnSpc>
              <a:buFont typeface="Arial" panose="020B0604020202020204" pitchFamily="34" charset="0"/>
              <a:buChar char="•"/>
            </a:pPr>
            <a:r>
              <a:rPr lang="en-US" sz="1600" kern="100" dirty="0">
                <a:latin typeface="Arial" panose="020B0604020202020204" pitchFamily="34" charset="0"/>
                <a:cs typeface="Arial" panose="020B0604020202020204" pitchFamily="34" charset="0"/>
              </a:rPr>
              <a:t>ASTDR - MRL: Agency for Toxic Substances and Disease Registry MINIMAL RISK LEVELS (MRLs). (https://wwwn.cdc.gov/tsp/MRLS/mrlslisting.aspx)</a:t>
            </a:r>
          </a:p>
          <a:p>
            <a:pPr marL="285750" indent="-285750">
              <a:lnSpc>
                <a:spcPts val="1680"/>
              </a:lnSpc>
              <a:buFont typeface="Arial" panose="020B0604020202020204" pitchFamily="34" charset="0"/>
              <a:buChar char="•"/>
            </a:pPr>
            <a:r>
              <a:rPr lang="en-US" sz="1600" kern="100" dirty="0">
                <a:latin typeface="Arial" panose="020B0604020202020204" pitchFamily="34" charset="0"/>
                <a:cs typeface="Arial" panose="020B0604020202020204" pitchFamily="34" charset="0"/>
              </a:rPr>
              <a:t>Azzopardi et al. (2022) Chemical characterization of tobacco-free “modern” oral nicotine pouches and their position on the toxicant and risk continuums, Drug and Chemical Toxicology, 45:5, 2246-2254. </a:t>
            </a:r>
          </a:p>
          <a:p>
            <a:pPr marL="285750" indent="-285750">
              <a:lnSpc>
                <a:spcPts val="1680"/>
              </a:lnSpc>
              <a:buFont typeface="Arial" panose="020B0604020202020204" pitchFamily="34" charset="0"/>
              <a:buChar char="•"/>
            </a:pPr>
            <a:r>
              <a:rPr lang="en-US" sz="1600" kern="100" dirty="0">
                <a:latin typeface="Arial" panose="020B0604020202020204" pitchFamily="34" charset="0"/>
                <a:cs typeface="Arial" panose="020B0604020202020204" pitchFamily="34" charset="0"/>
              </a:rPr>
              <a:t>Cal EPA-NSRL, Office of Environmental Health Hazard Assessment (OEHHA). Proposition 65 No Significant Risk Levels (NSRLs) and Maximum Allowable Dose Levels (MADLs). Oct 27, 2023. (https://</a:t>
            </a:r>
            <a:r>
              <a:rPr lang="en-US" sz="1600" kern="100" dirty="0" err="1">
                <a:latin typeface="Arial" panose="020B0604020202020204" pitchFamily="34" charset="0"/>
                <a:cs typeface="Arial" panose="020B0604020202020204" pitchFamily="34" charset="0"/>
              </a:rPr>
              <a:t>oehha.ca.gov</a:t>
            </a:r>
            <a:r>
              <a:rPr lang="en-US" sz="1600" kern="100" dirty="0">
                <a:latin typeface="Arial" panose="020B0604020202020204" pitchFamily="34" charset="0"/>
                <a:cs typeface="Arial" panose="020B0604020202020204" pitchFamily="34" charset="0"/>
              </a:rPr>
              <a:t>/proposition-65/general-info/current-proposition-65-no-significant-risk-levels-nsrls-maximum)</a:t>
            </a:r>
          </a:p>
          <a:p>
            <a:pPr marL="285750" indent="-285750">
              <a:lnSpc>
                <a:spcPts val="1680"/>
              </a:lnSpc>
              <a:buFont typeface="Arial" panose="020B0604020202020204" pitchFamily="34" charset="0"/>
              <a:buChar char="•"/>
            </a:pPr>
            <a:r>
              <a:rPr lang="en-US" sz="1600" kern="100" dirty="0">
                <a:latin typeface="Arial" panose="020B0604020202020204" pitchFamily="34" charset="0"/>
                <a:cs typeface="Arial" panose="020B0604020202020204" pitchFamily="34" charset="0"/>
              </a:rPr>
              <a:t>Danielson Timothy L. et al. Evaluation of Novel, Oral Tobacco-Derived Nicotine Products for HPHCs. 72nd TSRC. (https://sciences.altria.com/-/media/Project/Altria/Sciences/presentations/2/2018-TSRC-Danielson-Verve-HPHC-Final-20180910.pdf)</a:t>
            </a:r>
          </a:p>
          <a:p>
            <a:pPr marL="285750" indent="-285750">
              <a:lnSpc>
                <a:spcPts val="1680"/>
              </a:lnSpc>
              <a:buFont typeface="Arial" panose="020B0604020202020204" pitchFamily="34" charset="0"/>
              <a:buChar char="•"/>
            </a:pPr>
            <a:r>
              <a:rPr lang="en-US" sz="1600" kern="100" dirty="0">
                <a:latin typeface="Arial" panose="020B0604020202020204" pitchFamily="34" charset="0"/>
                <a:cs typeface="Arial" panose="020B0604020202020204" pitchFamily="34" charset="0"/>
              </a:rPr>
              <a:t>ECHA-DNEL: European Chemical Agency. Information on Chemicals (ECHA). https://www.echa.europa.eu/information-on-chemicals.</a:t>
            </a:r>
          </a:p>
          <a:p>
            <a:pPr marL="285750" indent="-285750">
              <a:lnSpc>
                <a:spcPts val="1680"/>
              </a:lnSpc>
              <a:buFont typeface="Arial" panose="020B0604020202020204" pitchFamily="34" charset="0"/>
              <a:buChar char="•"/>
            </a:pPr>
            <a:r>
              <a:rPr lang="en-US" sz="1600" kern="100" dirty="0">
                <a:latin typeface="Arial" panose="020B0604020202020204" pitchFamily="34" charset="0"/>
                <a:cs typeface="Arial" panose="020B0604020202020204" pitchFamily="34" charset="0"/>
              </a:rPr>
              <a:t>FDA 2014. Estimated HPHC Intakes from Snus Consumption – Comparison with Dietary Intakes or Smoking. (https://www.accessdata.fda.gov/Static/widgets/tobacco/MRTP/20%20appendix-6c-environ%20hphc%20report%202014_Redacted.pdf)</a:t>
            </a:r>
          </a:p>
          <a:p>
            <a:pPr marL="285750" indent="-285750">
              <a:lnSpc>
                <a:spcPts val="1680"/>
              </a:lnSpc>
              <a:buFont typeface="Arial" panose="020B0604020202020204" pitchFamily="34" charset="0"/>
              <a:buChar char="•"/>
            </a:pPr>
            <a:r>
              <a:rPr lang="en-US" sz="1600" kern="100" dirty="0">
                <a:latin typeface="Arial" panose="020B0604020202020204" pitchFamily="34" charset="0"/>
                <a:cs typeface="Arial" panose="020B0604020202020204" pitchFamily="34" charset="0"/>
              </a:rPr>
              <a:t>FDA internal memorandum from </a:t>
            </a:r>
            <a:r>
              <a:rPr lang="en-US" sz="1600" kern="100" dirty="0" err="1">
                <a:latin typeface="Arial" panose="020B0604020202020204" pitchFamily="34" charset="0"/>
                <a:cs typeface="Arial" panose="020B0604020202020204" pitchFamily="34" charset="0"/>
              </a:rPr>
              <a:t>Almamun</a:t>
            </a:r>
            <a:r>
              <a:rPr lang="en-US" sz="1600" kern="100" dirty="0">
                <a:latin typeface="Arial" panose="020B0604020202020204" pitchFamily="34" charset="0"/>
                <a:cs typeface="Arial" panose="020B0604020202020204" pitchFamily="34" charset="0"/>
              </a:rPr>
              <a:t> et al.  to file entitled, Calculating Excess Lifetime Cancer Risk in ENDS Premarket Tobacco Applications (June 3, 2024) (“June 3, 2024, Memorandum”).</a:t>
            </a:r>
          </a:p>
          <a:p>
            <a:pPr marL="285750" indent="-285750">
              <a:lnSpc>
                <a:spcPts val="1680"/>
              </a:lnSpc>
              <a:buFont typeface="Arial" panose="020B0604020202020204" pitchFamily="34" charset="0"/>
              <a:buChar char="•"/>
            </a:pPr>
            <a:r>
              <a:rPr lang="en-US" sz="1600" kern="100" dirty="0">
                <a:latin typeface="Arial" panose="020B0604020202020204" pitchFamily="34" charset="0"/>
                <a:cs typeface="Arial" panose="020B0604020202020204" pitchFamily="34" charset="0"/>
              </a:rPr>
              <a:t>Jablonski, J.J. et al. (2022) Market Survey of Modern Oral Nicotine Products: Determination of Select HPHCs and Comparison to Traditional Smokeless Tobacco Products. Separations, 9, 65.</a:t>
            </a:r>
          </a:p>
          <a:p>
            <a:pPr marL="285750" indent="-285750">
              <a:lnSpc>
                <a:spcPts val="1680"/>
              </a:lnSpc>
              <a:buFont typeface="Arial" panose="020B0604020202020204" pitchFamily="34" charset="0"/>
              <a:buChar char="•"/>
            </a:pPr>
            <a:r>
              <a:rPr lang="en-US" sz="1600" kern="100" dirty="0">
                <a:latin typeface="Arial" panose="020B0604020202020204" pitchFamily="34" charset="0"/>
                <a:cs typeface="Arial" panose="020B0604020202020204" pitchFamily="34" charset="0"/>
              </a:rPr>
              <a:t>Jaccard et </a:t>
            </a:r>
            <a:r>
              <a:rPr lang="en-US" sz="1600" kern="100" dirty="0">
                <a:effectLst/>
                <a:latin typeface="Arial" panose="020B0604020202020204" pitchFamily="34" charset="0"/>
                <a:ea typeface="Calibri" panose="020F0502020204030204" pitchFamily="34" charset="0"/>
                <a:cs typeface="Arial" panose="020B0604020202020204" pitchFamily="34" charset="0"/>
              </a:rPr>
              <a:t>al. (2019) “Mainstream Smoke Constituents and in Vitro Toxicity Comparative Analysis of 3R4F and 1R6F Reference Cigarettes.” Toxicology Reports 6:222–31. (</a:t>
            </a:r>
            <a:r>
              <a:rPr lang="en-US" sz="1600" kern="100" dirty="0">
                <a:effectLst/>
                <a:latin typeface="Arial" panose="020B0604020202020204" pitchFamily="34" charset="0"/>
                <a:ea typeface="Calibri" panose="020F0502020204030204" pitchFamily="34" charset="0"/>
                <a:cs typeface="Arial" panose="020B0604020202020204" pitchFamily="34" charset="0"/>
                <a:hlinkClick r:id="rId4"/>
              </a:rPr>
              <a:t>https://doi.org/10.1016/j.toxrep.2019.02.009</a:t>
            </a:r>
            <a:r>
              <a:rPr lang="en-US" sz="1600" kern="100" dirty="0">
                <a:effectLst/>
                <a:latin typeface="Arial" panose="020B0604020202020204" pitchFamily="34" charset="0"/>
                <a:ea typeface="Calibri" panose="020F0502020204030204" pitchFamily="34" charset="0"/>
                <a:cs typeface="Arial" panose="020B0604020202020204" pitchFamily="34" charset="0"/>
              </a:rPr>
              <a:t>)</a:t>
            </a:r>
          </a:p>
          <a:p>
            <a:pPr marL="285750" indent="-285750">
              <a:lnSpc>
                <a:spcPts val="1680"/>
              </a:lnSpc>
              <a:buFont typeface="Arial" panose="020B0604020202020204" pitchFamily="34" charset="0"/>
              <a:buChar char="•"/>
            </a:pPr>
            <a:r>
              <a:rPr lang="en-US" sz="1600" kern="100" dirty="0">
                <a:latin typeface="Arial" panose="020B0604020202020204" pitchFamily="34" charset="0"/>
                <a:ea typeface="Calibri" panose="020F0502020204030204" pitchFamily="34" charset="0"/>
                <a:cs typeface="Arial" panose="020B0604020202020204" pitchFamily="34" charset="0"/>
              </a:rPr>
              <a:t>OEHHA 2011. “Formaldehyde.” Text. 2011. https://</a:t>
            </a:r>
            <a:r>
              <a:rPr lang="en-US" sz="1600" kern="100" dirty="0" err="1">
                <a:latin typeface="Arial" panose="020B0604020202020204" pitchFamily="34" charset="0"/>
                <a:ea typeface="Calibri" panose="020F0502020204030204" pitchFamily="34" charset="0"/>
                <a:cs typeface="Arial" panose="020B0604020202020204" pitchFamily="34" charset="0"/>
              </a:rPr>
              <a:t>oehha.ca.gov</a:t>
            </a:r>
            <a:r>
              <a:rPr lang="en-US" sz="1600" kern="100" dirty="0">
                <a:latin typeface="Arial" panose="020B0604020202020204" pitchFamily="34" charset="0"/>
                <a:ea typeface="Calibri" panose="020F0502020204030204" pitchFamily="34" charset="0"/>
                <a:cs typeface="Arial" panose="020B0604020202020204" pitchFamily="34" charset="0"/>
              </a:rPr>
              <a:t>/chemicals/formaldehyde.</a:t>
            </a: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55CB04F0-5AC1-1DAA-21E2-24FFAFCFCE98}"/>
              </a:ext>
            </a:extLst>
          </p:cNvPr>
          <p:cNvSpPr txBox="1"/>
          <p:nvPr/>
        </p:nvSpPr>
        <p:spPr>
          <a:xfrm>
            <a:off x="786935" y="11947827"/>
            <a:ext cx="13364309" cy="400110"/>
          </a:xfrm>
          <a:prstGeom prst="rect">
            <a:avLst/>
          </a:prstGeom>
          <a:noFill/>
        </p:spPr>
        <p:txBody>
          <a:bodyPr wrap="square">
            <a:spAutoFit/>
          </a:bodyPr>
          <a:lstStyle/>
          <a:p>
            <a:pPr marL="914400" marR="0" indent="-914400">
              <a:spcBef>
                <a:spcPts val="1200"/>
              </a:spcBef>
              <a:spcAft>
                <a:spcPts val="600"/>
              </a:spcAft>
              <a:tabLst>
                <a:tab pos="914400" algn="l"/>
              </a:tabLst>
            </a:pPr>
            <a:r>
              <a:rPr lang="en-US" sz="2000" b="1" dirty="0">
                <a:effectLst/>
                <a:latin typeface="Arial" panose="020B0604020202020204" pitchFamily="34" charset="0"/>
                <a:ea typeface="Times New Roman" panose="02020603050405020304" pitchFamily="18" charset="0"/>
                <a:cs typeface="Times New Roman" panose="02020603050405020304" pitchFamily="18" charset="0"/>
              </a:rPr>
              <a:t>SSS POUCH PRODUCTS</a:t>
            </a:r>
          </a:p>
        </p:txBody>
      </p:sp>
      <p:sp>
        <p:nvSpPr>
          <p:cNvPr id="14" name="TextBox 13">
            <a:extLst>
              <a:ext uri="{FF2B5EF4-FFF2-40B4-BE49-F238E27FC236}">
                <a16:creationId xmlns:a16="http://schemas.microsoft.com/office/drawing/2014/main" id="{484B32A5-A111-17E8-7171-FDF1E163EEF4}"/>
              </a:ext>
            </a:extLst>
          </p:cNvPr>
          <p:cNvSpPr txBox="1"/>
          <p:nvPr/>
        </p:nvSpPr>
        <p:spPr>
          <a:xfrm>
            <a:off x="942266" y="16205303"/>
            <a:ext cx="13774782" cy="400110"/>
          </a:xfrm>
          <a:prstGeom prst="rect">
            <a:avLst/>
          </a:prstGeom>
          <a:noFill/>
        </p:spPr>
        <p:txBody>
          <a:bodyPr wrap="square">
            <a:spAutoFit/>
          </a:bodyPr>
          <a:lstStyle/>
          <a:p>
            <a:pPr marL="0" marR="0" algn="just">
              <a:spcBef>
                <a:spcPts val="0"/>
              </a:spcBef>
              <a:spcAft>
                <a:spcPts val="0"/>
              </a:spcAft>
            </a:pPr>
            <a:r>
              <a:rPr lang="en-US" sz="2000" b="1" kern="100" dirty="0">
                <a:latin typeface="Arial" panose="020B0604020202020204" pitchFamily="34" charset="0"/>
                <a:ea typeface="Calibri" panose="020F0502020204030204" pitchFamily="34" charset="0"/>
                <a:cs typeface="Arial" panose="020B0604020202020204" pitchFamily="34" charset="0"/>
              </a:rPr>
              <a:t>HPHC ANALYSES</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6" name="Rectangle 2">
            <a:extLst>
              <a:ext uri="{FF2B5EF4-FFF2-40B4-BE49-F238E27FC236}">
                <a16:creationId xmlns:a16="http://schemas.microsoft.com/office/drawing/2014/main" id="{1F974891-54FF-7B0F-F54B-B19D4FE9926F}"/>
              </a:ext>
            </a:extLst>
          </p:cNvPr>
          <p:cNvSpPr>
            <a:spLocks noChangeArrowheads="1"/>
          </p:cNvSpPr>
          <p:nvPr/>
        </p:nvSpPr>
        <p:spPr bwMode="auto">
          <a:xfrm>
            <a:off x="19583949" y="8070193"/>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2" name="Rectangle 6">
            <a:extLst>
              <a:ext uri="{FF2B5EF4-FFF2-40B4-BE49-F238E27FC236}">
                <a16:creationId xmlns:a16="http://schemas.microsoft.com/office/drawing/2014/main" id="{93AB3E81-1925-E785-30E5-83A8B68CE52E}"/>
              </a:ext>
            </a:extLst>
          </p:cNvPr>
          <p:cNvSpPr>
            <a:spLocks noChangeArrowheads="1"/>
          </p:cNvSpPr>
          <p:nvPr/>
        </p:nvSpPr>
        <p:spPr bwMode="auto">
          <a:xfrm>
            <a:off x="36042061" y="8433609"/>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TextBox 8">
            <a:extLst>
              <a:ext uri="{FF2B5EF4-FFF2-40B4-BE49-F238E27FC236}">
                <a16:creationId xmlns:a16="http://schemas.microsoft.com/office/drawing/2014/main" id="{E56525BD-68BE-BF7B-F2EC-95C38B9B08AC}"/>
              </a:ext>
            </a:extLst>
          </p:cNvPr>
          <p:cNvSpPr txBox="1"/>
          <p:nvPr/>
        </p:nvSpPr>
        <p:spPr>
          <a:xfrm>
            <a:off x="1042552" y="19929322"/>
            <a:ext cx="13774782" cy="400110"/>
          </a:xfrm>
          <a:prstGeom prst="rect">
            <a:avLst/>
          </a:prstGeom>
          <a:noFill/>
        </p:spPr>
        <p:txBody>
          <a:bodyPr wrap="square">
            <a:spAutoFit/>
          </a:bodyPr>
          <a:lstStyle/>
          <a:p>
            <a:pPr marL="0" marR="0" algn="just">
              <a:spcBef>
                <a:spcPts val="0"/>
              </a:spcBef>
              <a:spcAft>
                <a:spcPts val="0"/>
              </a:spcAft>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METHOD SPECIFIC LOD AND LOQ FOR HPHC CONSTITUENTS</a:t>
            </a:r>
            <a:r>
              <a:rPr lang="en-US" sz="2000" b="1" dirty="0">
                <a:effectLst/>
                <a:latin typeface="Arial" panose="020B0604020202020204" pitchFamily="34" charset="0"/>
                <a:cs typeface="Arial" panose="020B0604020202020204" pitchFamily="34" charset="0"/>
              </a:rPr>
              <a:t> </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59D757C3-9EE2-BFDD-64DB-F63D513DBD6E}"/>
              </a:ext>
            </a:extLst>
          </p:cNvPr>
          <p:cNvSpPr txBox="1"/>
          <p:nvPr/>
        </p:nvSpPr>
        <p:spPr>
          <a:xfrm flipH="1">
            <a:off x="32202239" y="5025297"/>
            <a:ext cx="9672757" cy="480901"/>
          </a:xfrm>
          <a:prstGeom prst="rect">
            <a:avLst/>
          </a:prstGeom>
          <a:solidFill>
            <a:srgbClr val="92D050"/>
          </a:solidFill>
        </p:spPr>
        <p:txBody>
          <a:bodyPr wrap="square" rtlCol="0">
            <a:spAutoFit/>
          </a:bodyPr>
          <a:lstStyle/>
          <a:p>
            <a:pPr algn="ctr">
              <a:lnSpc>
                <a:spcPct val="115000"/>
              </a:lnSpc>
            </a:pPr>
            <a:r>
              <a:rPr lang="en-US" sz="2400" b="1" kern="100" dirty="0">
                <a:solidFill>
                  <a:srgbClr val="000000"/>
                </a:solidFill>
                <a:latin typeface="Arial" panose="020B0604020202020204" pitchFamily="34" charset="0"/>
                <a:ea typeface="Calibri" panose="020F0502020204030204" pitchFamily="34" charset="0"/>
                <a:cs typeface="Arial" panose="020B0604020202020204" pitchFamily="34" charset="0"/>
              </a:rPr>
              <a:t>HPHC ANALYSIS</a:t>
            </a:r>
            <a:endParaRPr lang="en-US" sz="2400" kern="100" dirty="0">
              <a:latin typeface="Arial" panose="020B0604020202020204" pitchFamily="34" charset="0"/>
              <a:ea typeface="Calibri" panose="020F050202020403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BF373CC9-521A-154F-3968-4602666D70FC}"/>
              </a:ext>
            </a:extLst>
          </p:cNvPr>
          <p:cNvSpPr txBox="1"/>
          <p:nvPr/>
        </p:nvSpPr>
        <p:spPr>
          <a:xfrm flipH="1">
            <a:off x="15290004" y="10056859"/>
            <a:ext cx="27828405" cy="504305"/>
          </a:xfrm>
          <a:prstGeom prst="rect">
            <a:avLst/>
          </a:prstGeom>
          <a:solidFill>
            <a:srgbClr val="92D050"/>
          </a:solidFill>
        </p:spPr>
        <p:txBody>
          <a:bodyPr wrap="square" rtlCol="0">
            <a:spAutoFit/>
          </a:bodyPr>
          <a:lstStyle/>
          <a:p>
            <a:pPr marL="0" marR="0" algn="ctr">
              <a:lnSpc>
                <a:spcPct val="150000"/>
              </a:lnSpc>
              <a:spcBef>
                <a:spcPts val="0"/>
              </a:spcBef>
              <a:spcAft>
                <a:spcPts val="0"/>
              </a:spcAft>
            </a:pPr>
            <a:r>
              <a:rPr lang="en-US" sz="20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COMPARATIVE CALCULATED DAILY FORMALDEHYDE EXPOSURE </a:t>
            </a:r>
            <a:r>
              <a:rPr lang="en-US" sz="2000" b="1" kern="100" dirty="0">
                <a:solidFill>
                  <a:srgbClr val="000000"/>
                </a:solidFill>
                <a:latin typeface="Arial" panose="020B0604020202020204" pitchFamily="34" charset="0"/>
                <a:ea typeface="Calibri" panose="020F0502020204030204" pitchFamily="34" charset="0"/>
                <a:cs typeface="Times New Roman" panose="02020603050405020304" pitchFamily="18" charset="0"/>
              </a:rPr>
              <a:t>AND </a:t>
            </a:r>
            <a:r>
              <a:rPr lang="en-US" sz="20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EXPOSURE LIMITS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3" name="TextBox 42">
            <a:extLst>
              <a:ext uri="{FF2B5EF4-FFF2-40B4-BE49-F238E27FC236}">
                <a16:creationId xmlns:a16="http://schemas.microsoft.com/office/drawing/2014/main" id="{24A81C15-C956-81C1-C2F1-ACC8F6F94E0A}"/>
              </a:ext>
            </a:extLst>
          </p:cNvPr>
          <p:cNvSpPr txBox="1"/>
          <p:nvPr/>
        </p:nvSpPr>
        <p:spPr>
          <a:xfrm flipH="1">
            <a:off x="15290004" y="20625915"/>
            <a:ext cx="27737765" cy="480901"/>
          </a:xfrm>
          <a:prstGeom prst="rect">
            <a:avLst/>
          </a:prstGeom>
          <a:solidFill>
            <a:srgbClr val="92D050"/>
          </a:solidFill>
        </p:spPr>
        <p:txBody>
          <a:bodyPr wrap="square" rtlCol="0">
            <a:spAutoFit/>
          </a:bodyPr>
          <a:lstStyle/>
          <a:p>
            <a:pPr marL="0" marR="0" algn="ctr">
              <a:lnSpc>
                <a:spcPct val="115000"/>
              </a:lnSpc>
              <a:spcBef>
                <a:spcPts val="0"/>
              </a:spcBef>
              <a:spcAft>
                <a:spcPts val="0"/>
              </a:spcAft>
            </a:pPr>
            <a:r>
              <a:rPr lang="en-US" sz="24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COMPARATIVE HPHC LEVELS WITH MARKET COMPARATORS</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8670A885-80DD-2CF9-D6B3-4B28D5817864}"/>
              </a:ext>
            </a:extLst>
          </p:cNvPr>
          <p:cNvSpPr txBox="1"/>
          <p:nvPr/>
        </p:nvSpPr>
        <p:spPr>
          <a:xfrm>
            <a:off x="30351560" y="9780911"/>
            <a:ext cx="10220163" cy="276999"/>
          </a:xfrm>
          <a:prstGeom prst="rect">
            <a:avLst/>
          </a:prstGeom>
          <a:noFill/>
        </p:spPr>
        <p:txBody>
          <a:bodyPr wrap="square">
            <a:spAutoFit/>
          </a:bodyPr>
          <a:lstStyle/>
          <a:p>
            <a:r>
              <a:rPr lang="en-US" sz="1200" dirty="0">
                <a:effectLst/>
                <a:latin typeface="Arial" panose="020B0604020202020204" pitchFamily="34" charset="0"/>
                <a:ea typeface="Calibri" panose="020F0502020204030204" pitchFamily="34" charset="0"/>
              </a:rPr>
              <a:t>BDL: Below detection limit ; </a:t>
            </a:r>
            <a:r>
              <a:rPr lang="en-US" sz="1200" dirty="0">
                <a:latin typeface="Arial" panose="020B0604020202020204" pitchFamily="34" charset="0"/>
                <a:ea typeface="Calibri" panose="020F0502020204030204" pitchFamily="34" charset="0"/>
              </a:rPr>
              <a:t>BQL</a:t>
            </a:r>
            <a:r>
              <a:rPr lang="en-US" sz="1200" dirty="0">
                <a:effectLst/>
                <a:latin typeface="Arial" panose="020B0604020202020204" pitchFamily="34" charset="0"/>
                <a:ea typeface="Calibri" panose="020F0502020204030204" pitchFamily="34" charset="0"/>
              </a:rPr>
              <a:t>: Below quantitative limit </a:t>
            </a:r>
          </a:p>
        </p:txBody>
      </p:sp>
      <p:sp>
        <p:nvSpPr>
          <p:cNvPr id="18" name="TextBox 17">
            <a:extLst>
              <a:ext uri="{FF2B5EF4-FFF2-40B4-BE49-F238E27FC236}">
                <a16:creationId xmlns:a16="http://schemas.microsoft.com/office/drawing/2014/main" id="{ACE6764D-EC78-B251-1675-D84B2B555F2D}"/>
              </a:ext>
            </a:extLst>
          </p:cNvPr>
          <p:cNvSpPr txBox="1"/>
          <p:nvPr/>
        </p:nvSpPr>
        <p:spPr>
          <a:xfrm>
            <a:off x="28539012" y="14873164"/>
            <a:ext cx="6276952" cy="276999"/>
          </a:xfrm>
          <a:prstGeom prst="rect">
            <a:avLst/>
          </a:prstGeom>
          <a:noFill/>
        </p:spPr>
        <p:txBody>
          <a:bodyPr wrap="square">
            <a:spAutoFit/>
          </a:bodyPr>
          <a:lstStyle/>
          <a:p>
            <a:r>
              <a:rPr lang="en-US" sz="1200" dirty="0">
                <a:effectLst/>
                <a:latin typeface="Arial" panose="020B0604020202020204" pitchFamily="34" charset="0"/>
                <a:ea typeface="Calibri" panose="020F0502020204030204" pitchFamily="34" charset="0"/>
              </a:rPr>
              <a:t> * The calculated daily exposure </a:t>
            </a:r>
            <a:r>
              <a:rPr lang="en-US" sz="1200" dirty="0">
                <a:latin typeface="Arial" panose="020B0604020202020204" pitchFamily="34" charset="0"/>
                <a:ea typeface="Calibri" panose="020F0502020204030204" pitchFamily="34" charset="0"/>
              </a:rPr>
              <a:t>based on 10 nicotine pouch/day consumption</a:t>
            </a:r>
            <a:endParaRPr lang="en-US" sz="1200" dirty="0"/>
          </a:p>
        </p:txBody>
      </p:sp>
      <p:sp>
        <p:nvSpPr>
          <p:cNvPr id="28" name="TextBox 27">
            <a:extLst>
              <a:ext uri="{FF2B5EF4-FFF2-40B4-BE49-F238E27FC236}">
                <a16:creationId xmlns:a16="http://schemas.microsoft.com/office/drawing/2014/main" id="{86099F02-0753-5F98-61A6-128A12BF2BD2}"/>
              </a:ext>
            </a:extLst>
          </p:cNvPr>
          <p:cNvSpPr txBox="1"/>
          <p:nvPr/>
        </p:nvSpPr>
        <p:spPr>
          <a:xfrm flipH="1">
            <a:off x="15290001" y="15266571"/>
            <a:ext cx="27828403" cy="480901"/>
          </a:xfrm>
          <a:prstGeom prst="rect">
            <a:avLst/>
          </a:prstGeom>
          <a:solidFill>
            <a:srgbClr val="92D050"/>
          </a:solidFill>
        </p:spPr>
        <p:txBody>
          <a:bodyPr wrap="square" rtlCol="0">
            <a:spAutoFit/>
          </a:bodyPr>
          <a:lstStyle/>
          <a:p>
            <a:pPr algn="ctr">
              <a:lnSpc>
                <a:spcPct val="115000"/>
              </a:lnSpc>
            </a:pPr>
            <a:r>
              <a:rPr lang="en-US" sz="24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ELCR (Excess </a:t>
            </a:r>
            <a:r>
              <a:rPr lang="en-US" sz="2400" b="1" kern="100" dirty="0">
                <a:solidFill>
                  <a:srgbClr val="000000"/>
                </a:solidFill>
                <a:latin typeface="Arial" panose="020B0604020202020204" pitchFamily="34" charset="0"/>
                <a:ea typeface="Calibri" panose="020F0502020204030204" pitchFamily="34" charset="0"/>
                <a:cs typeface="Arial" panose="020B0604020202020204" pitchFamily="34" charset="0"/>
              </a:rPr>
              <a:t>L</a:t>
            </a:r>
            <a:r>
              <a:rPr lang="en-US" sz="24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ifetime </a:t>
            </a:r>
            <a:r>
              <a:rPr lang="en-US" sz="2400" b="1" kern="100" dirty="0">
                <a:solidFill>
                  <a:srgbClr val="000000"/>
                </a:solidFill>
                <a:latin typeface="Arial" panose="020B0604020202020204" pitchFamily="34" charset="0"/>
                <a:ea typeface="Calibri" panose="020F0502020204030204" pitchFamily="34" charset="0"/>
                <a:cs typeface="Arial" panose="020B0604020202020204" pitchFamily="34" charset="0"/>
              </a:rPr>
              <a:t>C</a:t>
            </a:r>
            <a:r>
              <a:rPr lang="en-US" sz="24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ancer Risk): Formaldehyde</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DD706CB1-79C4-29D9-1637-D0EFF8B99772}"/>
              </a:ext>
            </a:extLst>
          </p:cNvPr>
          <p:cNvGraphicFramePr>
            <a:graphicFrameLocks noGrp="1"/>
          </p:cNvGraphicFramePr>
          <p:nvPr>
            <p:extLst>
              <p:ext uri="{D42A27DB-BD31-4B8C-83A1-F6EECF244321}">
                <p14:modId xmlns:p14="http://schemas.microsoft.com/office/powerpoint/2010/main" val="3364125441"/>
              </p:ext>
            </p:extLst>
          </p:nvPr>
        </p:nvGraphicFramePr>
        <p:xfrm>
          <a:off x="2609385" y="12481284"/>
          <a:ext cx="9701561" cy="3053086"/>
        </p:xfrm>
        <a:graphic>
          <a:graphicData uri="http://schemas.openxmlformats.org/drawingml/2006/table">
            <a:tbl>
              <a:tblPr firstRow="1" firstCol="1" bandRow="1">
                <a:tableStyleId>{5C22544A-7EE6-4342-B048-85BDC9FD1C3A}</a:tableStyleId>
              </a:tblPr>
              <a:tblGrid>
                <a:gridCol w="6824445">
                  <a:extLst>
                    <a:ext uri="{9D8B030D-6E8A-4147-A177-3AD203B41FA5}">
                      <a16:colId xmlns:a16="http://schemas.microsoft.com/office/drawing/2014/main" val="3801960080"/>
                    </a:ext>
                  </a:extLst>
                </a:gridCol>
                <a:gridCol w="2877116">
                  <a:extLst>
                    <a:ext uri="{9D8B030D-6E8A-4147-A177-3AD203B41FA5}">
                      <a16:colId xmlns:a16="http://schemas.microsoft.com/office/drawing/2014/main" val="2707614497"/>
                    </a:ext>
                  </a:extLst>
                </a:gridCol>
              </a:tblGrid>
              <a:tr h="560076">
                <a:tc>
                  <a:txBody>
                    <a:bodyPr/>
                    <a:lstStyle/>
                    <a:p>
                      <a:pPr marL="0" marR="0" algn="ctr">
                        <a:spcBef>
                          <a:spcPts val="200"/>
                        </a:spcBef>
                        <a:spcAft>
                          <a:spcPts val="400"/>
                        </a:spcAft>
                        <a:buNone/>
                      </a:pPr>
                      <a:r>
                        <a:rPr lang="en-US" sz="1800" dirty="0">
                          <a:solidFill>
                            <a:schemeClr val="bg1"/>
                          </a:solidFill>
                          <a:effectLst/>
                        </a:rPr>
                        <a:t>SSS Pouch Products</a:t>
                      </a:r>
                      <a:endParaRPr lang="en-US" sz="1800" b="1"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spcBef>
                          <a:spcPts val="200"/>
                        </a:spcBef>
                        <a:spcAft>
                          <a:spcPts val="400"/>
                        </a:spcAft>
                        <a:buNone/>
                      </a:pPr>
                      <a:r>
                        <a:rPr lang="en-US" sz="1800" dirty="0">
                          <a:effectLst/>
                        </a:rPr>
                        <a:t>Target Nicotine (mg/pouch)</a:t>
                      </a:r>
                      <a:endParaRPr lang="en-US" sz="1800" b="1"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54443717"/>
                  </a:ext>
                </a:extLst>
              </a:tr>
              <a:tr h="418465">
                <a:tc>
                  <a:txBody>
                    <a:bodyPr/>
                    <a:lstStyle/>
                    <a:p>
                      <a:pPr marL="0" marR="0">
                        <a:spcBef>
                          <a:spcPts val="200"/>
                        </a:spcBef>
                        <a:spcAft>
                          <a:spcPts val="400"/>
                        </a:spcAft>
                        <a:buNone/>
                      </a:pPr>
                      <a:r>
                        <a:rPr lang="en-US" sz="1800" dirty="0">
                          <a:effectLst/>
                        </a:rPr>
                        <a:t>Siberia All White Regular Portion</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spcBef>
                          <a:spcPts val="200"/>
                        </a:spcBef>
                        <a:spcAft>
                          <a:spcPts val="400"/>
                        </a:spcAft>
                        <a:buNone/>
                      </a:pPr>
                      <a:r>
                        <a:rPr lang="en-US" sz="1800" b="1" dirty="0">
                          <a:effectLst/>
                        </a:rPr>
                        <a:t>28</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8034786"/>
                  </a:ext>
                </a:extLst>
              </a:tr>
              <a:tr h="418465">
                <a:tc>
                  <a:txBody>
                    <a:bodyPr/>
                    <a:lstStyle/>
                    <a:p>
                      <a:pPr marL="0" marR="0">
                        <a:spcBef>
                          <a:spcPts val="200"/>
                        </a:spcBef>
                        <a:spcAft>
                          <a:spcPts val="400"/>
                        </a:spcAft>
                        <a:buNone/>
                      </a:pPr>
                      <a:r>
                        <a:rPr lang="en-US" sz="1800" dirty="0">
                          <a:effectLst/>
                        </a:rPr>
                        <a:t>Siberia All White Slim Portion</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spcBef>
                          <a:spcPts val="200"/>
                        </a:spcBef>
                        <a:spcAft>
                          <a:spcPts val="400"/>
                        </a:spcAft>
                        <a:buNone/>
                      </a:pPr>
                      <a:r>
                        <a:rPr lang="en-US" sz="1800" b="1" dirty="0">
                          <a:effectLst/>
                        </a:rPr>
                        <a:t>21</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53390924"/>
                  </a:ext>
                </a:extLst>
              </a:tr>
              <a:tr h="427355">
                <a:tc>
                  <a:txBody>
                    <a:bodyPr/>
                    <a:lstStyle/>
                    <a:p>
                      <a:pPr marL="0" marR="0">
                        <a:spcBef>
                          <a:spcPts val="200"/>
                        </a:spcBef>
                        <a:spcAft>
                          <a:spcPts val="400"/>
                        </a:spcAft>
                        <a:buNone/>
                      </a:pPr>
                      <a:r>
                        <a:rPr lang="en-US" sz="1800" dirty="0">
                          <a:effectLst/>
                        </a:rPr>
                        <a:t>Siberia All White Mini Portion</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spcBef>
                          <a:spcPts val="200"/>
                        </a:spcBef>
                        <a:spcAft>
                          <a:spcPts val="400"/>
                        </a:spcAft>
                        <a:buNone/>
                      </a:pPr>
                      <a:r>
                        <a:rPr lang="en-US" sz="1800" b="1" dirty="0">
                          <a:effectLst/>
                        </a:rPr>
                        <a:t>18</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2336580"/>
                  </a:ext>
                </a:extLst>
              </a:tr>
              <a:tr h="409575">
                <a:tc>
                  <a:txBody>
                    <a:bodyPr/>
                    <a:lstStyle/>
                    <a:p>
                      <a:pPr marL="0" marR="0">
                        <a:spcBef>
                          <a:spcPts val="200"/>
                        </a:spcBef>
                        <a:spcAft>
                          <a:spcPts val="400"/>
                        </a:spcAft>
                        <a:buNone/>
                      </a:pPr>
                      <a:r>
                        <a:rPr lang="en-US" sz="1800">
                          <a:effectLst/>
                        </a:rPr>
                        <a:t>Siberia All White Long Portion</a:t>
                      </a:r>
                      <a:endParaRPr lang="en-US"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spcBef>
                          <a:spcPts val="200"/>
                        </a:spcBef>
                        <a:spcAft>
                          <a:spcPts val="400"/>
                        </a:spcAft>
                        <a:buNone/>
                      </a:pPr>
                      <a:r>
                        <a:rPr lang="en-US" sz="1800" b="1" dirty="0">
                          <a:effectLst/>
                        </a:rPr>
                        <a:t>30</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43729296"/>
                  </a:ext>
                </a:extLst>
              </a:tr>
              <a:tr h="409575">
                <a:tc>
                  <a:txBody>
                    <a:bodyPr/>
                    <a:lstStyle/>
                    <a:p>
                      <a:pPr marL="0" marR="0">
                        <a:spcBef>
                          <a:spcPts val="200"/>
                        </a:spcBef>
                        <a:spcAft>
                          <a:spcPts val="400"/>
                        </a:spcAft>
                        <a:buNone/>
                      </a:pPr>
                      <a:r>
                        <a:rPr lang="en-US" sz="1800" dirty="0">
                          <a:effectLst/>
                        </a:rPr>
                        <a:t>Bull Dog Canvas Extreme White Portion</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spcBef>
                          <a:spcPts val="200"/>
                        </a:spcBef>
                        <a:spcAft>
                          <a:spcPts val="400"/>
                        </a:spcAft>
                        <a:buNone/>
                      </a:pPr>
                      <a:r>
                        <a:rPr lang="en-US" sz="1800" b="1" dirty="0">
                          <a:effectLst/>
                        </a:rPr>
                        <a:t>25</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296228"/>
                  </a:ext>
                </a:extLst>
              </a:tr>
              <a:tr h="409575">
                <a:tc>
                  <a:txBody>
                    <a:bodyPr/>
                    <a:lstStyle/>
                    <a:p>
                      <a:pPr marL="0" marR="0">
                        <a:spcBef>
                          <a:spcPts val="200"/>
                        </a:spcBef>
                        <a:spcAft>
                          <a:spcPts val="400"/>
                        </a:spcAft>
                        <a:buNone/>
                      </a:pPr>
                      <a:r>
                        <a:rPr lang="en-US" sz="1800" dirty="0">
                          <a:effectLst/>
                        </a:rPr>
                        <a:t>Bull</a:t>
                      </a:r>
                      <a:r>
                        <a:rPr lang="en-US" sz="1800" dirty="0">
                          <a:solidFill>
                            <a:schemeClr val="bg1"/>
                          </a:solidFill>
                          <a:effectLst/>
                        </a:rPr>
                        <a:t> </a:t>
                      </a:r>
                      <a:r>
                        <a:rPr lang="en-US" sz="1800" strike="noStrike" baseline="0" dirty="0">
                          <a:solidFill>
                            <a:schemeClr val="bg1"/>
                          </a:solidFill>
                          <a:effectLst/>
                        </a:rPr>
                        <a:t>D</a:t>
                      </a:r>
                      <a:r>
                        <a:rPr lang="en-US" sz="1800" dirty="0">
                          <a:solidFill>
                            <a:schemeClr val="bg1"/>
                          </a:solidFill>
                          <a:effectLst/>
                        </a:rPr>
                        <a:t>og </a:t>
                      </a:r>
                      <a:r>
                        <a:rPr lang="en-US" sz="1800" dirty="0">
                          <a:effectLst/>
                        </a:rPr>
                        <a:t>Canvas Cold Extreme White Portion</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spcBef>
                          <a:spcPts val="200"/>
                        </a:spcBef>
                        <a:spcAft>
                          <a:spcPts val="400"/>
                        </a:spcAft>
                        <a:buNone/>
                      </a:pPr>
                      <a:r>
                        <a:rPr lang="en-US" sz="1800" b="1" dirty="0">
                          <a:effectLst/>
                        </a:rPr>
                        <a:t>25</a:t>
                      </a:r>
                      <a:endParaRPr lang="en-US"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38729367"/>
                  </a:ext>
                </a:extLst>
              </a:tr>
            </a:tbl>
          </a:graphicData>
        </a:graphic>
      </p:graphicFrame>
      <p:graphicFrame>
        <p:nvGraphicFramePr>
          <p:cNvPr id="15" name="Table 14">
            <a:extLst>
              <a:ext uri="{FF2B5EF4-FFF2-40B4-BE49-F238E27FC236}">
                <a16:creationId xmlns:a16="http://schemas.microsoft.com/office/drawing/2014/main" id="{367A51DB-2D83-C3E7-83FF-B8EC6B73348A}"/>
              </a:ext>
            </a:extLst>
          </p:cNvPr>
          <p:cNvGraphicFramePr>
            <a:graphicFrameLocks noGrp="1"/>
          </p:cNvGraphicFramePr>
          <p:nvPr>
            <p:extLst>
              <p:ext uri="{D42A27DB-BD31-4B8C-83A1-F6EECF244321}">
                <p14:modId xmlns:p14="http://schemas.microsoft.com/office/powerpoint/2010/main" val="2018995820"/>
              </p:ext>
            </p:extLst>
          </p:nvPr>
        </p:nvGraphicFramePr>
        <p:xfrm>
          <a:off x="15290007" y="5773284"/>
          <a:ext cx="14611117" cy="4036896"/>
        </p:xfrm>
        <a:graphic>
          <a:graphicData uri="http://schemas.openxmlformats.org/drawingml/2006/table">
            <a:tbl>
              <a:tblPr firstRow="1" firstCol="1" bandRow="1">
                <a:tableStyleId>{5C22544A-7EE6-4342-B048-85BDC9FD1C3A}</a:tableStyleId>
              </a:tblPr>
              <a:tblGrid>
                <a:gridCol w="1328283">
                  <a:extLst>
                    <a:ext uri="{9D8B030D-6E8A-4147-A177-3AD203B41FA5}">
                      <a16:colId xmlns:a16="http://schemas.microsoft.com/office/drawing/2014/main" val="947659935"/>
                    </a:ext>
                  </a:extLst>
                </a:gridCol>
                <a:gridCol w="1898310">
                  <a:extLst>
                    <a:ext uri="{9D8B030D-6E8A-4147-A177-3AD203B41FA5}">
                      <a16:colId xmlns:a16="http://schemas.microsoft.com/office/drawing/2014/main" val="4293018884"/>
                    </a:ext>
                  </a:extLst>
                </a:gridCol>
                <a:gridCol w="1225343">
                  <a:extLst>
                    <a:ext uri="{9D8B030D-6E8A-4147-A177-3AD203B41FA5}">
                      <a16:colId xmlns:a16="http://schemas.microsoft.com/office/drawing/2014/main" val="3619674710"/>
                    </a:ext>
                  </a:extLst>
                </a:gridCol>
                <a:gridCol w="1348120">
                  <a:extLst>
                    <a:ext uri="{9D8B030D-6E8A-4147-A177-3AD203B41FA5}">
                      <a16:colId xmlns:a16="http://schemas.microsoft.com/office/drawing/2014/main" val="504798166"/>
                    </a:ext>
                  </a:extLst>
                </a:gridCol>
                <a:gridCol w="1262525">
                  <a:extLst>
                    <a:ext uri="{9D8B030D-6E8A-4147-A177-3AD203B41FA5}">
                      <a16:colId xmlns:a16="http://schemas.microsoft.com/office/drawing/2014/main" val="3803623869"/>
                    </a:ext>
                  </a:extLst>
                </a:gridCol>
                <a:gridCol w="1305322">
                  <a:extLst>
                    <a:ext uri="{9D8B030D-6E8A-4147-A177-3AD203B41FA5}">
                      <a16:colId xmlns:a16="http://schemas.microsoft.com/office/drawing/2014/main" val="347114410"/>
                    </a:ext>
                  </a:extLst>
                </a:gridCol>
                <a:gridCol w="1305323">
                  <a:extLst>
                    <a:ext uri="{9D8B030D-6E8A-4147-A177-3AD203B41FA5}">
                      <a16:colId xmlns:a16="http://schemas.microsoft.com/office/drawing/2014/main" val="2801439040"/>
                    </a:ext>
                  </a:extLst>
                </a:gridCol>
                <a:gridCol w="1305322">
                  <a:extLst>
                    <a:ext uri="{9D8B030D-6E8A-4147-A177-3AD203B41FA5}">
                      <a16:colId xmlns:a16="http://schemas.microsoft.com/office/drawing/2014/main" val="1259539172"/>
                    </a:ext>
                  </a:extLst>
                </a:gridCol>
                <a:gridCol w="1134133">
                  <a:extLst>
                    <a:ext uri="{9D8B030D-6E8A-4147-A177-3AD203B41FA5}">
                      <a16:colId xmlns:a16="http://schemas.microsoft.com/office/drawing/2014/main" val="450136022"/>
                    </a:ext>
                  </a:extLst>
                </a:gridCol>
                <a:gridCol w="1348120">
                  <a:extLst>
                    <a:ext uri="{9D8B030D-6E8A-4147-A177-3AD203B41FA5}">
                      <a16:colId xmlns:a16="http://schemas.microsoft.com/office/drawing/2014/main" val="1572805665"/>
                    </a:ext>
                  </a:extLst>
                </a:gridCol>
                <a:gridCol w="1150316">
                  <a:extLst>
                    <a:ext uri="{9D8B030D-6E8A-4147-A177-3AD203B41FA5}">
                      <a16:colId xmlns:a16="http://schemas.microsoft.com/office/drawing/2014/main" val="2669088933"/>
                    </a:ext>
                  </a:extLst>
                </a:gridCol>
              </a:tblGrid>
              <a:tr h="446233">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HPHC Class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HPHC Constituents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Unit</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gridSpan="2">
                  <a:txBody>
                    <a:bodyPr/>
                    <a:lstStyle/>
                    <a:p>
                      <a:pPr marL="0" marR="0" algn="ctr">
                        <a:buNone/>
                      </a:pPr>
                      <a:r>
                        <a:rPr lang="en-US" sz="1800" b="1" kern="100" dirty="0">
                          <a:effectLst/>
                          <a:latin typeface="Arial" panose="020B0604020202020204" pitchFamily="34" charset="0"/>
                          <a:cs typeface="Arial" panose="020B0604020202020204" pitchFamily="34" charset="0"/>
                        </a:rPr>
                        <a:t>SIBERIA ALL WHITE MINI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tc gridSpan="2">
                  <a:txBody>
                    <a:bodyPr/>
                    <a:lstStyle/>
                    <a:p>
                      <a:pPr marL="0" marR="0" algn="ctr">
                        <a:buNone/>
                      </a:pPr>
                      <a:r>
                        <a:rPr lang="en-US" sz="1800" b="1" kern="100" dirty="0">
                          <a:effectLst/>
                          <a:latin typeface="Arial" panose="020B0604020202020204" pitchFamily="34" charset="0"/>
                          <a:cs typeface="Arial" panose="020B0604020202020204" pitchFamily="34" charset="0"/>
                        </a:rPr>
                        <a:t>SIBERIA ALL WHITE REGULAR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tc gridSpan="2">
                  <a:txBody>
                    <a:bodyPr/>
                    <a:lstStyle/>
                    <a:p>
                      <a:pPr marL="0" marR="0" algn="ctr">
                        <a:buNone/>
                      </a:pPr>
                      <a:r>
                        <a:rPr lang="en-US" sz="1800" b="1" kern="100" dirty="0">
                          <a:effectLst/>
                          <a:latin typeface="Arial" panose="020B0604020202020204" pitchFamily="34" charset="0"/>
                          <a:cs typeface="Arial" panose="020B0604020202020204" pitchFamily="34" charset="0"/>
                        </a:rPr>
                        <a:t>SIBERIA ALL WHITE SLIM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tc gridSpan="2">
                  <a:txBody>
                    <a:bodyPr/>
                    <a:lstStyle/>
                    <a:p>
                      <a:pPr marL="0" marR="0" algn="ctr">
                        <a:buNone/>
                      </a:pPr>
                      <a:r>
                        <a:rPr lang="en-US" sz="1800" b="1" kern="100" dirty="0">
                          <a:effectLst/>
                          <a:latin typeface="Arial" panose="020B0604020202020204" pitchFamily="34" charset="0"/>
                          <a:cs typeface="Arial" panose="020B0604020202020204" pitchFamily="34" charset="0"/>
                        </a:rPr>
                        <a:t>SIBERIA ALL WHITE LONG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extLst>
                  <a:ext uri="{0D108BD9-81ED-4DB2-BD59-A6C34878D82A}">
                    <a16:rowId xmlns:a16="http://schemas.microsoft.com/office/drawing/2014/main" val="385811878"/>
                  </a:ext>
                </a:extLst>
              </a:tr>
              <a:tr h="261513">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Mean</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SD</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Mean</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SD</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Mean</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SD</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Mean</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SD</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extLst>
                  <a:ext uri="{0D108BD9-81ED-4DB2-BD59-A6C34878D82A}">
                    <a16:rowId xmlns:a16="http://schemas.microsoft.com/office/drawing/2014/main" val="285283770"/>
                  </a:ext>
                </a:extLst>
              </a:tr>
              <a:tr h="398496">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Carbonyls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acetaldehyde</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µg/pouch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020566751"/>
                  </a:ext>
                </a:extLst>
              </a:tr>
              <a:tr h="398496">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crotonaldehyde</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µg/pouch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425710237"/>
                  </a:ext>
                </a:extLst>
              </a:tr>
              <a:tr h="398496">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formaldehyde</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µg/pouch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1.02</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0.15</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1.06</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0.08</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0.543</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0.079</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1.08</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0.12</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5745465"/>
                  </a:ext>
                </a:extLst>
              </a:tr>
              <a:tr h="261513">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Metals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arsenic</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ng/pouch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BQL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085507636"/>
                  </a:ext>
                </a:extLst>
              </a:tr>
              <a:tr h="261513">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cadmium</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ng/pouch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154466090"/>
                  </a:ext>
                </a:extLst>
              </a:tr>
              <a:tr h="398496">
                <a:tc>
                  <a:txBody>
                    <a:bodyPr/>
                    <a:lstStyle/>
                    <a:p>
                      <a:pPr marL="0" marR="0" algn="ctr">
                        <a:buNone/>
                      </a:pPr>
                      <a:r>
                        <a:rPr lang="en-US" sz="1800" b="1" kern="100" dirty="0">
                          <a:effectLst/>
                          <a:latin typeface="Arial" panose="020B0604020202020204" pitchFamily="34" charset="0"/>
                          <a:cs typeface="Arial" panose="020B0604020202020204" pitchFamily="34" charset="0"/>
                        </a:rPr>
                        <a:t>PAH</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benzo(a)pyrene</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ng/pouch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825437141"/>
                  </a:ext>
                </a:extLst>
              </a:tr>
              <a:tr h="278809">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TSNA</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NNK</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ng/pouch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585415091"/>
                  </a:ext>
                </a:extLst>
              </a:tr>
              <a:tr h="518183">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NNN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ng/pouch</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673739777"/>
                  </a:ext>
                </a:extLst>
              </a:tr>
              <a:tr h="261513">
                <a:tc>
                  <a:txBody>
                    <a:bodyPr/>
                    <a:lstStyle/>
                    <a:p>
                      <a:pPr marL="0" marR="0" algn="ctr">
                        <a:buNone/>
                      </a:pPr>
                      <a:r>
                        <a:rPr lang="en-US" sz="1800" b="1" kern="100" dirty="0">
                          <a:effectLst/>
                          <a:latin typeface="Arial" panose="020B0604020202020204" pitchFamily="34" charset="0"/>
                          <a:cs typeface="Arial" panose="020B0604020202020204" pitchFamily="34" charset="0"/>
                        </a:rPr>
                        <a:t>PH</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pH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pH unit </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9.59</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0.03</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9.43</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0.03</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9.57</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0.02</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9.36</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0.02</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938579494"/>
                  </a:ext>
                </a:extLst>
              </a:tr>
            </a:tbl>
          </a:graphicData>
        </a:graphic>
      </p:graphicFrame>
      <p:graphicFrame>
        <p:nvGraphicFramePr>
          <p:cNvPr id="44" name="Table 43">
            <a:extLst>
              <a:ext uri="{FF2B5EF4-FFF2-40B4-BE49-F238E27FC236}">
                <a16:creationId xmlns:a16="http://schemas.microsoft.com/office/drawing/2014/main" id="{DFA1BA2B-3987-07C3-7DA2-C5FB6E1DBE4B}"/>
              </a:ext>
            </a:extLst>
          </p:cNvPr>
          <p:cNvGraphicFramePr>
            <a:graphicFrameLocks noGrp="1"/>
          </p:cNvGraphicFramePr>
          <p:nvPr>
            <p:extLst>
              <p:ext uri="{D42A27DB-BD31-4B8C-83A1-F6EECF244321}">
                <p14:modId xmlns:p14="http://schemas.microsoft.com/office/powerpoint/2010/main" val="19179333"/>
              </p:ext>
            </p:extLst>
          </p:nvPr>
        </p:nvGraphicFramePr>
        <p:xfrm>
          <a:off x="31033204" y="5679142"/>
          <a:ext cx="12053893" cy="4101768"/>
        </p:xfrm>
        <a:graphic>
          <a:graphicData uri="http://schemas.openxmlformats.org/drawingml/2006/table">
            <a:tbl>
              <a:tblPr firstRow="1" firstCol="1" bandRow="1">
                <a:tableStyleId>{5C22544A-7EE6-4342-B048-85BDC9FD1C3A}</a:tableStyleId>
              </a:tblPr>
              <a:tblGrid>
                <a:gridCol w="1844245">
                  <a:extLst>
                    <a:ext uri="{9D8B030D-6E8A-4147-A177-3AD203B41FA5}">
                      <a16:colId xmlns:a16="http://schemas.microsoft.com/office/drawing/2014/main" val="3817513461"/>
                    </a:ext>
                  </a:extLst>
                </a:gridCol>
                <a:gridCol w="1940336">
                  <a:extLst>
                    <a:ext uri="{9D8B030D-6E8A-4147-A177-3AD203B41FA5}">
                      <a16:colId xmlns:a16="http://schemas.microsoft.com/office/drawing/2014/main" val="1457662060"/>
                    </a:ext>
                  </a:extLst>
                </a:gridCol>
                <a:gridCol w="1661368">
                  <a:extLst>
                    <a:ext uri="{9D8B030D-6E8A-4147-A177-3AD203B41FA5}">
                      <a16:colId xmlns:a16="http://schemas.microsoft.com/office/drawing/2014/main" val="2352138021"/>
                    </a:ext>
                  </a:extLst>
                </a:gridCol>
                <a:gridCol w="1844245">
                  <a:extLst>
                    <a:ext uri="{9D8B030D-6E8A-4147-A177-3AD203B41FA5}">
                      <a16:colId xmlns:a16="http://schemas.microsoft.com/office/drawing/2014/main" val="2026974124"/>
                    </a:ext>
                  </a:extLst>
                </a:gridCol>
                <a:gridCol w="1461465">
                  <a:extLst>
                    <a:ext uri="{9D8B030D-6E8A-4147-A177-3AD203B41FA5}">
                      <a16:colId xmlns:a16="http://schemas.microsoft.com/office/drawing/2014/main" val="941625077"/>
                    </a:ext>
                  </a:extLst>
                </a:gridCol>
                <a:gridCol w="1882983">
                  <a:extLst>
                    <a:ext uri="{9D8B030D-6E8A-4147-A177-3AD203B41FA5}">
                      <a16:colId xmlns:a16="http://schemas.microsoft.com/office/drawing/2014/main" val="3852516826"/>
                    </a:ext>
                  </a:extLst>
                </a:gridCol>
                <a:gridCol w="1419251">
                  <a:extLst>
                    <a:ext uri="{9D8B030D-6E8A-4147-A177-3AD203B41FA5}">
                      <a16:colId xmlns:a16="http://schemas.microsoft.com/office/drawing/2014/main" val="4047038730"/>
                    </a:ext>
                  </a:extLst>
                </a:gridCol>
              </a:tblGrid>
              <a:tr h="859507">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HPHC Class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HPHC Constituents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Unit</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gridSpan="2">
                  <a:txBody>
                    <a:bodyPr/>
                    <a:lstStyle/>
                    <a:p>
                      <a:pPr marL="0" marR="0" algn="ctr">
                        <a:buNone/>
                      </a:pPr>
                      <a:r>
                        <a:rPr lang="en-US" sz="1800" b="1" kern="100" dirty="0">
                          <a:effectLst/>
                          <a:latin typeface="Arial" panose="020B0604020202020204" pitchFamily="34" charset="0"/>
                          <a:cs typeface="Arial" panose="020B0604020202020204" pitchFamily="34" charset="0"/>
                        </a:rPr>
                        <a:t>Canvas Extreme White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tc gridSpan="2">
                  <a:txBody>
                    <a:bodyPr/>
                    <a:lstStyle/>
                    <a:p>
                      <a:pPr marL="0" marR="0" algn="ctr">
                        <a:buNone/>
                      </a:pPr>
                      <a:r>
                        <a:rPr lang="en-US" sz="1800" b="1" kern="100" dirty="0">
                          <a:effectLst/>
                          <a:latin typeface="Arial" panose="020B0604020202020204" pitchFamily="34" charset="0"/>
                          <a:cs typeface="Arial" panose="020B0604020202020204" pitchFamily="34" charset="0"/>
                        </a:rPr>
                        <a:t>Canvas Cold Extreme White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extLst>
                  <a:ext uri="{0D108BD9-81ED-4DB2-BD59-A6C34878D82A}">
                    <a16:rowId xmlns:a16="http://schemas.microsoft.com/office/drawing/2014/main" val="1442462782"/>
                  </a:ext>
                </a:extLst>
              </a:tr>
              <a:tr h="460517">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defTabSz="3291840" rtl="0" eaLnBrk="1" latinLnBrk="0" hangingPunct="1">
                        <a:buNone/>
                      </a:pPr>
                      <a:r>
                        <a:rPr lang="en-US" sz="1800" b="1" kern="100" dirty="0">
                          <a:solidFill>
                            <a:schemeClr val="lt1"/>
                          </a:solidFill>
                          <a:effectLst/>
                          <a:latin typeface="Arial" panose="020B0604020202020204" pitchFamily="34" charset="0"/>
                          <a:ea typeface="+mn-ea"/>
                          <a:cs typeface="Arial" panose="020B0604020202020204" pitchFamily="34" charset="0"/>
                        </a:rPr>
                        <a:t>Mean</a:t>
                      </a:r>
                    </a:p>
                  </a:txBody>
                  <a:tcPr marL="68580" marR="68580" marT="0" marB="0" anchor="ctr">
                    <a:solidFill>
                      <a:srgbClr val="1F86B3"/>
                    </a:solidFill>
                  </a:tcPr>
                </a:tc>
                <a:tc>
                  <a:txBody>
                    <a:bodyPr/>
                    <a:lstStyle/>
                    <a:p>
                      <a:pPr marL="0" marR="0" algn="ctr" defTabSz="3291840" rtl="0" eaLnBrk="1" latinLnBrk="0" hangingPunct="1">
                        <a:buNone/>
                      </a:pPr>
                      <a:r>
                        <a:rPr lang="en-US" sz="1800" b="1" kern="100" dirty="0">
                          <a:solidFill>
                            <a:schemeClr val="lt1"/>
                          </a:solidFill>
                          <a:effectLst/>
                          <a:latin typeface="Arial" panose="020B0604020202020204" pitchFamily="34" charset="0"/>
                          <a:ea typeface="+mn-ea"/>
                          <a:cs typeface="Arial" panose="020B0604020202020204" pitchFamily="34" charset="0"/>
                        </a:rPr>
                        <a:t>SD</a:t>
                      </a: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Mean</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SD</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extLst>
                  <a:ext uri="{0D108BD9-81ED-4DB2-BD59-A6C34878D82A}">
                    <a16:rowId xmlns:a16="http://schemas.microsoft.com/office/drawing/2014/main" val="2160549083"/>
                  </a:ext>
                </a:extLst>
              </a:tr>
              <a:tr h="347718">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Carbonyls</a:t>
                      </a:r>
                    </a:p>
                    <a:p>
                      <a:pPr marL="0" marR="0" algn="ctr">
                        <a:buNone/>
                      </a:pPr>
                      <a:r>
                        <a:rPr lang="en-US" sz="1800" b="1" kern="100" dirty="0">
                          <a:effectLst/>
                          <a:latin typeface="Arial" panose="020B0604020202020204" pitchFamily="34" charset="0"/>
                          <a:cs typeface="Arial" panose="020B0604020202020204" pitchFamily="34" charset="0"/>
                        </a:rPr>
                        <a:t> </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Acetaldehyde</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µg/pouch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127769626"/>
                  </a:ext>
                </a:extLst>
              </a:tr>
              <a:tr h="347718">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Crotonaldehyde</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µg/pouch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101001586"/>
                  </a:ext>
                </a:extLst>
              </a:tr>
              <a:tr h="347718">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Formaldehyde</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µg/pouch</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1.20</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0.18</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2.02</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0.25</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504610935"/>
                  </a:ext>
                </a:extLst>
              </a:tr>
              <a:tr h="347718">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Metals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Arsenic</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ng/pouch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BQL</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8545735"/>
                  </a:ext>
                </a:extLst>
              </a:tr>
              <a:tr h="347718">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Cadmium</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ng/pouch</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295125533"/>
                  </a:ext>
                </a:extLst>
              </a:tr>
              <a:tr h="347718">
                <a:tc>
                  <a:txBody>
                    <a:bodyPr/>
                    <a:lstStyle/>
                    <a:p>
                      <a:pPr marL="0" marR="0" algn="ctr">
                        <a:buNone/>
                      </a:pPr>
                      <a:r>
                        <a:rPr lang="en-US" sz="1800" b="1" kern="100" dirty="0">
                          <a:effectLst/>
                          <a:latin typeface="Arial" panose="020B0604020202020204" pitchFamily="34" charset="0"/>
                          <a:cs typeface="Arial" panose="020B0604020202020204" pitchFamily="34" charset="0"/>
                        </a:rPr>
                        <a:t>PAH</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Benzo(a)pyrene</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ng/pouch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597624074"/>
                  </a:ext>
                </a:extLst>
              </a:tr>
              <a:tr h="347718">
                <a:tc rowSpan="2">
                  <a:txBody>
                    <a:bodyPr/>
                    <a:lstStyle/>
                    <a:p>
                      <a:pPr marL="0" marR="0" algn="ctr">
                        <a:buNone/>
                      </a:pPr>
                      <a:r>
                        <a:rPr lang="en-US" sz="1800" b="1" kern="100" dirty="0">
                          <a:effectLst/>
                          <a:latin typeface="Arial" panose="020B0604020202020204" pitchFamily="34" charset="0"/>
                          <a:ea typeface="Times New Roman" panose="02020603050405020304" pitchFamily="18" charset="0"/>
                          <a:cs typeface="Arial" panose="020B0604020202020204" pitchFamily="34" charset="0"/>
                        </a:rPr>
                        <a:t>TSNA</a:t>
                      </a: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NNK</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ng/pouch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075765307"/>
                  </a:ext>
                </a:extLst>
              </a:tr>
              <a:tr h="347718">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NNN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ng/pouch</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BDL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BDL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285928398"/>
                  </a:ext>
                </a:extLst>
              </a:tr>
            </a:tbl>
          </a:graphicData>
        </a:graphic>
      </p:graphicFrame>
      <p:sp>
        <p:nvSpPr>
          <p:cNvPr id="45" name="TextBox 44">
            <a:extLst>
              <a:ext uri="{FF2B5EF4-FFF2-40B4-BE49-F238E27FC236}">
                <a16:creationId xmlns:a16="http://schemas.microsoft.com/office/drawing/2014/main" id="{E9700D93-8639-66ED-DE36-7A7446F43051}"/>
              </a:ext>
            </a:extLst>
          </p:cNvPr>
          <p:cNvSpPr txBox="1"/>
          <p:nvPr/>
        </p:nvSpPr>
        <p:spPr>
          <a:xfrm flipH="1">
            <a:off x="15797048" y="4151222"/>
            <a:ext cx="10752082" cy="492122"/>
          </a:xfrm>
          <a:prstGeom prst="rect">
            <a:avLst/>
          </a:prstGeom>
          <a:solidFill>
            <a:srgbClr val="92D050"/>
          </a:solidFill>
        </p:spPr>
        <p:txBody>
          <a:bodyPr wrap="square" rtlCol="0">
            <a:spAutoFit/>
          </a:bodyPr>
          <a:lstStyle/>
          <a:p>
            <a:pPr algn="ctr">
              <a:lnSpc>
                <a:spcPct val="115000"/>
              </a:lnSpc>
            </a:pPr>
            <a:r>
              <a:rPr lang="en-US" sz="2400" b="1" kern="100" dirty="0">
                <a:solidFill>
                  <a:srgbClr val="000000"/>
                </a:solidFill>
                <a:latin typeface="Arial" panose="020B0604020202020204" pitchFamily="34" charset="0"/>
                <a:ea typeface="Calibri" panose="020F0502020204030204" pitchFamily="34" charset="0"/>
                <a:cs typeface="Arial" panose="020B0604020202020204" pitchFamily="34" charset="0"/>
              </a:rPr>
              <a:t>SIBERIA POUCH PRODUCTS</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612A87B2-8EA9-E39E-FB44-617E4D5A997E}"/>
              </a:ext>
            </a:extLst>
          </p:cNvPr>
          <p:cNvSpPr txBox="1"/>
          <p:nvPr/>
        </p:nvSpPr>
        <p:spPr>
          <a:xfrm flipH="1">
            <a:off x="31935330" y="4138037"/>
            <a:ext cx="10752081" cy="492115"/>
          </a:xfrm>
          <a:prstGeom prst="rect">
            <a:avLst/>
          </a:prstGeom>
          <a:solidFill>
            <a:srgbClr val="92D050"/>
          </a:solidFill>
        </p:spPr>
        <p:txBody>
          <a:bodyPr wrap="square" rtlCol="0">
            <a:spAutoFit/>
          </a:bodyPr>
          <a:lstStyle/>
          <a:p>
            <a:pPr algn="ctr">
              <a:lnSpc>
                <a:spcPct val="115000"/>
              </a:lnSpc>
            </a:pPr>
            <a:r>
              <a:rPr lang="en-US" sz="2400" b="1" kern="100" dirty="0">
                <a:solidFill>
                  <a:srgbClr val="000000"/>
                </a:solidFill>
                <a:latin typeface="Arial" panose="020B0604020202020204" pitchFamily="34" charset="0"/>
                <a:ea typeface="Calibri" panose="020F0502020204030204" pitchFamily="34" charset="0"/>
                <a:cs typeface="Arial" panose="020B0604020202020204" pitchFamily="34" charset="0"/>
              </a:rPr>
              <a:t>BULL DOG POUCH PRODUCTS</a:t>
            </a:r>
            <a:endParaRPr lang="en-US" sz="2400" kern="1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47" name="Table 46">
            <a:extLst>
              <a:ext uri="{FF2B5EF4-FFF2-40B4-BE49-F238E27FC236}">
                <a16:creationId xmlns:a16="http://schemas.microsoft.com/office/drawing/2014/main" id="{2A997C2F-5FCA-7BC9-ED9E-4415DEF89095}"/>
              </a:ext>
            </a:extLst>
          </p:cNvPr>
          <p:cNvGraphicFramePr>
            <a:graphicFrameLocks noGrp="1"/>
          </p:cNvGraphicFramePr>
          <p:nvPr>
            <p:extLst>
              <p:ext uri="{D42A27DB-BD31-4B8C-83A1-F6EECF244321}">
                <p14:modId xmlns:p14="http://schemas.microsoft.com/office/powerpoint/2010/main" val="1850508129"/>
              </p:ext>
            </p:extLst>
          </p:nvPr>
        </p:nvGraphicFramePr>
        <p:xfrm>
          <a:off x="15290004" y="10761781"/>
          <a:ext cx="14611119" cy="3874398"/>
        </p:xfrm>
        <a:graphic>
          <a:graphicData uri="http://schemas.openxmlformats.org/drawingml/2006/table">
            <a:tbl>
              <a:tblPr firstRow="1" firstCol="1" bandRow="1">
                <a:tableStyleId>{5C22544A-7EE6-4342-B048-85BDC9FD1C3A}</a:tableStyleId>
              </a:tblPr>
              <a:tblGrid>
                <a:gridCol w="2694952">
                  <a:extLst>
                    <a:ext uri="{9D8B030D-6E8A-4147-A177-3AD203B41FA5}">
                      <a16:colId xmlns:a16="http://schemas.microsoft.com/office/drawing/2014/main" val="2156065362"/>
                    </a:ext>
                  </a:extLst>
                </a:gridCol>
                <a:gridCol w="3445958">
                  <a:extLst>
                    <a:ext uri="{9D8B030D-6E8A-4147-A177-3AD203B41FA5}">
                      <a16:colId xmlns:a16="http://schemas.microsoft.com/office/drawing/2014/main" val="606005404"/>
                    </a:ext>
                  </a:extLst>
                </a:gridCol>
                <a:gridCol w="1485683">
                  <a:extLst>
                    <a:ext uri="{9D8B030D-6E8A-4147-A177-3AD203B41FA5}">
                      <a16:colId xmlns:a16="http://schemas.microsoft.com/office/drawing/2014/main" val="862858788"/>
                    </a:ext>
                  </a:extLst>
                </a:gridCol>
                <a:gridCol w="1815836">
                  <a:extLst>
                    <a:ext uri="{9D8B030D-6E8A-4147-A177-3AD203B41FA5}">
                      <a16:colId xmlns:a16="http://schemas.microsoft.com/office/drawing/2014/main" val="738183499"/>
                    </a:ext>
                  </a:extLst>
                </a:gridCol>
                <a:gridCol w="1609489">
                  <a:extLst>
                    <a:ext uri="{9D8B030D-6E8A-4147-A177-3AD203B41FA5}">
                      <a16:colId xmlns:a16="http://schemas.microsoft.com/office/drawing/2014/main" val="3722357531"/>
                    </a:ext>
                  </a:extLst>
                </a:gridCol>
                <a:gridCol w="1815834">
                  <a:extLst>
                    <a:ext uri="{9D8B030D-6E8A-4147-A177-3AD203B41FA5}">
                      <a16:colId xmlns:a16="http://schemas.microsoft.com/office/drawing/2014/main" val="4092127955"/>
                    </a:ext>
                  </a:extLst>
                </a:gridCol>
                <a:gridCol w="1743367">
                  <a:extLst>
                    <a:ext uri="{9D8B030D-6E8A-4147-A177-3AD203B41FA5}">
                      <a16:colId xmlns:a16="http://schemas.microsoft.com/office/drawing/2014/main" val="1679344837"/>
                    </a:ext>
                  </a:extLst>
                </a:gridCol>
              </a:tblGrid>
              <a:tr h="327511">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 Products</a:t>
                      </a:r>
                    </a:p>
                    <a:p>
                      <a:pPr marL="0" marR="0" algn="ctr">
                        <a:buNone/>
                      </a:pPr>
                      <a:r>
                        <a:rPr lang="en-US" sz="1800" b="1" kern="100" dirty="0">
                          <a:effectLst/>
                          <a:latin typeface="Arial" panose="020B0604020202020204" pitchFamily="34" charset="0"/>
                          <a:cs typeface="Arial" panose="020B0604020202020204" pitchFamily="34" charset="0"/>
                        </a:rPr>
                        <a:t> </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Products &amp; Exposure Limits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 </a:t>
                      </a:r>
                    </a:p>
                    <a:p>
                      <a:pPr marL="0" marR="0" algn="ctr">
                        <a:buNone/>
                      </a:pPr>
                      <a:r>
                        <a:rPr lang="en-US" sz="1800" b="1" kern="100" dirty="0">
                          <a:effectLst/>
                          <a:latin typeface="Arial" panose="020B0604020202020204" pitchFamily="34" charset="0"/>
                          <a:cs typeface="Arial" panose="020B0604020202020204" pitchFamily="34" charset="0"/>
                        </a:rPr>
                        <a:t>Unit</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gridSpan="4">
                  <a:txBody>
                    <a:bodyPr/>
                    <a:lstStyle/>
                    <a:p>
                      <a:pPr marL="0" marR="0" algn="ctr">
                        <a:buNone/>
                      </a:pPr>
                      <a:r>
                        <a:rPr lang="en-US" sz="1800" b="1" kern="100" dirty="0">
                          <a:effectLst/>
                          <a:latin typeface="Arial" panose="020B0604020202020204" pitchFamily="34" charset="0"/>
                          <a:cs typeface="Arial" panose="020B0604020202020204" pitchFamily="34" charset="0"/>
                        </a:rPr>
                        <a:t>Formaldehyde</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20353304"/>
                  </a:ext>
                </a:extLst>
              </a:tr>
              <a:tr h="479450">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Calculated Daily Exposure*</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gridSpan="3">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Fold Below Exposure Limits</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26788058"/>
                  </a:ext>
                </a:extLst>
              </a:tr>
              <a:tr h="55373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CalEPA-NSRL</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ASTDR - MRL</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ECHA-DNEL</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extLst>
                  <a:ext uri="{0D108BD9-81ED-4DB2-BD59-A6C34878D82A}">
                    <a16:rowId xmlns:a16="http://schemas.microsoft.com/office/drawing/2014/main" val="609142413"/>
                  </a:ext>
                </a:extLst>
              </a:tr>
              <a:tr h="327511">
                <a:tc rowSpan="4">
                  <a:txBody>
                    <a:bodyPr/>
                    <a:lstStyle/>
                    <a:p>
                      <a:pPr marL="0" marR="0" algn="ctr">
                        <a:buNone/>
                      </a:pPr>
                      <a:r>
                        <a:rPr lang="en-US" sz="1800" b="1" kern="100" dirty="0">
                          <a:effectLst/>
                          <a:latin typeface="Arial" panose="020B0604020202020204" pitchFamily="34" charset="0"/>
                          <a:cs typeface="Arial" panose="020B0604020202020204" pitchFamily="34" charset="0"/>
                        </a:rPr>
                        <a:t>Siberia Products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buNone/>
                      </a:pPr>
                      <a:r>
                        <a:rPr lang="en-US" sz="1800" b="1" kern="100" dirty="0">
                          <a:effectLst/>
                          <a:latin typeface="Arial" panose="020B0604020202020204" pitchFamily="34" charset="0"/>
                          <a:cs typeface="Arial" panose="020B0604020202020204" pitchFamily="34" charset="0"/>
                        </a:rPr>
                        <a:t>Siberia All White Mini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µg/day</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10.2</a:t>
                      </a:r>
                    </a:p>
                  </a:txBody>
                  <a:tcPr marL="9525" marR="9525" marT="9525" marB="0" anchor="ctr"/>
                </a:tc>
                <a:tc>
                  <a:txBody>
                    <a:bodyPr/>
                    <a:lstStyle/>
                    <a:p>
                      <a:pPr marL="0" marR="0" algn="ctr">
                        <a:buNone/>
                      </a:pPr>
                      <a:r>
                        <a:rPr lang="en-US" sz="1800" b="1" kern="100" dirty="0">
                          <a:effectLst/>
                          <a:latin typeface="Arial" panose="020B0604020202020204" pitchFamily="34" charset="0"/>
                          <a:ea typeface="Times New Roman" panose="02020603050405020304" pitchFamily="18" charset="0"/>
                          <a:cs typeface="Arial" panose="020B0604020202020204" pitchFamily="34" charset="0"/>
                        </a:rPr>
                        <a:t>4</a:t>
                      </a: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1596</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33</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259518078"/>
                  </a:ext>
                </a:extLst>
              </a:tr>
              <a:tr h="388962">
                <a:tc vMerge="1">
                  <a:txBody>
                    <a:bodyPr/>
                    <a:lstStyle/>
                    <a:p>
                      <a:endParaRPr lang="en-US"/>
                    </a:p>
                  </a:txBody>
                  <a:tcPr/>
                </a:tc>
                <a:tc>
                  <a:txBody>
                    <a:bodyPr/>
                    <a:lstStyle/>
                    <a:p>
                      <a:pPr marL="0" marR="0">
                        <a:buNone/>
                      </a:pPr>
                      <a:r>
                        <a:rPr lang="en-US" sz="1800" b="1" kern="100">
                          <a:effectLst/>
                          <a:latin typeface="Arial" panose="020B0604020202020204" pitchFamily="34" charset="0"/>
                          <a:cs typeface="Arial" panose="020B0604020202020204" pitchFamily="34" charset="0"/>
                        </a:rPr>
                        <a:t>Siberia All White Regular Portion </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µg/day</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10.6</a:t>
                      </a:r>
                    </a:p>
                  </a:txBody>
                  <a:tcPr marL="9525" marR="9525" marT="9525"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4</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1536</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31</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31078868"/>
                  </a:ext>
                </a:extLst>
              </a:tr>
              <a:tr h="327511">
                <a:tc vMerge="1">
                  <a:txBody>
                    <a:bodyPr/>
                    <a:lstStyle/>
                    <a:p>
                      <a:endParaRPr lang="en-US"/>
                    </a:p>
                  </a:txBody>
                  <a:tcPr/>
                </a:tc>
                <a:tc>
                  <a:txBody>
                    <a:bodyPr/>
                    <a:lstStyle/>
                    <a:p>
                      <a:pPr marL="0" marR="0">
                        <a:buNone/>
                      </a:pPr>
                      <a:r>
                        <a:rPr lang="en-US" sz="1800" b="1" kern="100">
                          <a:effectLst/>
                          <a:latin typeface="Arial" panose="020B0604020202020204" pitchFamily="34" charset="0"/>
                          <a:cs typeface="Arial" panose="020B0604020202020204" pitchFamily="34" charset="0"/>
                        </a:rPr>
                        <a:t>Siberia All White Slim Portion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µg/day</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5.43</a:t>
                      </a:r>
                    </a:p>
                  </a:txBody>
                  <a:tcPr marL="9525" marR="9525" marT="9525" marB="0" anchor="ctr"/>
                </a:tc>
                <a:tc>
                  <a:txBody>
                    <a:bodyPr/>
                    <a:lstStyle/>
                    <a:p>
                      <a:pPr marL="0" marR="0" algn="ctr">
                        <a:buNone/>
                      </a:pPr>
                      <a:r>
                        <a:rPr lang="en-US" sz="1800" b="1" kern="100" dirty="0">
                          <a:effectLst/>
                          <a:latin typeface="Arial" panose="020B0604020202020204" pitchFamily="34" charset="0"/>
                          <a:ea typeface="Times New Roman" panose="02020603050405020304" pitchFamily="18" charset="0"/>
                          <a:cs typeface="Arial" panose="020B0604020202020204" pitchFamily="34" charset="0"/>
                        </a:rPr>
                        <a:t>7</a:t>
                      </a: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2998</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61</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46973728"/>
                  </a:ext>
                </a:extLst>
              </a:tr>
              <a:tr h="327511">
                <a:tc vMerge="1">
                  <a:txBody>
                    <a:bodyPr/>
                    <a:lstStyle/>
                    <a:p>
                      <a:endParaRPr lang="en-US"/>
                    </a:p>
                  </a:txBody>
                  <a:tcPr/>
                </a:tc>
                <a:tc>
                  <a:txBody>
                    <a:bodyPr/>
                    <a:lstStyle/>
                    <a:p>
                      <a:pPr marL="0" marR="0">
                        <a:buNone/>
                      </a:pPr>
                      <a:r>
                        <a:rPr lang="en-US" sz="1800" b="1" kern="100">
                          <a:effectLst/>
                          <a:latin typeface="Arial" panose="020B0604020202020204" pitchFamily="34" charset="0"/>
                          <a:cs typeface="Arial" panose="020B0604020202020204" pitchFamily="34" charset="0"/>
                        </a:rPr>
                        <a:t>Siberia All White Long Portion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µg/day</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10.8</a:t>
                      </a:r>
                    </a:p>
                  </a:txBody>
                  <a:tcPr marL="9525" marR="9525" marT="9525"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4</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1507</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31</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68820835"/>
                  </a:ext>
                </a:extLst>
              </a:tr>
              <a:tr h="327511">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Exposure Limit Values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CalEPA-NSRL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µg/day</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40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gridSpan="3">
                  <a:txBody>
                    <a:bodyPr/>
                    <a:lstStyle/>
                    <a:p>
                      <a:pPr marL="0" marR="0">
                        <a:buNone/>
                      </a:pPr>
                      <a:r>
                        <a:rPr lang="en-US" sz="1800" b="1" kern="100">
                          <a:effectLst/>
                          <a:latin typeface="Arial" panose="020B0604020202020204" pitchFamily="34" charset="0"/>
                          <a:cs typeface="Arial" panose="020B0604020202020204" pitchFamily="34" charset="0"/>
                        </a:rPr>
                        <a:t> </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94566936"/>
                  </a:ext>
                </a:extLst>
              </a:tr>
              <a:tr h="327511">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ASTDR - MRL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µg/day</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14,000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gridSpan="3">
                  <a:txBody>
                    <a:bodyPr/>
                    <a:lstStyle/>
                    <a:p>
                      <a:pPr marL="0" marR="0">
                        <a:buNone/>
                      </a:pPr>
                      <a:r>
                        <a:rPr lang="en-US" sz="1800" b="1" kern="100" dirty="0">
                          <a:effectLst/>
                          <a:latin typeface="Arial" panose="020B0604020202020204" pitchFamily="34" charset="0"/>
                          <a:cs typeface="Arial" panose="020B0604020202020204" pitchFamily="34" charset="0"/>
                        </a:rPr>
                        <a:t> </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3467058"/>
                  </a:ext>
                </a:extLst>
              </a:tr>
              <a:tr h="327511">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ECHA-DNEL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µg/day</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287</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gridSpan="3">
                  <a:txBody>
                    <a:bodyPr/>
                    <a:lstStyle/>
                    <a:p>
                      <a:pPr marL="0" marR="0">
                        <a:buNone/>
                      </a:pPr>
                      <a:r>
                        <a:rPr lang="en-US" sz="1800" b="1" kern="100" dirty="0">
                          <a:effectLst/>
                          <a:latin typeface="Arial" panose="020B0604020202020204" pitchFamily="34" charset="0"/>
                          <a:cs typeface="Arial" panose="020B0604020202020204" pitchFamily="34" charset="0"/>
                        </a:rPr>
                        <a:t> </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47071472"/>
                  </a:ext>
                </a:extLst>
              </a:tr>
            </a:tbl>
          </a:graphicData>
        </a:graphic>
      </p:graphicFrame>
      <p:graphicFrame>
        <p:nvGraphicFramePr>
          <p:cNvPr id="51" name="Table 50">
            <a:extLst>
              <a:ext uri="{FF2B5EF4-FFF2-40B4-BE49-F238E27FC236}">
                <a16:creationId xmlns:a16="http://schemas.microsoft.com/office/drawing/2014/main" id="{9E52EAC8-54A9-6774-DAD2-07C8A9F0A5B4}"/>
              </a:ext>
            </a:extLst>
          </p:cNvPr>
          <p:cNvGraphicFramePr>
            <a:graphicFrameLocks noGrp="1"/>
          </p:cNvGraphicFramePr>
          <p:nvPr>
            <p:extLst>
              <p:ext uri="{D42A27DB-BD31-4B8C-83A1-F6EECF244321}">
                <p14:modId xmlns:p14="http://schemas.microsoft.com/office/powerpoint/2010/main" val="1306918352"/>
              </p:ext>
            </p:extLst>
          </p:nvPr>
        </p:nvGraphicFramePr>
        <p:xfrm>
          <a:off x="31108798" y="10743770"/>
          <a:ext cx="11978300" cy="3910420"/>
        </p:xfrm>
        <a:graphic>
          <a:graphicData uri="http://schemas.openxmlformats.org/drawingml/2006/table">
            <a:tbl>
              <a:tblPr firstRow="1" firstCol="1" bandRow="1">
                <a:tableStyleId>{5C22544A-7EE6-4342-B048-85BDC9FD1C3A}</a:tableStyleId>
              </a:tblPr>
              <a:tblGrid>
                <a:gridCol w="2492531">
                  <a:extLst>
                    <a:ext uri="{9D8B030D-6E8A-4147-A177-3AD203B41FA5}">
                      <a16:colId xmlns:a16="http://schemas.microsoft.com/office/drawing/2014/main" val="3101674191"/>
                    </a:ext>
                  </a:extLst>
                </a:gridCol>
                <a:gridCol w="4162079">
                  <a:extLst>
                    <a:ext uri="{9D8B030D-6E8A-4147-A177-3AD203B41FA5}">
                      <a16:colId xmlns:a16="http://schemas.microsoft.com/office/drawing/2014/main" val="796785620"/>
                    </a:ext>
                  </a:extLst>
                </a:gridCol>
                <a:gridCol w="1149434">
                  <a:extLst>
                    <a:ext uri="{9D8B030D-6E8A-4147-A177-3AD203B41FA5}">
                      <a16:colId xmlns:a16="http://schemas.microsoft.com/office/drawing/2014/main" val="1642114341"/>
                    </a:ext>
                  </a:extLst>
                </a:gridCol>
                <a:gridCol w="1149434">
                  <a:extLst>
                    <a:ext uri="{9D8B030D-6E8A-4147-A177-3AD203B41FA5}">
                      <a16:colId xmlns:a16="http://schemas.microsoft.com/office/drawing/2014/main" val="528186813"/>
                    </a:ext>
                  </a:extLst>
                </a:gridCol>
                <a:gridCol w="846950">
                  <a:extLst>
                    <a:ext uri="{9D8B030D-6E8A-4147-A177-3AD203B41FA5}">
                      <a16:colId xmlns:a16="http://schemas.microsoft.com/office/drawing/2014/main" val="1204446283"/>
                    </a:ext>
                  </a:extLst>
                </a:gridCol>
                <a:gridCol w="1088936">
                  <a:extLst>
                    <a:ext uri="{9D8B030D-6E8A-4147-A177-3AD203B41FA5}">
                      <a16:colId xmlns:a16="http://schemas.microsoft.com/office/drawing/2014/main" val="3025409445"/>
                    </a:ext>
                  </a:extLst>
                </a:gridCol>
                <a:gridCol w="1088936">
                  <a:extLst>
                    <a:ext uri="{9D8B030D-6E8A-4147-A177-3AD203B41FA5}">
                      <a16:colId xmlns:a16="http://schemas.microsoft.com/office/drawing/2014/main" val="1204886413"/>
                    </a:ext>
                  </a:extLst>
                </a:gridCol>
              </a:tblGrid>
              <a:tr h="360385">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 </a:t>
                      </a:r>
                    </a:p>
                    <a:p>
                      <a:pPr marL="0" marR="0" algn="ctr">
                        <a:buNone/>
                      </a:pPr>
                      <a:r>
                        <a:rPr lang="en-US" sz="1800" b="1" kern="100" dirty="0">
                          <a:effectLst/>
                          <a:latin typeface="Arial" panose="020B0604020202020204" pitchFamily="34" charset="0"/>
                          <a:cs typeface="Arial" panose="020B0604020202020204" pitchFamily="34" charset="0"/>
                        </a:rPr>
                        <a:t> Products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Products &amp; Exposure Limits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 </a:t>
                      </a:r>
                    </a:p>
                    <a:p>
                      <a:pPr marL="0" marR="0" algn="ctr">
                        <a:buNone/>
                      </a:pPr>
                      <a:r>
                        <a:rPr lang="en-US" sz="1800" b="1" kern="100" dirty="0">
                          <a:effectLst/>
                          <a:latin typeface="Arial" panose="020B0604020202020204" pitchFamily="34" charset="0"/>
                          <a:cs typeface="Arial" panose="020B0604020202020204" pitchFamily="34" charset="0"/>
                        </a:rPr>
                        <a:t>Unit</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gridSpan="4">
                  <a:txBody>
                    <a:bodyPr/>
                    <a:lstStyle/>
                    <a:p>
                      <a:pPr marL="0" marR="0" algn="ctr">
                        <a:buNone/>
                      </a:pPr>
                      <a:r>
                        <a:rPr lang="en-US" sz="1800" b="1" kern="100" dirty="0">
                          <a:effectLst/>
                          <a:latin typeface="Arial" panose="020B0604020202020204" pitchFamily="34" charset="0"/>
                          <a:cs typeface="Arial" panose="020B0604020202020204" pitchFamily="34" charset="0"/>
                        </a:rPr>
                        <a:t>Formaldehyde</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72184716"/>
                  </a:ext>
                </a:extLst>
              </a:tr>
              <a:tr h="532780">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Calculated Daily Exposure*</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gridSpan="3">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Fold Below Exposure Limits</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96961614"/>
                  </a:ext>
                </a:extLst>
              </a:tr>
              <a:tr h="79917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CalEPA-NSRL</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ASTDR - MRL</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ECHA-DNEL</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extLst>
                  <a:ext uri="{0D108BD9-81ED-4DB2-BD59-A6C34878D82A}">
                    <a16:rowId xmlns:a16="http://schemas.microsoft.com/office/drawing/2014/main" val="2842398222"/>
                  </a:ext>
                </a:extLst>
              </a:tr>
              <a:tr h="532780">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Bull dog Products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buNone/>
                      </a:pPr>
                      <a:r>
                        <a:rPr lang="en-US" sz="1800" b="1" kern="100">
                          <a:effectLst/>
                          <a:latin typeface="Arial" panose="020B0604020202020204" pitchFamily="34" charset="0"/>
                          <a:cs typeface="Arial" panose="020B0604020202020204" pitchFamily="34" charset="0"/>
                        </a:rPr>
                        <a:t>Bulldog Canvas Extreme White Portion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µg/day </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12.00</a:t>
                      </a:r>
                    </a:p>
                  </a:txBody>
                  <a:tcPr marL="9525" marR="9525" marT="9525"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3</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1166</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24</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120099437"/>
                  </a:ext>
                </a:extLst>
              </a:tr>
              <a:tr h="532780">
                <a:tc vMerge="1">
                  <a:txBody>
                    <a:bodyPr/>
                    <a:lstStyle/>
                    <a:p>
                      <a:endParaRPr lang="en-US"/>
                    </a:p>
                  </a:txBody>
                  <a:tcPr/>
                </a:tc>
                <a:tc>
                  <a:txBody>
                    <a:bodyPr/>
                    <a:lstStyle/>
                    <a:p>
                      <a:pPr marL="0" marR="0">
                        <a:buNone/>
                      </a:pPr>
                      <a:r>
                        <a:rPr lang="en-US" sz="1800" b="1" kern="100">
                          <a:effectLst/>
                          <a:latin typeface="Arial" panose="020B0604020202020204" pitchFamily="34" charset="0"/>
                          <a:cs typeface="Arial" panose="020B0604020202020204" pitchFamily="34" charset="0"/>
                        </a:rPr>
                        <a:t>Bulldog Canvas Cold Extreme White Portion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µg/day </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20.20</a:t>
                      </a:r>
                    </a:p>
                  </a:txBody>
                  <a:tcPr marL="9525" marR="9525" marT="9525" marB="0" anchor="ctr"/>
                </a:tc>
                <a:tc>
                  <a:txBody>
                    <a:bodyPr/>
                    <a:lstStyle/>
                    <a:p>
                      <a:pPr marL="0" marR="0" algn="ctr">
                        <a:buNone/>
                      </a:pPr>
                      <a:r>
                        <a:rPr lang="en-US" sz="1800" b="1" kern="100" dirty="0">
                          <a:effectLst/>
                          <a:latin typeface="Arial" panose="020B0604020202020204" pitchFamily="34" charset="0"/>
                          <a:ea typeface="Times New Roman" panose="02020603050405020304" pitchFamily="18" charset="0"/>
                          <a:cs typeface="Arial" panose="020B0604020202020204" pitchFamily="34" charset="0"/>
                        </a:rPr>
                        <a:t>2</a:t>
                      </a:r>
                    </a:p>
                  </a:txBody>
                  <a:tcPr marL="68580" marR="68580" marT="0" marB="0" anchor="ctr"/>
                </a:tc>
                <a:tc>
                  <a:txBody>
                    <a:bodyPr/>
                    <a:lstStyle/>
                    <a:p>
                      <a:pPr marL="0" marR="0" algn="ctr">
                        <a:buNone/>
                      </a:pPr>
                      <a:r>
                        <a:rPr lang="en-US" sz="1800" b="1" kern="100" dirty="0">
                          <a:effectLst/>
                          <a:latin typeface="Arial" panose="020B0604020202020204" pitchFamily="34" charset="0"/>
                          <a:ea typeface="Times New Roman" panose="02020603050405020304" pitchFamily="18" charset="0"/>
                          <a:cs typeface="Arial" panose="020B0604020202020204" pitchFamily="34" charset="0"/>
                        </a:rPr>
                        <a:t>693</a:t>
                      </a: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14</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599937941"/>
                  </a:ext>
                </a:extLst>
              </a:tr>
              <a:tr h="360385">
                <a:tc rowSpan="3">
                  <a:txBody>
                    <a:bodyPr/>
                    <a:lstStyle/>
                    <a:p>
                      <a:pPr marL="0" marR="0" algn="ctr">
                        <a:buNone/>
                      </a:pPr>
                      <a:r>
                        <a:rPr lang="en-US" sz="1800" b="1" kern="100" dirty="0">
                          <a:effectLst/>
                          <a:latin typeface="Arial" panose="020B0604020202020204" pitchFamily="34" charset="0"/>
                          <a:cs typeface="Arial" panose="020B0604020202020204" pitchFamily="34" charset="0"/>
                        </a:rPr>
                        <a:t>Exposure Limit Values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CalEPA-NSRL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µg/day</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40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gridSpan="3">
                  <a:txBody>
                    <a:bodyPr/>
                    <a:lstStyle/>
                    <a:p>
                      <a:pPr marL="0" marR="0">
                        <a:buNone/>
                      </a:pPr>
                      <a:r>
                        <a:rPr lang="en-US" sz="1800" b="1" kern="100" dirty="0">
                          <a:effectLst/>
                          <a:latin typeface="Arial" panose="020B0604020202020204" pitchFamily="34" charset="0"/>
                          <a:cs typeface="Arial" panose="020B0604020202020204" pitchFamily="34" charset="0"/>
                        </a:rPr>
                        <a:t> </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8847050"/>
                  </a:ext>
                </a:extLst>
              </a:tr>
              <a:tr h="360385">
                <a:tc vMerge="1">
                  <a:txBody>
                    <a:bodyPr/>
                    <a:lstStyle/>
                    <a:p>
                      <a:endParaRPr lang="en-US"/>
                    </a:p>
                  </a:txBody>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ASTDR - MRL</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µg/day</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14,000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gridSpan="3">
                  <a:txBody>
                    <a:bodyPr/>
                    <a:lstStyle/>
                    <a:p>
                      <a:pPr marL="0" marR="0">
                        <a:buNone/>
                      </a:pPr>
                      <a:r>
                        <a:rPr lang="en-US" sz="1800" b="1" kern="100" dirty="0">
                          <a:effectLst/>
                          <a:latin typeface="Arial" panose="020B0604020202020204" pitchFamily="34" charset="0"/>
                          <a:cs typeface="Arial" panose="020B0604020202020204" pitchFamily="34" charset="0"/>
                        </a:rPr>
                        <a:t> </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44649854"/>
                  </a:ext>
                </a:extLst>
              </a:tr>
              <a:tr h="360385">
                <a:tc vMerge="1">
                  <a:txBody>
                    <a:bodyPr/>
                    <a:lstStyle/>
                    <a:p>
                      <a:endParaRPr lang="en-US"/>
                    </a:p>
                  </a:txBody>
                  <a:tcPr/>
                </a:tc>
                <a:tc>
                  <a:txBody>
                    <a:bodyPr/>
                    <a:lstStyle/>
                    <a:p>
                      <a:pPr marL="0" marR="0" algn="ctr">
                        <a:buNone/>
                      </a:pPr>
                      <a:r>
                        <a:rPr lang="en-US" sz="1800" b="1" kern="100">
                          <a:effectLst/>
                          <a:latin typeface="Arial" panose="020B0604020202020204" pitchFamily="34" charset="0"/>
                          <a:cs typeface="Arial" panose="020B0604020202020204" pitchFamily="34" charset="0"/>
                        </a:rPr>
                        <a:t>ECHA-DNEL</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µg/day</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287</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gridSpan="3">
                  <a:txBody>
                    <a:bodyPr/>
                    <a:lstStyle/>
                    <a:p>
                      <a:pPr marL="0" marR="0">
                        <a:buNone/>
                      </a:pPr>
                      <a:r>
                        <a:rPr lang="en-US" sz="1800" b="1" kern="100" dirty="0">
                          <a:effectLst/>
                          <a:latin typeface="Arial" panose="020B0604020202020204" pitchFamily="34" charset="0"/>
                          <a:cs typeface="Arial" panose="020B0604020202020204" pitchFamily="34" charset="0"/>
                        </a:rPr>
                        <a:t> </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97063304"/>
                  </a:ext>
                </a:extLst>
              </a:tr>
            </a:tbl>
          </a:graphicData>
        </a:graphic>
      </p:graphicFrame>
      <p:graphicFrame>
        <p:nvGraphicFramePr>
          <p:cNvPr id="52" name="Table 51">
            <a:extLst>
              <a:ext uri="{FF2B5EF4-FFF2-40B4-BE49-F238E27FC236}">
                <a16:creationId xmlns:a16="http://schemas.microsoft.com/office/drawing/2014/main" id="{DFBC79E9-6DD0-2A99-50D9-CAB893DD1C8D}"/>
              </a:ext>
            </a:extLst>
          </p:cNvPr>
          <p:cNvGraphicFramePr>
            <a:graphicFrameLocks noGrp="1"/>
          </p:cNvGraphicFramePr>
          <p:nvPr>
            <p:extLst>
              <p:ext uri="{D42A27DB-BD31-4B8C-83A1-F6EECF244321}">
                <p14:modId xmlns:p14="http://schemas.microsoft.com/office/powerpoint/2010/main" val="3441441219"/>
              </p:ext>
            </p:extLst>
          </p:nvPr>
        </p:nvGraphicFramePr>
        <p:xfrm>
          <a:off x="15290004" y="15969136"/>
          <a:ext cx="14611118" cy="4141886"/>
        </p:xfrm>
        <a:graphic>
          <a:graphicData uri="http://schemas.openxmlformats.org/drawingml/2006/table">
            <a:tbl>
              <a:tblPr firstRow="1" firstCol="1" bandRow="1">
                <a:tableStyleId>{5C22544A-7EE6-4342-B048-85BDC9FD1C3A}</a:tableStyleId>
              </a:tblPr>
              <a:tblGrid>
                <a:gridCol w="3777419">
                  <a:extLst>
                    <a:ext uri="{9D8B030D-6E8A-4147-A177-3AD203B41FA5}">
                      <a16:colId xmlns:a16="http://schemas.microsoft.com/office/drawing/2014/main" val="3422990644"/>
                    </a:ext>
                  </a:extLst>
                </a:gridCol>
                <a:gridCol w="1568062">
                  <a:extLst>
                    <a:ext uri="{9D8B030D-6E8A-4147-A177-3AD203B41FA5}">
                      <a16:colId xmlns:a16="http://schemas.microsoft.com/office/drawing/2014/main" val="3496883612"/>
                    </a:ext>
                  </a:extLst>
                </a:gridCol>
                <a:gridCol w="1568062">
                  <a:extLst>
                    <a:ext uri="{9D8B030D-6E8A-4147-A177-3AD203B41FA5}">
                      <a16:colId xmlns:a16="http://schemas.microsoft.com/office/drawing/2014/main" val="3621130237"/>
                    </a:ext>
                  </a:extLst>
                </a:gridCol>
                <a:gridCol w="1383525">
                  <a:extLst>
                    <a:ext uri="{9D8B030D-6E8A-4147-A177-3AD203B41FA5}">
                      <a16:colId xmlns:a16="http://schemas.microsoft.com/office/drawing/2014/main" val="1553590090"/>
                    </a:ext>
                  </a:extLst>
                </a:gridCol>
                <a:gridCol w="1903492">
                  <a:extLst>
                    <a:ext uri="{9D8B030D-6E8A-4147-A177-3AD203B41FA5}">
                      <a16:colId xmlns:a16="http://schemas.microsoft.com/office/drawing/2014/main" val="1581808644"/>
                    </a:ext>
                  </a:extLst>
                </a:gridCol>
                <a:gridCol w="2205279">
                  <a:extLst>
                    <a:ext uri="{9D8B030D-6E8A-4147-A177-3AD203B41FA5}">
                      <a16:colId xmlns:a16="http://schemas.microsoft.com/office/drawing/2014/main" val="969072138"/>
                    </a:ext>
                  </a:extLst>
                </a:gridCol>
                <a:gridCol w="2205279">
                  <a:extLst>
                    <a:ext uri="{9D8B030D-6E8A-4147-A177-3AD203B41FA5}">
                      <a16:colId xmlns:a16="http://schemas.microsoft.com/office/drawing/2014/main" val="3268411073"/>
                    </a:ext>
                  </a:extLst>
                </a:gridCol>
              </a:tblGrid>
              <a:tr h="443463">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Products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gridSpan="6">
                  <a:txBody>
                    <a:bodyPr/>
                    <a:lstStyle/>
                    <a:p>
                      <a:pPr marL="0" marR="0" algn="ctr">
                        <a:buNone/>
                      </a:pPr>
                      <a:r>
                        <a:rPr lang="en-US" sz="1800" b="1" kern="100" dirty="0">
                          <a:effectLst/>
                          <a:latin typeface="Arial" panose="020B0604020202020204" pitchFamily="34" charset="0"/>
                          <a:cs typeface="Arial" panose="020B0604020202020204" pitchFamily="34" charset="0"/>
                        </a:rPr>
                        <a:t> Formaldehyde</a:t>
                      </a:r>
                    </a:p>
                  </a:txBody>
                  <a:tcPr marL="68580" marR="68580" marT="0" marB="0" anchor="ctr">
                    <a:solidFill>
                      <a:srgbClr val="1F86B3"/>
                    </a:solidFill>
                  </a:tcPr>
                </a:tc>
                <a:tc hMerge="1">
                  <a:txBody>
                    <a:bodyPr/>
                    <a:lstStyle/>
                    <a:p>
                      <a:endParaRPr dirty="0"/>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38292372"/>
                  </a:ext>
                </a:extLst>
              </a:tr>
              <a:tr h="1344881">
                <a:tc vMerge="1">
                  <a:txBody>
                    <a:bodyPr/>
                    <a:lstStyle/>
                    <a:p>
                      <a:endParaRPr lang="en-US"/>
                    </a:p>
                  </a:txBody>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µg (Pouch or Cig.)</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Daily Usage (Pouch or Cig.)</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Daily Exposure (µg/day)</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ELCR***</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ELCR: % of Formaldehyde in 1R6F</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Concern Level to 1R6F (&lt;1.0%)***</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extLst>
                  <a:ext uri="{0D108BD9-81ED-4DB2-BD59-A6C34878D82A}">
                    <a16:rowId xmlns:a16="http://schemas.microsoft.com/office/drawing/2014/main" val="1565659768"/>
                  </a:ext>
                </a:extLst>
              </a:tr>
              <a:tr h="359408">
                <a:tc>
                  <a:txBody>
                    <a:bodyPr/>
                    <a:lstStyle/>
                    <a:p>
                      <a:pPr marL="0" marR="0">
                        <a:buNone/>
                      </a:pPr>
                      <a:r>
                        <a:rPr lang="en-US" sz="1800" b="1" kern="100" dirty="0">
                          <a:effectLst/>
                          <a:latin typeface="Arial" panose="020B0604020202020204" pitchFamily="34" charset="0"/>
                          <a:cs typeface="Arial" panose="020B0604020202020204" pitchFamily="34" charset="0"/>
                        </a:rPr>
                        <a:t>Siberia All White Mini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1.02</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10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10.2</a:t>
                      </a:r>
                    </a:p>
                  </a:txBody>
                  <a:tcPr marL="9525" marR="9525" marT="9525" marB="0" anchor="ctr"/>
                </a:tc>
                <a:tc>
                  <a:txBody>
                    <a:bodyPr/>
                    <a:lstStyle/>
                    <a:p>
                      <a:pPr algn="ctr" fontAlgn="ctr">
                        <a:buNone/>
                      </a:pPr>
                      <a:r>
                        <a:rPr lang="en-US" sz="1800" b="1" i="0" u="none" strike="noStrike">
                          <a:solidFill>
                            <a:srgbClr val="000000"/>
                          </a:solidFill>
                          <a:effectLst/>
                          <a:latin typeface="Arial" panose="020B0604020202020204" pitchFamily="34" charset="0"/>
                          <a:cs typeface="Arial" panose="020B0604020202020204" pitchFamily="34" charset="0"/>
                        </a:rPr>
                        <a:t>0.00111</a:t>
                      </a:r>
                    </a:p>
                  </a:txBody>
                  <a:tcPr marL="9525" marR="9525" marT="9525"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0.00111</a:t>
                      </a:r>
                    </a:p>
                  </a:txBody>
                  <a:tcPr marL="9525" marR="9525" marT="9525"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Lower Concern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906032349"/>
                  </a:ext>
                </a:extLst>
              </a:tr>
              <a:tr h="556502">
                <a:tc>
                  <a:txBody>
                    <a:bodyPr/>
                    <a:lstStyle/>
                    <a:p>
                      <a:pPr marL="0" marR="0">
                        <a:buNone/>
                      </a:pPr>
                      <a:r>
                        <a:rPr lang="en-US" sz="1800" b="1" kern="100" dirty="0">
                          <a:effectLst/>
                          <a:latin typeface="Arial" panose="020B0604020202020204" pitchFamily="34" charset="0"/>
                          <a:cs typeface="Arial" panose="020B0604020202020204" pitchFamily="34" charset="0"/>
                        </a:rPr>
                        <a:t>Siberia All White Regular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1.06</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10</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10.6</a:t>
                      </a:r>
                    </a:p>
                  </a:txBody>
                  <a:tcPr marL="9525" marR="9525" marT="9525" marB="0" anchor="ctr"/>
                </a:tc>
                <a:tc>
                  <a:txBody>
                    <a:bodyPr/>
                    <a:lstStyle/>
                    <a:p>
                      <a:pPr algn="ctr" fontAlgn="ctr">
                        <a:buNone/>
                      </a:pPr>
                      <a:r>
                        <a:rPr lang="en-US" sz="1800" b="1" i="0" u="none" strike="noStrike">
                          <a:solidFill>
                            <a:srgbClr val="000000"/>
                          </a:solidFill>
                          <a:effectLst/>
                          <a:latin typeface="Arial" panose="020B0604020202020204" pitchFamily="34" charset="0"/>
                          <a:cs typeface="Arial" panose="020B0604020202020204" pitchFamily="34" charset="0"/>
                        </a:rPr>
                        <a:t>0.00116</a:t>
                      </a:r>
                    </a:p>
                  </a:txBody>
                  <a:tcPr marL="9525" marR="9525" marT="9525" marB="0" anchor="ctr"/>
                </a:tc>
                <a:tc>
                  <a:txBody>
                    <a:bodyPr/>
                    <a:lstStyle/>
                    <a:p>
                      <a:pPr algn="ctr" fontAlgn="ctr">
                        <a:buNone/>
                      </a:pPr>
                      <a:r>
                        <a:rPr lang="en-US" sz="1800" b="1" i="0" u="none" strike="noStrike">
                          <a:solidFill>
                            <a:srgbClr val="000000"/>
                          </a:solidFill>
                          <a:effectLst/>
                          <a:latin typeface="Arial" panose="020B0604020202020204" pitchFamily="34" charset="0"/>
                          <a:cs typeface="Arial" panose="020B0604020202020204" pitchFamily="34" charset="0"/>
                        </a:rPr>
                        <a:t>0.00115</a:t>
                      </a:r>
                    </a:p>
                  </a:txBody>
                  <a:tcPr marL="9525" marR="9525" marT="9525"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Lower Concern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947783"/>
                  </a:ext>
                </a:extLst>
              </a:tr>
              <a:tr h="359408">
                <a:tc>
                  <a:txBody>
                    <a:bodyPr/>
                    <a:lstStyle/>
                    <a:p>
                      <a:pPr marL="0" marR="0">
                        <a:buNone/>
                      </a:pPr>
                      <a:r>
                        <a:rPr lang="en-US" sz="1800" b="1" kern="100" dirty="0">
                          <a:effectLst/>
                          <a:latin typeface="Arial" panose="020B0604020202020204" pitchFamily="34" charset="0"/>
                          <a:cs typeface="Arial" panose="020B0604020202020204" pitchFamily="34" charset="0"/>
                        </a:rPr>
                        <a:t>Siberia All White Slim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0.543</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10</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5.43</a:t>
                      </a:r>
                    </a:p>
                  </a:txBody>
                  <a:tcPr marL="9525" marR="9525" marT="9525" marB="0" anchor="ctr"/>
                </a:tc>
                <a:tc>
                  <a:txBody>
                    <a:bodyPr/>
                    <a:lstStyle/>
                    <a:p>
                      <a:pPr algn="ctr" fontAlgn="ctr">
                        <a:buNone/>
                      </a:pPr>
                      <a:r>
                        <a:rPr lang="en-US" sz="1800" b="1" i="0" u="none" strike="noStrike">
                          <a:solidFill>
                            <a:srgbClr val="000000"/>
                          </a:solidFill>
                          <a:effectLst/>
                          <a:latin typeface="Arial" panose="020B0604020202020204" pitchFamily="34" charset="0"/>
                          <a:cs typeface="Arial" panose="020B0604020202020204" pitchFamily="34" charset="0"/>
                        </a:rPr>
                        <a:t>0.00059</a:t>
                      </a:r>
                    </a:p>
                  </a:txBody>
                  <a:tcPr marL="9525" marR="9525" marT="9525" marB="0" anchor="ctr"/>
                </a:tc>
                <a:tc>
                  <a:txBody>
                    <a:bodyPr/>
                    <a:lstStyle/>
                    <a:p>
                      <a:pPr algn="ctr" fontAlgn="ctr">
                        <a:buNone/>
                      </a:pPr>
                      <a:r>
                        <a:rPr lang="en-US" sz="1800" b="1" i="0" u="none" strike="noStrike">
                          <a:solidFill>
                            <a:srgbClr val="000000"/>
                          </a:solidFill>
                          <a:effectLst/>
                          <a:latin typeface="Arial" panose="020B0604020202020204" pitchFamily="34" charset="0"/>
                          <a:cs typeface="Arial" panose="020B0604020202020204" pitchFamily="34" charset="0"/>
                        </a:rPr>
                        <a:t>0.00059</a:t>
                      </a:r>
                    </a:p>
                  </a:txBody>
                  <a:tcPr marL="9525" marR="9525" marT="9525"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Lower Concern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811323793"/>
                  </a:ext>
                </a:extLst>
              </a:tr>
              <a:tr h="359408">
                <a:tc>
                  <a:txBody>
                    <a:bodyPr/>
                    <a:lstStyle/>
                    <a:p>
                      <a:pPr marL="0" marR="0">
                        <a:buNone/>
                      </a:pPr>
                      <a:r>
                        <a:rPr lang="en-US" sz="1800" b="1" kern="100" dirty="0">
                          <a:effectLst/>
                          <a:latin typeface="Arial" panose="020B0604020202020204" pitchFamily="34" charset="0"/>
                          <a:cs typeface="Arial" panose="020B0604020202020204" pitchFamily="34" charset="0"/>
                        </a:rPr>
                        <a:t>Siberia All White Long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1.08</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a:t>
                      </a:r>
                      <a:endPar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10.8</a:t>
                      </a:r>
                    </a:p>
                  </a:txBody>
                  <a:tcPr marL="9525" marR="9525" marT="9525"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0.00118</a:t>
                      </a:r>
                    </a:p>
                  </a:txBody>
                  <a:tcPr marL="9525" marR="9525" marT="9525"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0.00117</a:t>
                      </a:r>
                    </a:p>
                  </a:txBody>
                  <a:tcPr marL="9525" marR="9525" marT="9525"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Lower Concern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262002265"/>
                  </a:ext>
                </a:extLst>
              </a:tr>
              <a:tr h="359408">
                <a:tc>
                  <a:txBody>
                    <a:bodyPr/>
                    <a:lstStyle/>
                    <a:p>
                      <a:pPr marL="0" marR="0" algn="ctr">
                        <a:buNone/>
                      </a:pPr>
                      <a:r>
                        <a:rPr lang="en-US" sz="1800" b="1" kern="100" dirty="0">
                          <a:effectLst/>
                          <a:latin typeface="Arial" panose="020B0604020202020204" pitchFamily="34" charset="0"/>
                          <a:cs typeface="Arial" panose="020B0604020202020204" pitchFamily="34" charset="0"/>
                        </a:rPr>
                        <a:t>1R6F - Formaldehyde</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104</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20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2080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100.435*</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577743098"/>
                  </a:ext>
                </a:extLst>
              </a:tr>
              <a:tr h="359408">
                <a:tc>
                  <a:txBody>
                    <a:bodyPr/>
                    <a:lstStyle/>
                    <a:p>
                      <a:pPr marL="0" marR="0" algn="ctr">
                        <a:buNone/>
                      </a:pPr>
                      <a:r>
                        <a:rPr lang="en-US" sz="1800" b="1" kern="100" dirty="0">
                          <a:effectLst/>
                          <a:latin typeface="Arial" panose="020B0604020202020204" pitchFamily="34" charset="0"/>
                          <a:cs typeface="Arial" panose="020B0604020202020204" pitchFamily="34" charset="0"/>
                        </a:rPr>
                        <a:t>1R6F Cigarette</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endParaRPr lang="en-US" sz="1800" b="1" kern="100">
                        <a:effectLst/>
                        <a:latin typeface="Arial" panose="020B060402020202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~10,000**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244152132"/>
                  </a:ext>
                </a:extLst>
              </a:tr>
            </a:tbl>
          </a:graphicData>
        </a:graphic>
      </p:graphicFrame>
      <p:graphicFrame>
        <p:nvGraphicFramePr>
          <p:cNvPr id="54" name="Table 53">
            <a:extLst>
              <a:ext uri="{FF2B5EF4-FFF2-40B4-BE49-F238E27FC236}">
                <a16:creationId xmlns:a16="http://schemas.microsoft.com/office/drawing/2014/main" id="{C8B351EC-70D0-6942-5BFE-0CF34B983D2B}"/>
              </a:ext>
            </a:extLst>
          </p:cNvPr>
          <p:cNvGraphicFramePr>
            <a:graphicFrameLocks noGrp="1"/>
          </p:cNvGraphicFramePr>
          <p:nvPr>
            <p:extLst>
              <p:ext uri="{D42A27DB-BD31-4B8C-83A1-F6EECF244321}">
                <p14:modId xmlns:p14="http://schemas.microsoft.com/office/powerpoint/2010/main" val="544805682"/>
              </p:ext>
            </p:extLst>
          </p:nvPr>
        </p:nvGraphicFramePr>
        <p:xfrm>
          <a:off x="31108796" y="15952958"/>
          <a:ext cx="11978302" cy="4158064"/>
        </p:xfrm>
        <a:graphic>
          <a:graphicData uri="http://schemas.openxmlformats.org/drawingml/2006/table">
            <a:tbl>
              <a:tblPr firstRow="1" firstCol="1" bandRow="1">
                <a:tableStyleId>{5C22544A-7EE6-4342-B048-85BDC9FD1C3A}</a:tableStyleId>
              </a:tblPr>
              <a:tblGrid>
                <a:gridCol w="3108672">
                  <a:extLst>
                    <a:ext uri="{9D8B030D-6E8A-4147-A177-3AD203B41FA5}">
                      <a16:colId xmlns:a16="http://schemas.microsoft.com/office/drawing/2014/main" val="3337267187"/>
                    </a:ext>
                  </a:extLst>
                </a:gridCol>
                <a:gridCol w="1290712">
                  <a:extLst>
                    <a:ext uri="{9D8B030D-6E8A-4147-A177-3AD203B41FA5}">
                      <a16:colId xmlns:a16="http://schemas.microsoft.com/office/drawing/2014/main" val="417098019"/>
                    </a:ext>
                  </a:extLst>
                </a:gridCol>
                <a:gridCol w="1290712">
                  <a:extLst>
                    <a:ext uri="{9D8B030D-6E8A-4147-A177-3AD203B41FA5}">
                      <a16:colId xmlns:a16="http://schemas.microsoft.com/office/drawing/2014/main" val="4173985983"/>
                    </a:ext>
                  </a:extLst>
                </a:gridCol>
                <a:gridCol w="1138862">
                  <a:extLst>
                    <a:ext uri="{9D8B030D-6E8A-4147-A177-3AD203B41FA5}">
                      <a16:colId xmlns:a16="http://schemas.microsoft.com/office/drawing/2014/main" val="2900518822"/>
                    </a:ext>
                  </a:extLst>
                </a:gridCol>
                <a:gridCol w="1518484">
                  <a:extLst>
                    <a:ext uri="{9D8B030D-6E8A-4147-A177-3AD203B41FA5}">
                      <a16:colId xmlns:a16="http://schemas.microsoft.com/office/drawing/2014/main" val="2085253194"/>
                    </a:ext>
                  </a:extLst>
                </a:gridCol>
                <a:gridCol w="1815430">
                  <a:extLst>
                    <a:ext uri="{9D8B030D-6E8A-4147-A177-3AD203B41FA5}">
                      <a16:colId xmlns:a16="http://schemas.microsoft.com/office/drawing/2014/main" val="214242213"/>
                    </a:ext>
                  </a:extLst>
                </a:gridCol>
                <a:gridCol w="1815430">
                  <a:extLst>
                    <a:ext uri="{9D8B030D-6E8A-4147-A177-3AD203B41FA5}">
                      <a16:colId xmlns:a16="http://schemas.microsoft.com/office/drawing/2014/main" val="553905798"/>
                    </a:ext>
                  </a:extLst>
                </a:gridCol>
              </a:tblGrid>
              <a:tr h="473736">
                <a:tc rowSpan="2">
                  <a:txBody>
                    <a:bodyPr/>
                    <a:lstStyle/>
                    <a:p>
                      <a:pPr marL="0" marR="0" algn="ctr">
                        <a:buNone/>
                      </a:pPr>
                      <a:r>
                        <a:rPr lang="en-US" sz="1800" b="1" kern="100" dirty="0">
                          <a:effectLst/>
                          <a:latin typeface="Arial" panose="020B0604020202020204" pitchFamily="34" charset="0"/>
                          <a:cs typeface="Arial" panose="020B0604020202020204" pitchFamily="34" charset="0"/>
                        </a:rPr>
                        <a:t>Products</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 </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gridSpan="5">
                  <a:txBody>
                    <a:bodyPr/>
                    <a:lstStyle/>
                    <a:p>
                      <a:pPr marL="0" marR="0" algn="ctr">
                        <a:buNone/>
                      </a:pPr>
                      <a:r>
                        <a:rPr lang="en-US" sz="1800" b="1" kern="100" dirty="0">
                          <a:effectLst/>
                          <a:latin typeface="Arial" panose="020B0604020202020204" pitchFamily="34" charset="0"/>
                          <a:cs typeface="Arial" panose="020B0604020202020204" pitchFamily="34" charset="0"/>
                        </a:rPr>
                        <a:t>Formaldehyde</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23277076"/>
                  </a:ext>
                </a:extLst>
              </a:tr>
              <a:tr h="1434082">
                <a:tc vMerge="1">
                  <a:txBody>
                    <a:bodyPr/>
                    <a:lstStyle/>
                    <a:p>
                      <a:endParaRPr lang="en-US"/>
                    </a:p>
                  </a:txBody>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µg (Pouch or Cig.)</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Daily Usage (Pouch or Cig.)</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Daily Exposure (µg/day)</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ELCR***</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ELCR: % of Formaldehyde in 1R6F</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solidFill>
                            <a:schemeClr val="bg1"/>
                          </a:solidFill>
                          <a:effectLst/>
                          <a:latin typeface="Arial" panose="020B0604020202020204" pitchFamily="34" charset="0"/>
                          <a:cs typeface="Arial" panose="020B0604020202020204" pitchFamily="34" charset="0"/>
                        </a:rPr>
                        <a:t>Concern Level to 1R6F (&lt;1.0%)***</a:t>
                      </a:r>
                      <a:endParaRPr lang="en-US" sz="1800" b="1" kern="1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extLst>
                  <a:ext uri="{0D108BD9-81ED-4DB2-BD59-A6C34878D82A}">
                    <a16:rowId xmlns:a16="http://schemas.microsoft.com/office/drawing/2014/main" val="1833049989"/>
                  </a:ext>
                </a:extLst>
              </a:tr>
              <a:tr h="741500">
                <a:tc>
                  <a:txBody>
                    <a:bodyPr/>
                    <a:lstStyle/>
                    <a:p>
                      <a:pPr marL="0" marR="0">
                        <a:buNone/>
                      </a:pPr>
                      <a:r>
                        <a:rPr lang="en-US" sz="1800" b="1" kern="100" dirty="0">
                          <a:effectLst/>
                          <a:latin typeface="Arial" panose="020B0604020202020204" pitchFamily="34" charset="0"/>
                          <a:cs typeface="Arial" panose="020B0604020202020204" pitchFamily="34" charset="0"/>
                        </a:rPr>
                        <a:t>Bulldog Canvas Extreme White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1.20</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10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12.00</a:t>
                      </a:r>
                    </a:p>
                  </a:txBody>
                  <a:tcPr marL="9525" marR="9525" marT="9525" marB="0" anchor="ctr"/>
                </a:tc>
                <a:tc>
                  <a:txBody>
                    <a:bodyPr/>
                    <a:lstStyle/>
                    <a:p>
                      <a:pPr algn="ctr" fontAlgn="ctr">
                        <a:buNone/>
                      </a:pPr>
                      <a:r>
                        <a:rPr lang="en-US" sz="1800" b="1" i="0" u="none" strike="noStrike">
                          <a:solidFill>
                            <a:srgbClr val="000000"/>
                          </a:solidFill>
                          <a:effectLst/>
                          <a:latin typeface="Arial" panose="020B0604020202020204" pitchFamily="34" charset="0"/>
                          <a:cs typeface="Arial" panose="020B0604020202020204" pitchFamily="34" charset="0"/>
                        </a:rPr>
                        <a:t>0.00131</a:t>
                      </a:r>
                    </a:p>
                  </a:txBody>
                  <a:tcPr marL="9525" marR="9525" marT="9525" marB="0" anchor="ctr"/>
                </a:tc>
                <a:tc>
                  <a:txBody>
                    <a:bodyPr/>
                    <a:lstStyle/>
                    <a:p>
                      <a:pPr algn="ctr" fontAlgn="ctr">
                        <a:buNone/>
                      </a:pPr>
                      <a:r>
                        <a:rPr lang="en-US" sz="1800" b="1" i="0" u="none" strike="noStrike">
                          <a:solidFill>
                            <a:srgbClr val="000000"/>
                          </a:solidFill>
                          <a:effectLst/>
                          <a:latin typeface="Arial" panose="020B0604020202020204" pitchFamily="34" charset="0"/>
                          <a:cs typeface="Arial" panose="020B0604020202020204" pitchFamily="34" charset="0"/>
                        </a:rPr>
                        <a:t>0.00130</a:t>
                      </a:r>
                    </a:p>
                  </a:txBody>
                  <a:tcPr marL="9525" marR="9525" marT="9525"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Lower Concern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198113991"/>
                  </a:ext>
                </a:extLst>
              </a:tr>
              <a:tr h="741500">
                <a:tc>
                  <a:txBody>
                    <a:bodyPr/>
                    <a:lstStyle/>
                    <a:p>
                      <a:pPr marL="0" marR="0">
                        <a:buNone/>
                      </a:pPr>
                      <a:r>
                        <a:rPr lang="en-US" sz="1800" b="1" kern="100" dirty="0">
                          <a:effectLst/>
                          <a:latin typeface="Arial" panose="020B0604020202020204" pitchFamily="34" charset="0"/>
                          <a:cs typeface="Arial" panose="020B0604020202020204" pitchFamily="34" charset="0"/>
                        </a:rPr>
                        <a:t>Bulldog Canvas Cold Extreme White Portion</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a:effectLst/>
                          <a:latin typeface="Arial" panose="020B0604020202020204" pitchFamily="34" charset="0"/>
                          <a:cs typeface="Arial" panose="020B0604020202020204" pitchFamily="34" charset="0"/>
                        </a:rPr>
                        <a:t>2.02</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buNone/>
                      </a:pPr>
                      <a:r>
                        <a:rPr lang="en-US" sz="1800" b="1" kern="100" dirty="0">
                          <a:effectLst/>
                          <a:latin typeface="Arial" panose="020B0604020202020204" pitchFamily="34" charset="0"/>
                          <a:cs typeface="Arial" panose="020B0604020202020204" pitchFamily="34" charset="0"/>
                        </a:rPr>
                        <a:t>10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20.20</a:t>
                      </a:r>
                    </a:p>
                  </a:txBody>
                  <a:tcPr marL="9525" marR="9525" marT="9525"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0.00221</a:t>
                      </a:r>
                    </a:p>
                  </a:txBody>
                  <a:tcPr marL="9525" marR="9525" marT="9525" marB="0" anchor="ctr"/>
                </a:tc>
                <a:tc>
                  <a:txBody>
                    <a:bodyPr/>
                    <a:lstStyle/>
                    <a:p>
                      <a:pPr algn="ctr" fontAlgn="ctr">
                        <a:buNone/>
                      </a:pPr>
                      <a:r>
                        <a:rPr lang="en-US" sz="1800" b="1" i="0" u="none" strike="noStrike" dirty="0">
                          <a:solidFill>
                            <a:srgbClr val="000000"/>
                          </a:solidFill>
                          <a:effectLst/>
                          <a:latin typeface="Arial" panose="020B0604020202020204" pitchFamily="34" charset="0"/>
                          <a:cs typeface="Arial" panose="020B0604020202020204" pitchFamily="34" charset="0"/>
                        </a:rPr>
                        <a:t>0.00220</a:t>
                      </a:r>
                    </a:p>
                  </a:txBody>
                  <a:tcPr marL="9525" marR="9525" marT="9525" marB="0" anchor="ctr"/>
                </a:tc>
                <a:tc>
                  <a:txBody>
                    <a:bodyPr/>
                    <a:lstStyle/>
                    <a:p>
                      <a:pPr marL="0" marR="0" algn="ctr">
                        <a:buNone/>
                      </a:pPr>
                      <a:r>
                        <a:rPr lang="en-US" sz="1800" b="1" kern="100">
                          <a:effectLst/>
                          <a:latin typeface="Arial" panose="020B0604020202020204" pitchFamily="34" charset="0"/>
                          <a:cs typeface="Arial" panose="020B0604020202020204" pitchFamily="34" charset="0"/>
                        </a:rPr>
                        <a:t>Lower Concern</a:t>
                      </a:r>
                      <a:endParaRPr lang="en-US" sz="1800" b="1" kern="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25280376"/>
                  </a:ext>
                </a:extLst>
              </a:tr>
              <a:tr h="383623">
                <a:tc>
                  <a:txBody>
                    <a:bodyPr/>
                    <a:lstStyle/>
                    <a:p>
                      <a:pPr marL="0" marR="0" algn="ctr">
                        <a:buNone/>
                      </a:pPr>
                      <a:r>
                        <a:rPr lang="en-US" sz="1800" b="1" kern="100" dirty="0">
                          <a:effectLst/>
                          <a:latin typeface="Arial" panose="020B0604020202020204" pitchFamily="34" charset="0"/>
                          <a:cs typeface="Arial" panose="020B0604020202020204" pitchFamily="34" charset="0"/>
                        </a:rPr>
                        <a:t>1R6F - Formaldehyde</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104</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20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2080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100.435*</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endParaRPr lang="en-US" sz="1800" b="1" kern="100">
                        <a:effectLst/>
                        <a:latin typeface="Arial" panose="020B0604020202020204" pitchFamily="34" charset="0"/>
                        <a:cs typeface="Arial" panose="020B0604020202020204" pitchFamily="34" charset="0"/>
                      </a:endParaRPr>
                    </a:p>
                  </a:txBody>
                  <a:tcPr marL="68580" marR="68580" marT="0" marB="0" anchor="ctr"/>
                </a:tc>
                <a:tc>
                  <a:txBody>
                    <a:bodyPr/>
                    <a:lstStyle/>
                    <a:p>
                      <a:endParaRPr lang="en-US" sz="1800" b="1" kern="100">
                        <a:effectLst/>
                        <a:latin typeface="Arial" panose="020B06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43954651"/>
                  </a:ext>
                </a:extLst>
              </a:tr>
              <a:tr h="383623">
                <a:tc>
                  <a:txBody>
                    <a:bodyPr/>
                    <a:lstStyle/>
                    <a:p>
                      <a:pPr marL="0" marR="0" algn="ctr">
                        <a:buNone/>
                      </a:pPr>
                      <a:r>
                        <a:rPr lang="en-US" sz="1800" b="1" kern="100" dirty="0">
                          <a:effectLst/>
                          <a:latin typeface="Arial" panose="020B0604020202020204" pitchFamily="34" charset="0"/>
                          <a:cs typeface="Arial" panose="020B0604020202020204" pitchFamily="34" charset="0"/>
                        </a:rPr>
                        <a:t>1R6F Cigarette</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rgbClr val="1F86B3"/>
                    </a:solidFill>
                  </a:tcPr>
                </a:tc>
                <a:tc>
                  <a:txBody>
                    <a:bodyPr/>
                    <a:lstStyle/>
                    <a:p>
                      <a:endParaRPr lang="en-US" sz="1800" b="1" kern="100">
                        <a:effectLst/>
                        <a:latin typeface="Arial" panose="020B060402020202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0" marR="0" algn="ctr">
                        <a:buNone/>
                      </a:pPr>
                      <a:r>
                        <a:rPr lang="en-US" sz="1800" b="1" kern="100" dirty="0">
                          <a:effectLst/>
                          <a:latin typeface="Arial" panose="020B0604020202020204" pitchFamily="34" charset="0"/>
                          <a:cs typeface="Arial" panose="020B0604020202020204" pitchFamily="34" charset="0"/>
                        </a:rPr>
                        <a:t>~10,000**</a:t>
                      </a:r>
                      <a:endParaRPr lang="en-US" sz="1800" b="1" kern="1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tc>
                <a:tc>
                  <a:txBody>
                    <a:bodyPr/>
                    <a:lstStyle/>
                    <a:p>
                      <a:endParaRPr lang="en-US" sz="1800" b="1" kern="100" dirty="0">
                        <a:effectLst/>
                        <a:latin typeface="Arial" panose="020B06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9413991"/>
                  </a:ext>
                </a:extLst>
              </a:tr>
            </a:tbl>
          </a:graphicData>
        </a:graphic>
      </p:graphicFrame>
      <p:pic>
        <p:nvPicPr>
          <p:cNvPr id="55" name="Picture 54">
            <a:extLst>
              <a:ext uri="{FF2B5EF4-FFF2-40B4-BE49-F238E27FC236}">
                <a16:creationId xmlns:a16="http://schemas.microsoft.com/office/drawing/2014/main" id="{212E4469-D2AC-B1F2-51B7-433685E351A4}"/>
              </a:ext>
            </a:extLst>
          </p:cNvPr>
          <p:cNvPicPr>
            <a:picLocks noChangeAspect="1"/>
          </p:cNvPicPr>
          <p:nvPr/>
        </p:nvPicPr>
        <p:blipFill>
          <a:blip r:embed="rId5"/>
          <a:stretch>
            <a:fillRect/>
          </a:stretch>
        </p:blipFill>
        <p:spPr>
          <a:xfrm>
            <a:off x="15405860" y="21325588"/>
            <a:ext cx="14611117" cy="5947441"/>
          </a:xfrm>
          <a:prstGeom prst="rect">
            <a:avLst/>
          </a:prstGeom>
        </p:spPr>
      </p:pic>
      <p:pic>
        <p:nvPicPr>
          <p:cNvPr id="56" name="Picture 55">
            <a:extLst>
              <a:ext uri="{FF2B5EF4-FFF2-40B4-BE49-F238E27FC236}">
                <a16:creationId xmlns:a16="http://schemas.microsoft.com/office/drawing/2014/main" id="{C5F5C91A-E1DC-82CF-07DB-785D920329DF}"/>
              </a:ext>
            </a:extLst>
          </p:cNvPr>
          <p:cNvPicPr>
            <a:picLocks noChangeAspect="1"/>
          </p:cNvPicPr>
          <p:nvPr/>
        </p:nvPicPr>
        <p:blipFill>
          <a:blip r:embed="rId6"/>
          <a:stretch>
            <a:fillRect/>
          </a:stretch>
        </p:blipFill>
        <p:spPr>
          <a:xfrm>
            <a:off x="31358146" y="21325588"/>
            <a:ext cx="11598817" cy="5947441"/>
          </a:xfrm>
          <a:prstGeom prst="rect">
            <a:avLst/>
          </a:prstGeom>
        </p:spPr>
      </p:pic>
      <p:graphicFrame>
        <p:nvGraphicFramePr>
          <p:cNvPr id="12" name="Table 11">
            <a:extLst>
              <a:ext uri="{FF2B5EF4-FFF2-40B4-BE49-F238E27FC236}">
                <a16:creationId xmlns:a16="http://schemas.microsoft.com/office/drawing/2014/main" id="{9D692A56-04A4-9F78-8C06-198FDF5D3934}"/>
              </a:ext>
            </a:extLst>
          </p:cNvPr>
          <p:cNvGraphicFramePr>
            <a:graphicFrameLocks noGrp="1"/>
          </p:cNvGraphicFramePr>
          <p:nvPr>
            <p:extLst>
              <p:ext uri="{D42A27DB-BD31-4B8C-83A1-F6EECF244321}">
                <p14:modId xmlns:p14="http://schemas.microsoft.com/office/powerpoint/2010/main" val="2849063355"/>
              </p:ext>
            </p:extLst>
          </p:nvPr>
        </p:nvGraphicFramePr>
        <p:xfrm>
          <a:off x="2609384" y="16714408"/>
          <a:ext cx="9701560" cy="2734004"/>
        </p:xfrm>
        <a:graphic>
          <a:graphicData uri="http://schemas.openxmlformats.org/drawingml/2006/table">
            <a:tbl>
              <a:tblPr firstRow="1" firstCol="1" bandRow="1">
                <a:tableStyleId>{5C22544A-7EE6-4342-B048-85BDC9FD1C3A}</a:tableStyleId>
              </a:tblPr>
              <a:tblGrid>
                <a:gridCol w="1993618">
                  <a:extLst>
                    <a:ext uri="{9D8B030D-6E8A-4147-A177-3AD203B41FA5}">
                      <a16:colId xmlns:a16="http://schemas.microsoft.com/office/drawing/2014/main" val="1600841945"/>
                    </a:ext>
                  </a:extLst>
                </a:gridCol>
                <a:gridCol w="6180756">
                  <a:extLst>
                    <a:ext uri="{9D8B030D-6E8A-4147-A177-3AD203B41FA5}">
                      <a16:colId xmlns:a16="http://schemas.microsoft.com/office/drawing/2014/main" val="2127636873"/>
                    </a:ext>
                  </a:extLst>
                </a:gridCol>
                <a:gridCol w="1527186">
                  <a:extLst>
                    <a:ext uri="{9D8B030D-6E8A-4147-A177-3AD203B41FA5}">
                      <a16:colId xmlns:a16="http://schemas.microsoft.com/office/drawing/2014/main" val="3780488647"/>
                    </a:ext>
                  </a:extLst>
                </a:gridCol>
              </a:tblGrid>
              <a:tr h="334890">
                <a:tc>
                  <a:txBody>
                    <a:bodyPr/>
                    <a:lstStyle/>
                    <a:p>
                      <a:pPr marL="0" marR="0" algn="ctr">
                        <a:buNone/>
                      </a:pPr>
                      <a:r>
                        <a:rPr lang="en-US" sz="1800" b="1" kern="100" dirty="0">
                          <a:effectLst/>
                        </a:rPr>
                        <a:t>Analysis Panel</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100" dirty="0">
                          <a:effectLst/>
                        </a:rPr>
                        <a:t>Analytes</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100" dirty="0">
                          <a:effectLst/>
                        </a:rPr>
                        <a:t>Replicates</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2327641062"/>
                  </a:ext>
                </a:extLst>
              </a:tr>
              <a:tr h="361867">
                <a:tc>
                  <a:txBody>
                    <a:bodyPr/>
                    <a:lstStyle/>
                    <a:p>
                      <a:pPr marL="0" marR="0" algn="ctr">
                        <a:buNone/>
                      </a:pPr>
                      <a:r>
                        <a:rPr lang="en-US" sz="1800" b="1" kern="100" dirty="0">
                          <a:effectLst/>
                        </a:rPr>
                        <a:t>Metals</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100">
                          <a:effectLst/>
                        </a:rPr>
                        <a:t>arsenic; cadmium</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1800" b="1" kern="100">
                          <a:effectLst/>
                        </a:rPr>
                        <a:t>7</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77834241"/>
                  </a:ext>
                </a:extLst>
              </a:tr>
              <a:tr h="334890">
                <a:tc>
                  <a:txBody>
                    <a:bodyPr/>
                    <a:lstStyle/>
                    <a:p>
                      <a:pPr marL="0" marR="0" algn="ctr">
                        <a:buNone/>
                      </a:pPr>
                      <a:r>
                        <a:rPr lang="en-US" sz="1800" b="1" kern="100" dirty="0">
                          <a:effectLst/>
                        </a:rPr>
                        <a:t>Nicotine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100">
                          <a:effectLst/>
                        </a:rPr>
                        <a:t>nicotine</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1800" b="1" kern="100">
                          <a:effectLst/>
                        </a:rPr>
                        <a:t>7</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10653378"/>
                  </a:ext>
                </a:extLst>
              </a:tr>
              <a:tr h="334890">
                <a:tc>
                  <a:txBody>
                    <a:bodyPr/>
                    <a:lstStyle/>
                    <a:p>
                      <a:pPr marL="0" marR="0" algn="ctr">
                        <a:buNone/>
                      </a:pPr>
                      <a:r>
                        <a:rPr lang="en-US" sz="1800" b="1" kern="100" dirty="0">
                          <a:effectLst/>
                        </a:rPr>
                        <a:t>Carbonyls</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100">
                          <a:effectLst/>
                        </a:rPr>
                        <a:t>acetaldehyde; crotonaldehyde; formaldehyde</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1800" b="1" kern="100">
                          <a:effectLst/>
                        </a:rPr>
                        <a:t>7</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36147"/>
                  </a:ext>
                </a:extLst>
              </a:tr>
              <a:tr h="334890">
                <a:tc>
                  <a:txBody>
                    <a:bodyPr/>
                    <a:lstStyle/>
                    <a:p>
                      <a:pPr marL="0" marR="0" algn="ctr">
                        <a:buNone/>
                      </a:pPr>
                      <a:r>
                        <a:rPr lang="en-US" sz="1800" b="1" kern="100" dirty="0">
                          <a:effectLst/>
                        </a:rPr>
                        <a:t>PAH</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100" dirty="0">
                          <a:effectLst/>
                        </a:rPr>
                        <a:t>benzo(a)pyrene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1800" b="1" kern="100">
                          <a:effectLst/>
                        </a:rPr>
                        <a:t>7</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3208917"/>
                  </a:ext>
                </a:extLst>
              </a:tr>
              <a:tr h="723734">
                <a:tc>
                  <a:txBody>
                    <a:bodyPr/>
                    <a:lstStyle/>
                    <a:p>
                      <a:pPr marL="0" marR="0" algn="ctr">
                        <a:buNone/>
                      </a:pPr>
                      <a:r>
                        <a:rPr lang="en-US" sz="1800" b="1" kern="100" dirty="0">
                          <a:effectLst/>
                        </a:rPr>
                        <a:t>TSNA</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100" dirty="0">
                          <a:effectLst/>
                        </a:rPr>
                        <a:t>4-[methyl(nitroso)amino]-1-(3-pyridinyl)-1-butanone (NNK);</a:t>
                      </a:r>
                    </a:p>
                    <a:p>
                      <a:pPr marL="0" marR="0" algn="ctr">
                        <a:buNone/>
                      </a:pPr>
                      <a:r>
                        <a:rPr lang="en-US" sz="1800" b="1" kern="100" dirty="0">
                          <a:effectLst/>
                        </a:rPr>
                        <a:t>N-</a:t>
                      </a:r>
                      <a:r>
                        <a:rPr lang="en-US" sz="1800" b="1" kern="100" dirty="0" err="1">
                          <a:effectLst/>
                        </a:rPr>
                        <a:t>nitrosonornicotine</a:t>
                      </a:r>
                      <a:r>
                        <a:rPr lang="en-US" sz="1800" b="1" kern="100" dirty="0">
                          <a:effectLst/>
                        </a:rPr>
                        <a:t> (NNN)</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1800" b="1" kern="100">
                          <a:effectLst/>
                        </a:rPr>
                        <a:t>7</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19948986"/>
                  </a:ext>
                </a:extLst>
              </a:tr>
              <a:tr h="308843">
                <a:tc>
                  <a:txBody>
                    <a:bodyPr/>
                    <a:lstStyle/>
                    <a:p>
                      <a:pPr marL="0" marR="0" algn="ctr">
                        <a:buNone/>
                      </a:pPr>
                      <a:r>
                        <a:rPr lang="en-US" sz="1800" b="1" kern="100" dirty="0">
                          <a:effectLst/>
                        </a:rPr>
                        <a:t>pH</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buNone/>
                      </a:pPr>
                      <a:r>
                        <a:rPr lang="en-US" sz="1800" b="1" kern="100">
                          <a:effectLst/>
                        </a:rPr>
                        <a:t>pH</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buNone/>
                      </a:pPr>
                      <a:r>
                        <a:rPr lang="en-US" sz="1800" b="1" kern="100" dirty="0">
                          <a:effectLst/>
                        </a:rPr>
                        <a:t>7</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25627234"/>
                  </a:ext>
                </a:extLst>
              </a:tr>
            </a:tbl>
          </a:graphicData>
        </a:graphic>
      </p:graphicFrame>
      <p:graphicFrame>
        <p:nvGraphicFramePr>
          <p:cNvPr id="13" name="Table 12">
            <a:extLst>
              <a:ext uri="{FF2B5EF4-FFF2-40B4-BE49-F238E27FC236}">
                <a16:creationId xmlns:a16="http://schemas.microsoft.com/office/drawing/2014/main" id="{50F85F1D-8D23-7F65-FADB-10608E0B3DF6}"/>
              </a:ext>
            </a:extLst>
          </p:cNvPr>
          <p:cNvGraphicFramePr>
            <a:graphicFrameLocks noGrp="1"/>
          </p:cNvGraphicFramePr>
          <p:nvPr>
            <p:extLst>
              <p:ext uri="{D42A27DB-BD31-4B8C-83A1-F6EECF244321}">
                <p14:modId xmlns:p14="http://schemas.microsoft.com/office/powerpoint/2010/main" val="284370673"/>
              </p:ext>
            </p:extLst>
          </p:nvPr>
        </p:nvGraphicFramePr>
        <p:xfrm>
          <a:off x="2609384" y="20462779"/>
          <a:ext cx="9701560" cy="3359260"/>
        </p:xfrm>
        <a:graphic>
          <a:graphicData uri="http://schemas.openxmlformats.org/drawingml/2006/table">
            <a:tbl>
              <a:tblPr firstRow="1" firstCol="1" bandRow="1">
                <a:tableStyleId>{5C22544A-7EE6-4342-B048-85BDC9FD1C3A}</a:tableStyleId>
              </a:tblPr>
              <a:tblGrid>
                <a:gridCol w="3076666">
                  <a:extLst>
                    <a:ext uri="{9D8B030D-6E8A-4147-A177-3AD203B41FA5}">
                      <a16:colId xmlns:a16="http://schemas.microsoft.com/office/drawing/2014/main" val="1939888915"/>
                    </a:ext>
                  </a:extLst>
                </a:gridCol>
                <a:gridCol w="1773014">
                  <a:extLst>
                    <a:ext uri="{9D8B030D-6E8A-4147-A177-3AD203B41FA5}">
                      <a16:colId xmlns:a16="http://schemas.microsoft.com/office/drawing/2014/main" val="210682192"/>
                    </a:ext>
                  </a:extLst>
                </a:gridCol>
                <a:gridCol w="2425940">
                  <a:extLst>
                    <a:ext uri="{9D8B030D-6E8A-4147-A177-3AD203B41FA5}">
                      <a16:colId xmlns:a16="http://schemas.microsoft.com/office/drawing/2014/main" val="752758831"/>
                    </a:ext>
                  </a:extLst>
                </a:gridCol>
                <a:gridCol w="2425940">
                  <a:extLst>
                    <a:ext uri="{9D8B030D-6E8A-4147-A177-3AD203B41FA5}">
                      <a16:colId xmlns:a16="http://schemas.microsoft.com/office/drawing/2014/main" val="3650308565"/>
                    </a:ext>
                  </a:extLst>
                </a:gridCol>
              </a:tblGrid>
              <a:tr h="412729">
                <a:tc>
                  <a:txBody>
                    <a:bodyPr/>
                    <a:lstStyle/>
                    <a:p>
                      <a:pPr marL="0" marR="0" algn="ctr">
                        <a:lnSpc>
                          <a:spcPct val="115000"/>
                        </a:lnSpc>
                        <a:buNone/>
                      </a:pPr>
                      <a:r>
                        <a:rPr lang="en-US" sz="1800" b="1" kern="100" dirty="0">
                          <a:effectLst/>
                        </a:rPr>
                        <a:t>Analyte Name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rPr>
                        <a:t>Unit</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rPr>
                        <a:t>LOD</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rPr>
                        <a:t>LOQ</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3569260326"/>
                  </a:ext>
                </a:extLst>
              </a:tr>
              <a:tr h="320254">
                <a:tc>
                  <a:txBody>
                    <a:bodyPr/>
                    <a:lstStyle/>
                    <a:p>
                      <a:pPr marL="0" marR="0" algn="ctr">
                        <a:lnSpc>
                          <a:spcPct val="115000"/>
                        </a:lnSpc>
                        <a:buNone/>
                      </a:pPr>
                      <a:r>
                        <a:rPr lang="en-US" sz="1800" b="1" kern="100" dirty="0">
                          <a:effectLst/>
                        </a:rPr>
                        <a:t>Acetaldehyde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a:effectLst/>
                        </a:rPr>
                        <a:t>µg/pouch</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0.031</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0.102</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72054377"/>
                  </a:ext>
                </a:extLst>
              </a:tr>
              <a:tr h="341669">
                <a:tc>
                  <a:txBody>
                    <a:bodyPr/>
                    <a:lstStyle/>
                    <a:p>
                      <a:pPr marL="0" marR="0" algn="ctr">
                        <a:lnSpc>
                          <a:spcPct val="115000"/>
                        </a:lnSpc>
                        <a:buNone/>
                      </a:pPr>
                      <a:r>
                        <a:rPr lang="en-US" sz="1800" b="1" kern="100" dirty="0">
                          <a:effectLst/>
                        </a:rPr>
                        <a:t>Crotonaldehyde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a:effectLst/>
                        </a:rPr>
                        <a:t>µg/pouch</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0.036</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0.120</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30039112"/>
                  </a:ext>
                </a:extLst>
              </a:tr>
              <a:tr h="320254">
                <a:tc>
                  <a:txBody>
                    <a:bodyPr/>
                    <a:lstStyle/>
                    <a:p>
                      <a:pPr marL="0" marR="0" algn="ctr">
                        <a:lnSpc>
                          <a:spcPct val="115000"/>
                        </a:lnSpc>
                        <a:buNone/>
                      </a:pPr>
                      <a:r>
                        <a:rPr lang="en-US" sz="1800" b="1" kern="100" dirty="0">
                          <a:effectLst/>
                        </a:rPr>
                        <a:t>Formaldehyde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rPr>
                        <a:t>µg/pouch</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dirty="0">
                          <a:effectLst/>
                        </a:rPr>
                        <a:t>0.044</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0.145</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7394056"/>
                  </a:ext>
                </a:extLst>
              </a:tr>
              <a:tr h="320254">
                <a:tc>
                  <a:txBody>
                    <a:bodyPr/>
                    <a:lstStyle/>
                    <a:p>
                      <a:pPr marL="0" marR="0" algn="ctr">
                        <a:lnSpc>
                          <a:spcPct val="115000"/>
                        </a:lnSpc>
                        <a:buNone/>
                      </a:pPr>
                      <a:r>
                        <a:rPr lang="en-US" sz="1800" b="1" kern="100" dirty="0">
                          <a:effectLst/>
                        </a:rPr>
                        <a:t>Arsenic</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a:effectLst/>
                        </a:rPr>
                        <a:t>ng/pouch</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3.51</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11.7</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32962952"/>
                  </a:ext>
                </a:extLst>
              </a:tr>
              <a:tr h="341669">
                <a:tc>
                  <a:txBody>
                    <a:bodyPr/>
                    <a:lstStyle/>
                    <a:p>
                      <a:pPr marL="0" marR="0" algn="ctr">
                        <a:lnSpc>
                          <a:spcPct val="115000"/>
                        </a:lnSpc>
                        <a:buNone/>
                      </a:pPr>
                      <a:r>
                        <a:rPr lang="en-US" sz="1800" b="1" kern="100" dirty="0">
                          <a:effectLst/>
                        </a:rPr>
                        <a:t>Cadmium</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a:effectLst/>
                        </a:rPr>
                        <a:t>ng/pouch</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4.12</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13.7</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16433988"/>
                  </a:ext>
                </a:extLst>
              </a:tr>
              <a:tr h="320254">
                <a:tc>
                  <a:txBody>
                    <a:bodyPr/>
                    <a:lstStyle/>
                    <a:p>
                      <a:pPr marL="0" marR="0" algn="ctr">
                        <a:lnSpc>
                          <a:spcPct val="115000"/>
                        </a:lnSpc>
                        <a:buNone/>
                      </a:pPr>
                      <a:r>
                        <a:rPr lang="en-US" sz="1800" b="1" kern="100" dirty="0">
                          <a:effectLst/>
                        </a:rPr>
                        <a:t>B(a)P, Benzo(a)pyrene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a:effectLst/>
                        </a:rPr>
                        <a:t>ng/pouch</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0.033</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0.111</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1774607"/>
                  </a:ext>
                </a:extLst>
              </a:tr>
              <a:tr h="320254">
                <a:tc>
                  <a:txBody>
                    <a:bodyPr/>
                    <a:lstStyle/>
                    <a:p>
                      <a:pPr marL="0" marR="0" algn="ctr">
                        <a:lnSpc>
                          <a:spcPct val="115000"/>
                        </a:lnSpc>
                        <a:buNone/>
                      </a:pPr>
                      <a:r>
                        <a:rPr lang="en-US" sz="1800" b="1" kern="100" dirty="0">
                          <a:effectLst/>
                        </a:rPr>
                        <a:t>NNK</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a:effectLst/>
                        </a:rPr>
                        <a:t>ng/pouch</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1.13</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3.76</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51545727"/>
                  </a:ext>
                </a:extLst>
              </a:tr>
              <a:tr h="341669">
                <a:tc>
                  <a:txBody>
                    <a:bodyPr/>
                    <a:lstStyle/>
                    <a:p>
                      <a:pPr marL="0" marR="0" algn="ctr">
                        <a:lnSpc>
                          <a:spcPct val="115000"/>
                        </a:lnSpc>
                        <a:buNone/>
                      </a:pPr>
                      <a:r>
                        <a:rPr lang="en-US" sz="1800" b="1" kern="100" dirty="0">
                          <a:effectLst/>
                        </a:rPr>
                        <a:t>NNN</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a:effectLst/>
                        </a:rPr>
                        <a:t>ng/pouch</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0.739</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2.46</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6963818"/>
                  </a:ext>
                </a:extLst>
              </a:tr>
              <a:tr h="320254">
                <a:tc>
                  <a:txBody>
                    <a:bodyPr/>
                    <a:lstStyle/>
                    <a:p>
                      <a:pPr marL="0" marR="0" algn="ctr">
                        <a:lnSpc>
                          <a:spcPct val="115000"/>
                        </a:lnSpc>
                        <a:buNone/>
                      </a:pPr>
                      <a:r>
                        <a:rPr lang="en-US" sz="1800" b="1" kern="100" dirty="0">
                          <a:effectLst/>
                        </a:rPr>
                        <a:t>Nicotine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a:effectLst/>
                        </a:rPr>
                        <a:t>µg/pouch</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4.8</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16.0</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9331467"/>
                  </a:ext>
                </a:extLst>
              </a:tr>
            </a:tbl>
          </a:graphicData>
        </a:graphic>
      </p:graphicFrame>
      <p:sp>
        <p:nvSpPr>
          <p:cNvPr id="20" name="TextBox 19">
            <a:extLst>
              <a:ext uri="{FF2B5EF4-FFF2-40B4-BE49-F238E27FC236}">
                <a16:creationId xmlns:a16="http://schemas.microsoft.com/office/drawing/2014/main" id="{2DF083DF-161C-34E9-5EBA-2498F3EA63DC}"/>
              </a:ext>
            </a:extLst>
          </p:cNvPr>
          <p:cNvSpPr txBox="1"/>
          <p:nvPr/>
        </p:nvSpPr>
        <p:spPr>
          <a:xfrm>
            <a:off x="26215691" y="20349030"/>
            <a:ext cx="10199528" cy="461665"/>
          </a:xfrm>
          <a:prstGeom prst="rect">
            <a:avLst/>
          </a:prstGeom>
          <a:noFill/>
        </p:spPr>
        <p:txBody>
          <a:bodyPr wrap="square">
            <a:spAutoFit/>
          </a:bodyPr>
          <a:lstStyle/>
          <a:p>
            <a:r>
              <a:rPr lang="en-US" sz="1200" kern="100" dirty="0">
                <a:solidFill>
                  <a:srgbClr val="000000"/>
                </a:solidFill>
                <a:latin typeface="Arial" panose="020B0604020202020204" pitchFamily="34" charset="0"/>
                <a:ea typeface="Calibri" panose="020F0502020204030204" pitchFamily="34" charset="0"/>
                <a:cs typeface="Times New Roman" panose="02020603050405020304" pitchFamily="18" charset="0"/>
              </a:rPr>
              <a:t>* Calculated based on 1R6F HPHC yields, Jaccard et al. 2019; ** FDA internal memo, 2024; *** Oral slope factor 0.1092 mg/day (OEHHA 2011)</a:t>
            </a:r>
          </a:p>
          <a:p>
            <a:r>
              <a:rPr lang="en-US" sz="12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2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200" dirty="0"/>
          </a:p>
        </p:txBody>
      </p:sp>
      <p:pic>
        <p:nvPicPr>
          <p:cNvPr id="17" name="Picture 16">
            <a:extLst>
              <a:ext uri="{FF2B5EF4-FFF2-40B4-BE49-F238E27FC236}">
                <a16:creationId xmlns:a16="http://schemas.microsoft.com/office/drawing/2014/main" id="{37E87333-CA77-C418-CBA3-94AF98B9FD10}"/>
              </a:ext>
            </a:extLst>
          </p:cNvPr>
          <p:cNvPicPr>
            <a:picLocks noChangeAspect="1"/>
          </p:cNvPicPr>
          <p:nvPr/>
        </p:nvPicPr>
        <p:blipFill>
          <a:blip r:embed="rId7"/>
          <a:stretch>
            <a:fillRect/>
          </a:stretch>
        </p:blipFill>
        <p:spPr>
          <a:xfrm>
            <a:off x="41556506" y="1153767"/>
            <a:ext cx="1420290" cy="1438735"/>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7896</TotalTime>
  <Words>1818</Words>
  <Application>Microsoft Macintosh PowerPoint</Application>
  <PresentationFormat>Custom</PresentationFormat>
  <Paragraphs>449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Symbol</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Manoj Misra</cp:lastModifiedBy>
  <cp:revision>400</cp:revision>
  <cp:lastPrinted>2019-09-10T13:04:04Z</cp:lastPrinted>
  <dcterms:created xsi:type="dcterms:W3CDTF">2019-08-08T00:51:37Z</dcterms:created>
  <dcterms:modified xsi:type="dcterms:W3CDTF">2025-08-29T15:37:48Z</dcterms:modified>
</cp:coreProperties>
</file>