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43891200" cy="32918400"/>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44" userDrawn="1">
          <p15:clr>
            <a:srgbClr val="A4A3A4"/>
          </p15:clr>
        </p15:guide>
        <p15:guide id="2" pos="1384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920F88-E6D5-1B70-7B09-EC1C6F4E4009}" name="Ed Carmines" initials="EC" userId="7064e8c9b1b996ff"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86B3"/>
    <a:srgbClr val="91D050"/>
    <a:srgbClr val="246C32"/>
    <a:srgbClr val="EFFADE"/>
    <a:srgbClr val="F6CC64"/>
    <a:srgbClr val="F7C13B"/>
    <a:srgbClr val="AFB2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97" autoAdjust="0"/>
    <p:restoredTop sz="94992" autoAdjust="0"/>
  </p:normalViewPr>
  <p:slideViewPr>
    <p:cSldViewPr snapToGrid="0" showGuides="1">
      <p:cViewPr>
        <p:scale>
          <a:sx n="67" d="100"/>
          <a:sy n="67" d="100"/>
        </p:scale>
        <p:origin x="-3888" y="-6816"/>
      </p:cViewPr>
      <p:guideLst>
        <p:guide orient="horz" pos="10344"/>
        <p:guide pos="138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2143"/>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2173" y="0"/>
            <a:ext cx="4002299" cy="352143"/>
          </a:xfrm>
          <a:prstGeom prst="rect">
            <a:avLst/>
          </a:prstGeom>
        </p:spPr>
        <p:txBody>
          <a:bodyPr vert="horz" lIns="92830" tIns="46415" rIns="92830" bIns="46415" rtlCol="0"/>
          <a:lstStyle>
            <a:lvl1pPr algn="r">
              <a:defRPr sz="1200"/>
            </a:lvl1pPr>
          </a:lstStyle>
          <a:p>
            <a:fld id="{329255A3-1EF8-42E3-8836-76392A02ACA3}" type="datetimeFigureOut">
              <a:rPr lang="en-US" smtClean="0"/>
              <a:t>8/29/25</a:t>
            </a:fld>
            <a:endParaRPr lang="en-US"/>
          </a:p>
        </p:txBody>
      </p:sp>
      <p:sp>
        <p:nvSpPr>
          <p:cNvPr id="4" name="Slide Image Placeholder 3"/>
          <p:cNvSpPr>
            <a:spLocks noGrp="1" noRot="1" noChangeAspect="1"/>
          </p:cNvSpPr>
          <p:nvPr>
            <p:ph type="sldImg" idx="2"/>
          </p:nvPr>
        </p:nvSpPr>
        <p:spPr>
          <a:xfrm>
            <a:off x="3041650" y="876300"/>
            <a:ext cx="3152775" cy="236537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73756"/>
            <a:ext cx="7388860" cy="276034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8"/>
            <a:ext cx="4002299" cy="352142"/>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2173" y="6658258"/>
            <a:ext cx="4002299" cy="352142"/>
          </a:xfrm>
          <a:prstGeom prst="rect">
            <a:avLst/>
          </a:prstGeom>
        </p:spPr>
        <p:txBody>
          <a:bodyPr vert="horz" lIns="92830" tIns="46415" rIns="92830" bIns="46415" rtlCol="0" anchor="b"/>
          <a:lstStyle>
            <a:lvl1pPr algn="r">
              <a:defRPr sz="1200"/>
            </a:lvl1pPr>
          </a:lstStyle>
          <a:p>
            <a:fld id="{D77737E1-5D60-49A0-A436-242474573639}" type="slidenum">
              <a:rPr lang="en-US" smtClean="0"/>
              <a:t>‹#›</a:t>
            </a:fld>
            <a:endParaRPr lang="en-US"/>
          </a:p>
        </p:txBody>
      </p:sp>
    </p:spTree>
    <p:extLst>
      <p:ext uri="{BB962C8B-B14F-4D97-AF65-F5344CB8AC3E}">
        <p14:creationId xmlns:p14="http://schemas.microsoft.com/office/powerpoint/2010/main" val="134886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D77737E1-5D60-49A0-A436-242474573639}" type="slidenum">
              <a:rPr lang="en-US" smtClean="0"/>
              <a:t>1</a:t>
            </a:fld>
            <a:endParaRPr lang="en-US"/>
          </a:p>
        </p:txBody>
      </p:sp>
    </p:spTree>
    <p:extLst>
      <p:ext uri="{BB962C8B-B14F-4D97-AF65-F5344CB8AC3E}">
        <p14:creationId xmlns:p14="http://schemas.microsoft.com/office/powerpoint/2010/main" val="157426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60624-A87F-46C8-83E0-7798EE9D3411}"/>
              </a:ext>
            </a:extLst>
          </p:cNvPr>
          <p:cNvSpPr>
            <a:spLocks noGrp="1"/>
          </p:cNvSpPr>
          <p:nvPr>
            <p:ph type="ctrTitle"/>
          </p:nvPr>
        </p:nvSpPr>
        <p:spPr>
          <a:xfrm>
            <a:off x="5486400" y="5387342"/>
            <a:ext cx="32918400" cy="11460480"/>
          </a:xfrm>
        </p:spPr>
        <p:txBody>
          <a:bodyPr anchor="b"/>
          <a:lstStyle>
            <a:lvl1pPr algn="ctr">
              <a:defRPr sz="21600"/>
            </a:lvl1pPr>
          </a:lstStyle>
          <a:p>
            <a:r>
              <a:rPr lang="en-US"/>
              <a:t>Click to edit Master title style</a:t>
            </a:r>
          </a:p>
        </p:txBody>
      </p:sp>
      <p:sp>
        <p:nvSpPr>
          <p:cNvPr id="3" name="Subtitle 2">
            <a:extLst>
              <a:ext uri="{FF2B5EF4-FFF2-40B4-BE49-F238E27FC236}">
                <a16:creationId xmlns:a16="http://schemas.microsoft.com/office/drawing/2014/main" id="{0B128520-1774-4BED-8158-EE4B4CD0A615}"/>
              </a:ext>
            </a:extLst>
          </p:cNvPr>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p>
        </p:txBody>
      </p:sp>
      <p:sp>
        <p:nvSpPr>
          <p:cNvPr id="4" name="Date Placeholder 3">
            <a:extLst>
              <a:ext uri="{FF2B5EF4-FFF2-40B4-BE49-F238E27FC236}">
                <a16:creationId xmlns:a16="http://schemas.microsoft.com/office/drawing/2014/main" id="{ED247474-AF5F-4FC7-844A-A3A434E53473}"/>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5" name="Footer Placeholder 4">
            <a:extLst>
              <a:ext uri="{FF2B5EF4-FFF2-40B4-BE49-F238E27FC236}">
                <a16:creationId xmlns:a16="http://schemas.microsoft.com/office/drawing/2014/main" id="{B0C6E401-A6A9-417E-A7E0-A41197ADFFB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8C4C40-57D3-435F-9D91-BCD94A2DA7F3}"/>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55621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D7F8F-A9E1-4A8E-94F8-20C3C168E2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C0B873-B090-4312-8DC7-34C0F638BB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7B2FE7-ECC4-48D1-8C0D-3231F00A0089}"/>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5" name="Footer Placeholder 4">
            <a:extLst>
              <a:ext uri="{FF2B5EF4-FFF2-40B4-BE49-F238E27FC236}">
                <a16:creationId xmlns:a16="http://schemas.microsoft.com/office/drawing/2014/main" id="{DB1D52DF-F60C-4E56-AE57-ECDBC1CD3A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E2E901-DBD0-470C-A65C-7E389D2AB7FE}"/>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7170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8EB85D-0851-49D0-96EB-2BF177439576}"/>
              </a:ext>
            </a:extLst>
          </p:cNvPr>
          <p:cNvSpPr>
            <a:spLocks noGrp="1"/>
          </p:cNvSpPr>
          <p:nvPr>
            <p:ph type="title" orient="vert"/>
          </p:nvPr>
        </p:nvSpPr>
        <p:spPr>
          <a:xfrm>
            <a:off x="31409640" y="1752600"/>
            <a:ext cx="946404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0C61D4-D99E-4E89-8D1C-6E73FF632FCE}"/>
              </a:ext>
            </a:extLst>
          </p:cNvPr>
          <p:cNvSpPr>
            <a:spLocks noGrp="1"/>
          </p:cNvSpPr>
          <p:nvPr>
            <p:ph type="body" orient="vert" idx="1"/>
          </p:nvPr>
        </p:nvSpPr>
        <p:spPr>
          <a:xfrm>
            <a:off x="3017520"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0E31B-C953-45BF-ABD9-6FD99BFC1BC6}"/>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5" name="Footer Placeholder 4">
            <a:extLst>
              <a:ext uri="{FF2B5EF4-FFF2-40B4-BE49-F238E27FC236}">
                <a16:creationId xmlns:a16="http://schemas.microsoft.com/office/drawing/2014/main" id="{1C75C033-6D6B-4581-A00C-59B2366A9D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1438-C27F-43EA-B185-A21D4C9D793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2103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43633-9615-4E9B-8663-7EA6284F37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C01E8-46D8-4395-9B26-A0211A95C0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9380B-246B-4882-9486-EA47A4E69611}"/>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5" name="Footer Placeholder 4">
            <a:extLst>
              <a:ext uri="{FF2B5EF4-FFF2-40B4-BE49-F238E27FC236}">
                <a16:creationId xmlns:a16="http://schemas.microsoft.com/office/drawing/2014/main" id="{97472740-E723-4A3A-A4BE-370B4F3B7D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88498A-4E70-4FB6-9A0C-9DDE3F021FA9}"/>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9076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C86D2-1706-4B24-8F37-E4515DC83C73}"/>
              </a:ext>
            </a:extLst>
          </p:cNvPr>
          <p:cNvSpPr>
            <a:spLocks noGrp="1"/>
          </p:cNvSpPr>
          <p:nvPr>
            <p:ph type="title"/>
          </p:nvPr>
        </p:nvSpPr>
        <p:spPr>
          <a:xfrm>
            <a:off x="2994660" y="8206745"/>
            <a:ext cx="37856160" cy="13693138"/>
          </a:xfrm>
        </p:spPr>
        <p:txBody>
          <a:bodyPr anchor="b"/>
          <a:lstStyle>
            <a:lvl1pPr>
              <a:defRPr sz="21600"/>
            </a:lvl1pPr>
          </a:lstStyle>
          <a:p>
            <a:r>
              <a:rPr lang="en-US"/>
              <a:t>Click to edit Master title style</a:t>
            </a:r>
          </a:p>
        </p:txBody>
      </p:sp>
      <p:sp>
        <p:nvSpPr>
          <p:cNvPr id="3" name="Text Placeholder 2">
            <a:extLst>
              <a:ext uri="{FF2B5EF4-FFF2-40B4-BE49-F238E27FC236}">
                <a16:creationId xmlns:a16="http://schemas.microsoft.com/office/drawing/2014/main" id="{55AFB722-2EC1-4613-8654-BA23754F98A3}"/>
              </a:ext>
            </a:extLst>
          </p:cNvPr>
          <p:cNvSpPr>
            <a:spLocks noGrp="1"/>
          </p:cNvSpPr>
          <p:nvPr>
            <p:ph type="body" idx="1"/>
          </p:nvPr>
        </p:nvSpPr>
        <p:spPr>
          <a:xfrm>
            <a:off x="2994660" y="22029425"/>
            <a:ext cx="37856160" cy="720089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6106F9-8D13-4E74-B319-D25AF55A4656}"/>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5" name="Footer Placeholder 4">
            <a:extLst>
              <a:ext uri="{FF2B5EF4-FFF2-40B4-BE49-F238E27FC236}">
                <a16:creationId xmlns:a16="http://schemas.microsoft.com/office/drawing/2014/main" id="{D2B00456-3AD5-4905-B358-BEA2A0AFBA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7FA5E0-2D98-4E46-AF96-6C4922FA020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017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2ECAA-3F26-4FE9-BF97-7C157E37E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4BB028-A678-4435-8D9B-08EA5FC757CE}"/>
              </a:ext>
            </a:extLst>
          </p:cNvPr>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0F4BA-6BC8-4659-98DB-29E2CF7C2AED}"/>
              </a:ext>
            </a:extLst>
          </p:cNvPr>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2EEAC2-03B2-4FC7-87C6-1AD6BF986874}"/>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6" name="Footer Placeholder 5">
            <a:extLst>
              <a:ext uri="{FF2B5EF4-FFF2-40B4-BE49-F238E27FC236}">
                <a16:creationId xmlns:a16="http://schemas.microsoft.com/office/drawing/2014/main" id="{3EDB842B-5C1A-46EC-96A4-FB72C4CE1F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64BEE4-EDF7-449D-8A94-A5C5F6EAEACA}"/>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05843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C652-E7F3-40CA-ABBE-9899A1681628}"/>
              </a:ext>
            </a:extLst>
          </p:cNvPr>
          <p:cNvSpPr>
            <a:spLocks noGrp="1"/>
          </p:cNvSpPr>
          <p:nvPr>
            <p:ph type="title"/>
          </p:nvPr>
        </p:nvSpPr>
        <p:spPr>
          <a:xfrm>
            <a:off x="3023237" y="1752603"/>
            <a:ext cx="3785616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0AF47F-C3EA-4028-BE16-140DD7725A9B}"/>
              </a:ext>
            </a:extLst>
          </p:cNvPr>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a:extLst>
              <a:ext uri="{FF2B5EF4-FFF2-40B4-BE49-F238E27FC236}">
                <a16:creationId xmlns:a16="http://schemas.microsoft.com/office/drawing/2014/main" id="{BB563DD4-61CA-49D9-893F-17AACF047AB0}"/>
              </a:ext>
            </a:extLst>
          </p:cNvPr>
          <p:cNvSpPr>
            <a:spLocks noGrp="1"/>
          </p:cNvSpPr>
          <p:nvPr>
            <p:ph sz="half" idx="2"/>
          </p:nvPr>
        </p:nvSpPr>
        <p:spPr>
          <a:xfrm>
            <a:off x="3023239" y="12024360"/>
            <a:ext cx="18568033"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C9939D-BDE5-49C2-9D17-D791C78B6DD1}"/>
              </a:ext>
            </a:extLst>
          </p:cNvPr>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a:extLst>
              <a:ext uri="{FF2B5EF4-FFF2-40B4-BE49-F238E27FC236}">
                <a16:creationId xmlns:a16="http://schemas.microsoft.com/office/drawing/2014/main" id="{DE43C42D-CD40-4BEA-B5FE-AAF70E64B6B1}"/>
              </a:ext>
            </a:extLst>
          </p:cNvPr>
          <p:cNvSpPr>
            <a:spLocks noGrp="1"/>
          </p:cNvSpPr>
          <p:nvPr>
            <p:ph sz="quarter" idx="4"/>
          </p:nvPr>
        </p:nvSpPr>
        <p:spPr>
          <a:xfrm>
            <a:off x="22219920"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07C2E1-3524-4149-8166-E1AA257CEBF7}"/>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8" name="Footer Placeholder 7">
            <a:extLst>
              <a:ext uri="{FF2B5EF4-FFF2-40B4-BE49-F238E27FC236}">
                <a16:creationId xmlns:a16="http://schemas.microsoft.com/office/drawing/2014/main" id="{96814D2A-EE94-4CA0-A8B6-22B4DEDE32C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AC371B-7ACC-4B8C-8809-3E25AF18DDBD}"/>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19662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698EC-5731-4920-BC40-CA5F887D1A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0E8178-CEA5-4357-99DA-C0D6EB1A8F48}"/>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4" name="Footer Placeholder 3">
            <a:extLst>
              <a:ext uri="{FF2B5EF4-FFF2-40B4-BE49-F238E27FC236}">
                <a16:creationId xmlns:a16="http://schemas.microsoft.com/office/drawing/2014/main" id="{83717A73-9877-4FAE-8BCD-A8EF9DF9C84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85464E0-4CDA-4B72-94D3-C2CE741DA4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513512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DF787A-51EF-4593-9F0A-1D895F690314}"/>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3" name="Footer Placeholder 2">
            <a:extLst>
              <a:ext uri="{FF2B5EF4-FFF2-40B4-BE49-F238E27FC236}">
                <a16:creationId xmlns:a16="http://schemas.microsoft.com/office/drawing/2014/main" id="{DDDA8324-5D5F-4552-96F7-7149C0F91EA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E6C4E6D-9AAB-429B-AC34-5624FEB9ED32}"/>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707198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0DBB-3051-4A2C-A857-EE69821D4135}"/>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Content Placeholder 2">
            <a:extLst>
              <a:ext uri="{FF2B5EF4-FFF2-40B4-BE49-F238E27FC236}">
                <a16:creationId xmlns:a16="http://schemas.microsoft.com/office/drawing/2014/main" id="{507DED78-BF38-44CC-AD4F-787FE45FBDB3}"/>
              </a:ext>
            </a:extLst>
          </p:cNvPr>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2873FE-E3D8-4843-B63F-3CB6074C0E35}"/>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D0A07773-1DB9-44AC-9E15-784D6C642ECE}"/>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6" name="Footer Placeholder 5">
            <a:extLst>
              <a:ext uri="{FF2B5EF4-FFF2-40B4-BE49-F238E27FC236}">
                <a16:creationId xmlns:a16="http://schemas.microsoft.com/office/drawing/2014/main" id="{DFDDE334-7791-431C-8326-FBEB623E2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30D6BF-1777-419D-96EA-8CC085A062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18203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54BFB-4EFE-441D-AFEA-57887CF8FCE4}"/>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Picture Placeholder 2">
            <a:extLst>
              <a:ext uri="{FF2B5EF4-FFF2-40B4-BE49-F238E27FC236}">
                <a16:creationId xmlns:a16="http://schemas.microsoft.com/office/drawing/2014/main" id="{CF25C3EE-4A23-47F9-AC7D-8698B711D00F}"/>
              </a:ext>
            </a:extLst>
          </p:cNvPr>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dirty="0"/>
          </a:p>
        </p:txBody>
      </p:sp>
      <p:sp>
        <p:nvSpPr>
          <p:cNvPr id="4" name="Text Placeholder 3">
            <a:extLst>
              <a:ext uri="{FF2B5EF4-FFF2-40B4-BE49-F238E27FC236}">
                <a16:creationId xmlns:a16="http://schemas.microsoft.com/office/drawing/2014/main" id="{F7016746-6BB7-46B3-8445-FB69AB5D7220}"/>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F2A86BC2-A5F0-4BD1-9EFB-156EAA1D1674}"/>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6" name="Footer Placeholder 5">
            <a:extLst>
              <a:ext uri="{FF2B5EF4-FFF2-40B4-BE49-F238E27FC236}">
                <a16:creationId xmlns:a16="http://schemas.microsoft.com/office/drawing/2014/main" id="{7AD2F575-3111-42CD-93EF-C16CA73483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374CFD-116B-4329-9D39-765F8A13D017}"/>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478063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F19BAC-8C9F-4125-B6A4-1437B4679DC0}"/>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234C7C-4FAA-4AA6-9929-D92FF5634B2D}"/>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036E5-0F1F-42AA-9B41-11F4FD70E9DC}"/>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EB8278CA-642C-4174-B5CB-A51A2D9F1693}" type="datetimeFigureOut">
              <a:rPr lang="en-US" smtClean="0"/>
              <a:pPr/>
              <a:t>8/29/25</a:t>
            </a:fld>
            <a:endParaRPr lang="en-US" dirty="0"/>
          </a:p>
        </p:txBody>
      </p:sp>
      <p:sp>
        <p:nvSpPr>
          <p:cNvPr id="5" name="Footer Placeholder 4">
            <a:extLst>
              <a:ext uri="{FF2B5EF4-FFF2-40B4-BE49-F238E27FC236}">
                <a16:creationId xmlns:a16="http://schemas.microsoft.com/office/drawing/2014/main" id="{C4D8A04E-BDC8-4F19-9CE8-FC255E2E9957}"/>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E96C2E-80EF-4E27-977F-FBF9E7D3866F}"/>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32410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microsoft.com/office/2007/relationships/hdphoto" Target="../media/hdphoto1.wdp"/><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https://www.nicnac.com/cdn/shop/files/4_6aeaed96-ff05-4cdc-94a6-de6d4451b949.png?v=1729191752&amp;width=108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547D6EFD-6827-436E-8AFB-59A3AA3915DD}"/>
              </a:ext>
            </a:extLst>
          </p:cNvPr>
          <p:cNvSpPr txBox="1">
            <a:spLocks noChangeArrowheads="1"/>
          </p:cNvSpPr>
          <p:nvPr/>
        </p:nvSpPr>
        <p:spPr bwMode="auto">
          <a:xfrm>
            <a:off x="772787" y="653681"/>
            <a:ext cx="42345627" cy="3102450"/>
          </a:xfrm>
          <a:prstGeom prst="rect">
            <a:avLst/>
          </a:prstGeom>
          <a:solidFill>
            <a:srgbClr val="1F86B3"/>
          </a:solidFill>
          <a:ln>
            <a:noFill/>
          </a:ln>
        </p:spPr>
        <p:txBody>
          <a:bodyPr vert="horz" wrap="square" lIns="352691" tIns="176345" rIns="352691" bIns="176345" numCol="1" anchor="t" anchorCtr="0" compatLnSpc="1">
            <a:prstTxWarp prst="textNoShape">
              <a:avLst/>
            </a:prstTxWarp>
          </a:bodyPr>
          <a:lstStyle>
            <a:lvl1pPr algn="ctr" defTabSz="6271527" rtl="0" eaLnBrk="0" fontAlgn="base" hangingPunct="0">
              <a:spcBef>
                <a:spcPct val="0"/>
              </a:spcBef>
              <a:spcAft>
                <a:spcPct val="0"/>
              </a:spcAft>
              <a:defRPr sz="30266">
                <a:solidFill>
                  <a:schemeClr val="tx2"/>
                </a:solidFill>
                <a:latin typeface="+mj-lt"/>
                <a:ea typeface="+mj-ea"/>
                <a:cs typeface="+mj-cs"/>
              </a:defRPr>
            </a:lvl1pPr>
            <a:lvl2pPr algn="ctr" defTabSz="6271527" rtl="0" eaLnBrk="0" fontAlgn="base" hangingPunct="0">
              <a:spcBef>
                <a:spcPct val="0"/>
              </a:spcBef>
              <a:spcAft>
                <a:spcPct val="0"/>
              </a:spcAft>
              <a:defRPr sz="30266">
                <a:solidFill>
                  <a:schemeClr val="tx2"/>
                </a:solidFill>
                <a:latin typeface="Arial" charset="0"/>
              </a:defRPr>
            </a:lvl2pPr>
            <a:lvl3pPr algn="ctr" defTabSz="6271527" rtl="0" eaLnBrk="0" fontAlgn="base" hangingPunct="0">
              <a:spcBef>
                <a:spcPct val="0"/>
              </a:spcBef>
              <a:spcAft>
                <a:spcPct val="0"/>
              </a:spcAft>
              <a:defRPr sz="30266">
                <a:solidFill>
                  <a:schemeClr val="tx2"/>
                </a:solidFill>
                <a:latin typeface="Arial" charset="0"/>
              </a:defRPr>
            </a:lvl3pPr>
            <a:lvl4pPr algn="ctr" defTabSz="6271527" rtl="0" eaLnBrk="0" fontAlgn="base" hangingPunct="0">
              <a:spcBef>
                <a:spcPct val="0"/>
              </a:spcBef>
              <a:spcAft>
                <a:spcPct val="0"/>
              </a:spcAft>
              <a:defRPr sz="30266">
                <a:solidFill>
                  <a:schemeClr val="tx2"/>
                </a:solidFill>
                <a:latin typeface="Arial" charset="0"/>
              </a:defRPr>
            </a:lvl4pPr>
            <a:lvl5pPr algn="ctr" defTabSz="6271527" rtl="0" eaLnBrk="0" fontAlgn="base" hangingPunct="0">
              <a:spcBef>
                <a:spcPct val="0"/>
              </a:spcBef>
              <a:spcAft>
                <a:spcPct val="0"/>
              </a:spcAft>
              <a:defRPr sz="30266">
                <a:solidFill>
                  <a:schemeClr val="tx2"/>
                </a:solidFill>
                <a:latin typeface="Arial" charset="0"/>
              </a:defRPr>
            </a:lvl5pPr>
            <a:lvl6pPr marL="609585" algn="ctr" defTabSz="6271527" rtl="0" fontAlgn="base">
              <a:spcBef>
                <a:spcPct val="0"/>
              </a:spcBef>
              <a:spcAft>
                <a:spcPct val="0"/>
              </a:spcAft>
              <a:defRPr sz="30266">
                <a:solidFill>
                  <a:schemeClr val="tx2"/>
                </a:solidFill>
                <a:latin typeface="Arial" charset="0"/>
              </a:defRPr>
            </a:lvl6pPr>
            <a:lvl7pPr marL="1219170" algn="ctr" defTabSz="6271527" rtl="0" fontAlgn="base">
              <a:spcBef>
                <a:spcPct val="0"/>
              </a:spcBef>
              <a:spcAft>
                <a:spcPct val="0"/>
              </a:spcAft>
              <a:defRPr sz="30266">
                <a:solidFill>
                  <a:schemeClr val="tx2"/>
                </a:solidFill>
                <a:latin typeface="Arial" charset="0"/>
              </a:defRPr>
            </a:lvl7pPr>
            <a:lvl8pPr marL="1828754" algn="ctr" defTabSz="6271527" rtl="0" fontAlgn="base">
              <a:spcBef>
                <a:spcPct val="0"/>
              </a:spcBef>
              <a:spcAft>
                <a:spcPct val="0"/>
              </a:spcAft>
              <a:defRPr sz="30266">
                <a:solidFill>
                  <a:schemeClr val="tx2"/>
                </a:solidFill>
                <a:latin typeface="Arial" charset="0"/>
              </a:defRPr>
            </a:lvl8pPr>
            <a:lvl9pPr marL="2438339" algn="ctr" defTabSz="6271527" rtl="0" fontAlgn="base">
              <a:spcBef>
                <a:spcPct val="0"/>
              </a:spcBef>
              <a:spcAft>
                <a:spcPct val="0"/>
              </a:spcAft>
              <a:defRPr sz="30266">
                <a:solidFill>
                  <a:schemeClr val="tx2"/>
                </a:solidFill>
                <a:latin typeface="Arial" charset="0"/>
              </a:defRPr>
            </a:lvl9pPr>
          </a:lstStyle>
          <a:p>
            <a:pPr algn="l" eaLnBrk="1" hangingPunct="1"/>
            <a:endParaRPr lang="en-US" altLang="en-US" sz="3600" kern="0" dirty="0"/>
          </a:p>
        </p:txBody>
      </p:sp>
      <p:sp>
        <p:nvSpPr>
          <p:cNvPr id="6" name="TextBox 5">
            <a:extLst>
              <a:ext uri="{FF2B5EF4-FFF2-40B4-BE49-F238E27FC236}">
                <a16:creationId xmlns:a16="http://schemas.microsoft.com/office/drawing/2014/main" id="{DB91B100-B6DE-4CE1-B916-D6E29C0C2528}"/>
              </a:ext>
            </a:extLst>
          </p:cNvPr>
          <p:cNvSpPr txBox="1"/>
          <p:nvPr/>
        </p:nvSpPr>
        <p:spPr>
          <a:xfrm>
            <a:off x="1018903" y="812857"/>
            <a:ext cx="42008867" cy="2754600"/>
          </a:xfrm>
          <a:prstGeom prst="rect">
            <a:avLst/>
          </a:prstGeom>
          <a:noFill/>
        </p:spPr>
        <p:txBody>
          <a:bodyPr wrap="square" rtlCol="0">
            <a:spAutoFit/>
          </a:bodyPr>
          <a:lstStyle/>
          <a:p>
            <a:pPr algn="ctr">
              <a:spcAft>
                <a:spcPts val="600"/>
              </a:spcAft>
            </a:pPr>
            <a:r>
              <a:rPr lang="en-US" sz="5400" b="1" kern="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IN VITRO TOXICOLOGICAL ASSESSMENT OF NIC NAC NATURALS ORAL NICOTINE LOZENGE</a:t>
            </a:r>
          </a:p>
          <a:p>
            <a:pPr algn="ctr">
              <a:spcAft>
                <a:spcPts val="600"/>
              </a:spcAft>
            </a:pPr>
            <a:r>
              <a:rPr lang="fr-FR" sz="4000" spc="-75" dirty="0">
                <a:solidFill>
                  <a:schemeClr val="bg1"/>
                </a:solidFill>
                <a:latin typeface="Arial" panose="020B0604020202020204" pitchFamily="34" charset="0"/>
                <a:cs typeface="Arial" panose="020B0604020202020204" pitchFamily="34" charset="0"/>
              </a:rPr>
              <a:t>Manoj Misra, Ed Carmines and Lise Fraissinet</a:t>
            </a:r>
          </a:p>
          <a:p>
            <a:pPr algn="ctr">
              <a:spcAft>
                <a:spcPts val="600"/>
              </a:spcAft>
            </a:pPr>
            <a:r>
              <a:rPr lang="fr-FR" sz="3200" spc="-75" dirty="0" err="1">
                <a:solidFill>
                  <a:schemeClr val="bg1"/>
                </a:solidFill>
                <a:latin typeface="Arial" panose="020B0604020202020204" pitchFamily="34" charset="0"/>
                <a:cs typeface="Arial" panose="020B0604020202020204" pitchFamily="34" charset="0"/>
              </a:rPr>
              <a:t>Chemular</a:t>
            </a:r>
            <a:r>
              <a:rPr lang="fr-FR" sz="3200" spc="-75" dirty="0">
                <a:solidFill>
                  <a:schemeClr val="bg1"/>
                </a:solidFill>
                <a:latin typeface="Arial" panose="020B0604020202020204" pitchFamily="34" charset="0"/>
                <a:cs typeface="Arial" panose="020B0604020202020204" pitchFamily="34" charset="0"/>
              </a:rPr>
              <a:t> Inc, Hudson MI, USA</a:t>
            </a:r>
          </a:p>
          <a:p>
            <a:pPr>
              <a:spcAft>
                <a:spcPts val="600"/>
              </a:spcAft>
            </a:pPr>
            <a:r>
              <a:rPr lang="fr-FR" altLang="en-US" sz="3200" spc="-75" dirty="0">
                <a:solidFill>
                  <a:schemeClr val="bg1"/>
                </a:solidFill>
                <a:latin typeface="Arial" panose="020B0604020202020204" pitchFamily="34" charset="0"/>
                <a:cs typeface="Arial" panose="020B0604020202020204" pitchFamily="34" charset="0"/>
              </a:rPr>
              <a:t>Poster # 14</a:t>
            </a:r>
            <a:endParaRPr lang="en-US" altLang="en-US" sz="3200" spc="-75"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1F8DB37-E58F-4F98-8B20-094F7FFE956E}"/>
              </a:ext>
            </a:extLst>
          </p:cNvPr>
          <p:cNvSpPr txBox="1"/>
          <p:nvPr/>
        </p:nvSpPr>
        <p:spPr>
          <a:xfrm>
            <a:off x="772787" y="3995278"/>
            <a:ext cx="10903398" cy="892551"/>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ABSTRACT</a:t>
            </a:r>
          </a:p>
        </p:txBody>
      </p:sp>
      <p:sp>
        <p:nvSpPr>
          <p:cNvPr id="10" name="TextBox 9">
            <a:extLst>
              <a:ext uri="{FF2B5EF4-FFF2-40B4-BE49-F238E27FC236}">
                <a16:creationId xmlns:a16="http://schemas.microsoft.com/office/drawing/2014/main" id="{DD9B5C38-DD1C-4DC6-88E0-F31022610826}"/>
              </a:ext>
            </a:extLst>
          </p:cNvPr>
          <p:cNvSpPr txBox="1"/>
          <p:nvPr/>
        </p:nvSpPr>
        <p:spPr>
          <a:xfrm>
            <a:off x="786935" y="10241309"/>
            <a:ext cx="10903398" cy="892552"/>
          </a:xfrm>
          <a:prstGeom prst="rect">
            <a:avLst/>
          </a:prstGeom>
          <a:solidFill>
            <a:srgbClr val="1F86B3"/>
          </a:solidFill>
        </p:spPr>
        <p:txBody>
          <a:bodyPr wrap="square" lIns="205740" tIns="137160" rIns="137160" bIns="137160">
            <a:noAutofit/>
          </a:bodyPr>
          <a:lstStyle>
            <a:defPPr>
              <a:defRPr lang="en-US"/>
            </a:defPPr>
            <a:lvl1pPr algn="ctr">
              <a:defRPr sz="4000" b="1" spc="-75">
                <a:solidFill>
                  <a:schemeClr val="bg1"/>
                </a:solidFill>
                <a:latin typeface="Arial" panose="020B0604020202020204" pitchFamily="34" charset="0"/>
                <a:cs typeface="Arial" panose="020B0604020202020204" pitchFamily="34" charset="0"/>
              </a:defRPr>
            </a:lvl1pPr>
          </a:lstStyle>
          <a:p>
            <a:r>
              <a:rPr lang="en-US" dirty="0"/>
              <a:t>STUDY DESIGN AND METHODS</a:t>
            </a:r>
          </a:p>
        </p:txBody>
      </p:sp>
      <p:sp>
        <p:nvSpPr>
          <p:cNvPr id="27" name="Text Box 32">
            <a:extLst>
              <a:ext uri="{FF2B5EF4-FFF2-40B4-BE49-F238E27FC236}">
                <a16:creationId xmlns:a16="http://schemas.microsoft.com/office/drawing/2014/main" id="{981DB836-4F77-4BBF-8FE4-A9F93C159A3F}"/>
              </a:ext>
            </a:extLst>
          </p:cNvPr>
          <p:cNvSpPr txBox="1">
            <a:spLocks noChangeArrowheads="1"/>
          </p:cNvSpPr>
          <p:nvPr/>
        </p:nvSpPr>
        <p:spPr bwMode="auto">
          <a:xfrm>
            <a:off x="772787" y="11250154"/>
            <a:ext cx="10845959" cy="969496"/>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spcBef>
                <a:spcPts val="0"/>
              </a:spcBef>
              <a:buNone/>
            </a:pPr>
            <a:r>
              <a:rPr lang="en-US" sz="1800" dirty="0">
                <a:ea typeface="Calibri" panose="020F0502020204030204" pitchFamily="34" charset="0"/>
                <a:cs typeface="Arial" panose="020B0604020202020204" pitchFamily="34" charset="0"/>
              </a:rPr>
              <a:t>The</a:t>
            </a:r>
            <a:r>
              <a:rPr lang="en-US" sz="1800" dirty="0">
                <a:effectLst/>
                <a:ea typeface="Calibri" panose="020F0502020204030204" pitchFamily="34" charset="0"/>
                <a:cs typeface="Arial" panose="020B0604020202020204" pitchFamily="34" charset="0"/>
              </a:rPr>
              <a:t> testing was conducted at </a:t>
            </a:r>
            <a:r>
              <a:rPr lang="en-US" sz="1800" dirty="0" err="1">
                <a:effectLst/>
                <a:ea typeface="Calibri" panose="020F0502020204030204" pitchFamily="34" charset="0"/>
                <a:cs typeface="Arial" panose="020B0604020202020204" pitchFamily="34" charset="0"/>
              </a:rPr>
              <a:t>Labstat</a:t>
            </a:r>
            <a:r>
              <a:rPr lang="en-US" sz="1800" dirty="0">
                <a:effectLst/>
                <a:ea typeface="Calibri" panose="020F0502020204030204" pitchFamily="34" charset="0"/>
                <a:cs typeface="Arial" panose="020B0604020202020204" pitchFamily="34" charset="0"/>
              </a:rPr>
              <a:t> International, Inc. Kitchener, ON, Canada</a:t>
            </a:r>
            <a:r>
              <a:rPr lang="en-GB" sz="1800" dirty="0">
                <a:solidFill>
                  <a:srgbClr val="000000"/>
                </a:solidFill>
                <a:effectLst/>
                <a:ea typeface="Calibri" panose="020F0502020204030204" pitchFamily="34" charset="0"/>
                <a:cs typeface="Arial" panose="020B0604020202020204" pitchFamily="34" charset="0"/>
              </a:rPr>
              <a:t> following OECD and GLP guidelines.</a:t>
            </a:r>
            <a:endParaRPr lang="en-US" sz="1800" b="1" dirty="0">
              <a:effectLst/>
              <a:ea typeface="Times New Roman" panose="02020603050405020304" pitchFamily="18" charset="0"/>
              <a:cs typeface="Arial" panose="020B0604020202020204" pitchFamily="34" charset="0"/>
            </a:endParaRPr>
          </a:p>
        </p:txBody>
      </p:sp>
      <p:sp>
        <p:nvSpPr>
          <p:cNvPr id="31" name="TextBox 30">
            <a:extLst>
              <a:ext uri="{FF2B5EF4-FFF2-40B4-BE49-F238E27FC236}">
                <a16:creationId xmlns:a16="http://schemas.microsoft.com/office/drawing/2014/main" id="{BE732C8C-3153-4775-BBB7-9D8625CC8CED}"/>
              </a:ext>
            </a:extLst>
          </p:cNvPr>
          <p:cNvSpPr txBox="1"/>
          <p:nvPr/>
        </p:nvSpPr>
        <p:spPr>
          <a:xfrm>
            <a:off x="1818596" y="25752326"/>
            <a:ext cx="9626717" cy="805903"/>
          </a:xfrm>
          <a:prstGeom prst="rect">
            <a:avLst/>
          </a:prstGeom>
          <a:solidFill>
            <a:srgbClr val="1F86B3"/>
          </a:solidFill>
        </p:spPr>
        <p:txBody>
          <a:bodyPr wrap="square" lIns="205740" tIns="137160" rIns="137160" bIns="137160">
            <a:noAutofit/>
          </a:bodyPr>
          <a:lstStyle/>
          <a:p>
            <a:pPr algn="ctr">
              <a:defRPr/>
            </a:pPr>
            <a:r>
              <a:rPr lang="en-US" sz="2800" b="1" spc="-75" dirty="0">
                <a:solidFill>
                  <a:schemeClr val="bg1"/>
                </a:solidFill>
                <a:latin typeface="Arial" panose="020B0604020202020204" pitchFamily="34" charset="0"/>
                <a:cs typeface="Arial" panose="020B0604020202020204" pitchFamily="34" charset="0"/>
              </a:rPr>
              <a:t>REFERENCES</a:t>
            </a:r>
          </a:p>
        </p:txBody>
      </p:sp>
      <p:sp>
        <p:nvSpPr>
          <p:cNvPr id="53" name="TextBox 52">
            <a:extLst>
              <a:ext uri="{FF2B5EF4-FFF2-40B4-BE49-F238E27FC236}">
                <a16:creationId xmlns:a16="http://schemas.microsoft.com/office/drawing/2014/main" id="{55A619C9-A3C4-4C20-884B-3ED366F80CE5}"/>
              </a:ext>
            </a:extLst>
          </p:cNvPr>
          <p:cNvSpPr txBox="1"/>
          <p:nvPr/>
        </p:nvSpPr>
        <p:spPr>
          <a:xfrm>
            <a:off x="12449908" y="3995276"/>
            <a:ext cx="30668505" cy="892552"/>
          </a:xfrm>
          <a:prstGeom prst="rect">
            <a:avLst/>
          </a:prstGeom>
          <a:solidFill>
            <a:srgbClr val="1F86B3"/>
          </a:solidFill>
        </p:spPr>
        <p:txBody>
          <a:bodyPr wrap="square" lIns="205740" tIns="137160" rIns="137160" bIns="137160">
            <a:spAutoFit/>
          </a:bodyPr>
          <a:lstStyle>
            <a:defPPr>
              <a:defRPr lang="en-US"/>
            </a:defPPr>
            <a:lvl1pPr algn="ctr">
              <a:defRPr sz="4000" b="1" spc="-75">
                <a:solidFill>
                  <a:schemeClr val="bg1"/>
                </a:solidFill>
                <a:latin typeface="Arial" panose="020B0604020202020204" pitchFamily="34" charset="0"/>
                <a:cs typeface="Arial" panose="020B0604020202020204" pitchFamily="34" charset="0"/>
              </a:defRPr>
            </a:lvl1pPr>
          </a:lstStyle>
          <a:p>
            <a:r>
              <a:rPr lang="en-US" dirty="0"/>
              <a:t>RESULTS</a:t>
            </a:r>
          </a:p>
        </p:txBody>
      </p:sp>
      <p:sp>
        <p:nvSpPr>
          <p:cNvPr id="48" name="TextBox 47">
            <a:extLst>
              <a:ext uri="{FF2B5EF4-FFF2-40B4-BE49-F238E27FC236}">
                <a16:creationId xmlns:a16="http://schemas.microsoft.com/office/drawing/2014/main" id="{C7353827-31D1-478D-8934-192B7D25F17E}"/>
              </a:ext>
            </a:extLst>
          </p:cNvPr>
          <p:cNvSpPr txBox="1"/>
          <p:nvPr/>
        </p:nvSpPr>
        <p:spPr>
          <a:xfrm>
            <a:off x="11967906" y="24164056"/>
            <a:ext cx="21123463" cy="994266"/>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CONCLUSIONS</a:t>
            </a:r>
          </a:p>
        </p:txBody>
      </p:sp>
      <p:sp>
        <p:nvSpPr>
          <p:cNvPr id="49" name="Text Box 32">
            <a:extLst>
              <a:ext uri="{FF2B5EF4-FFF2-40B4-BE49-F238E27FC236}">
                <a16:creationId xmlns:a16="http://schemas.microsoft.com/office/drawing/2014/main" id="{A4A47233-D11B-4010-AF6E-E4F3ADF9114B}"/>
              </a:ext>
            </a:extLst>
          </p:cNvPr>
          <p:cNvSpPr txBox="1">
            <a:spLocks noChangeArrowheads="1"/>
          </p:cNvSpPr>
          <p:nvPr/>
        </p:nvSpPr>
        <p:spPr bwMode="auto">
          <a:xfrm>
            <a:off x="11969030" y="25131427"/>
            <a:ext cx="21145314" cy="6502549"/>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228600" algn="just">
              <a:lnSpc>
                <a:spcPct val="150000"/>
              </a:lnSpc>
              <a:spcBef>
                <a:spcPts val="1200"/>
              </a:spcBef>
              <a:buNone/>
            </a:pPr>
            <a:r>
              <a:rPr lang="en-US" sz="2400" b="1" kern="100" dirty="0">
                <a:cs typeface="Arial" panose="020B0604020202020204" pitchFamily="34" charset="0"/>
              </a:rPr>
              <a:t>The in vitro toxicity of the DMSO extracts of Nic </a:t>
            </a:r>
            <a:r>
              <a:rPr lang="en-US" sz="2400" b="1" kern="100" dirty="0" err="1">
                <a:cs typeface="Arial" panose="020B0604020202020204" pitchFamily="34" charset="0"/>
              </a:rPr>
              <a:t>Nac</a:t>
            </a:r>
            <a:r>
              <a:rPr lang="en-US" sz="2400" b="1" kern="100" dirty="0">
                <a:cs typeface="Arial" panose="020B0604020202020204" pitchFamily="34" charset="0"/>
              </a:rPr>
              <a:t> Naturals Blood Orange 6mg nicotine lozenge product were assessed following OECD and GLP guidelines.</a:t>
            </a:r>
          </a:p>
          <a:p>
            <a:pPr marL="342900" marR="0" lvl="0" indent="-342900" algn="just">
              <a:lnSpc>
                <a:spcPct val="150000"/>
              </a:lnSpc>
              <a:spcBef>
                <a:spcPts val="1200"/>
              </a:spcBef>
              <a:spcAft>
                <a:spcPts val="0"/>
              </a:spcAft>
              <a:buFont typeface="Symbol" pitchFamily="2" charset="2"/>
              <a:buChar char=""/>
            </a:pPr>
            <a:r>
              <a:rPr lang="en-US" sz="2400" b="1" u="sng" kern="100" dirty="0">
                <a:cs typeface="Arial" panose="020B0604020202020204" pitchFamily="34" charset="0"/>
              </a:rPr>
              <a:t>Cytotoxicity (NRU Assay): </a:t>
            </a:r>
            <a:r>
              <a:rPr lang="en-US" sz="2400" b="1" kern="100" dirty="0">
                <a:cs typeface="Arial" panose="020B0604020202020204" pitchFamily="34" charset="0"/>
              </a:rPr>
              <a:t>Nic </a:t>
            </a:r>
            <a:r>
              <a:rPr lang="en-US" sz="2400" b="1" kern="100" dirty="0" err="1">
                <a:cs typeface="Arial" panose="020B0604020202020204" pitchFamily="34" charset="0"/>
              </a:rPr>
              <a:t>Nac</a:t>
            </a:r>
            <a:r>
              <a:rPr lang="en-US" sz="2400" b="1" kern="100" dirty="0">
                <a:cs typeface="Arial" panose="020B0604020202020204" pitchFamily="34" charset="0"/>
              </a:rPr>
              <a:t> Naturals Blood Orange 6mg nicotine lozenge product was not considered cytotoxic across the tested concentrations in comparison to vehicle control. No EC50 could be calculated since no dose-dependent cytotoxicity was observed.</a:t>
            </a:r>
          </a:p>
          <a:p>
            <a:pPr marL="342900" marR="0" lvl="0" indent="-342900" algn="just">
              <a:lnSpc>
                <a:spcPct val="150000"/>
              </a:lnSpc>
              <a:spcBef>
                <a:spcPts val="1200"/>
              </a:spcBef>
              <a:spcAft>
                <a:spcPts val="0"/>
              </a:spcAft>
              <a:buFont typeface="Symbol" pitchFamily="2" charset="2"/>
              <a:buChar char=""/>
            </a:pPr>
            <a:r>
              <a:rPr lang="en-US" sz="2400" b="1" u="sng" kern="100" dirty="0">
                <a:cs typeface="Arial" panose="020B0604020202020204" pitchFamily="34" charset="0"/>
              </a:rPr>
              <a:t>Mutagenicity (Ames Assay</a:t>
            </a:r>
            <a:r>
              <a:rPr lang="en-US" sz="2400" b="1" kern="100" dirty="0">
                <a:cs typeface="Arial" panose="020B0604020202020204" pitchFamily="34" charset="0"/>
              </a:rPr>
              <a:t>): The Nic </a:t>
            </a:r>
            <a:r>
              <a:rPr lang="en-US" sz="2400" b="1" kern="100" dirty="0" err="1">
                <a:cs typeface="Arial" panose="020B0604020202020204" pitchFamily="34" charset="0"/>
              </a:rPr>
              <a:t>Nac</a:t>
            </a:r>
            <a:r>
              <a:rPr lang="en-US" sz="2400" b="1" kern="100" dirty="0">
                <a:cs typeface="Arial" panose="020B0604020202020204" pitchFamily="34" charset="0"/>
              </a:rPr>
              <a:t> Naturals Blood Orange 6mg nicotine lozenge product was not considered mutagenic in five tester bacterial strains in the absence or presence of metabolic activation across the tested concentrations in comparison to vehicle control. </a:t>
            </a:r>
          </a:p>
          <a:p>
            <a:pPr marL="342900" marR="0" lvl="0" indent="-342900" algn="just">
              <a:lnSpc>
                <a:spcPct val="150000"/>
              </a:lnSpc>
              <a:spcBef>
                <a:spcPts val="1200"/>
              </a:spcBef>
              <a:spcAft>
                <a:spcPts val="0"/>
              </a:spcAft>
              <a:buFont typeface="Symbol" pitchFamily="2" charset="2"/>
              <a:buChar char=""/>
            </a:pPr>
            <a:r>
              <a:rPr lang="en-US" sz="2400" b="1" u="sng" kern="100" dirty="0">
                <a:cs typeface="Arial" panose="020B0604020202020204" pitchFamily="34" charset="0"/>
              </a:rPr>
              <a:t>Genotoxicity (in vitro Micronucleus Assay</a:t>
            </a:r>
            <a:r>
              <a:rPr lang="en-US" sz="2400" b="1" kern="100" dirty="0">
                <a:cs typeface="Arial" panose="020B0604020202020204" pitchFamily="34" charset="0"/>
              </a:rPr>
              <a:t>): The Nic </a:t>
            </a:r>
            <a:r>
              <a:rPr lang="en-US" sz="2400" b="1" kern="100" dirty="0" err="1">
                <a:cs typeface="Arial" panose="020B0604020202020204" pitchFamily="34" charset="0"/>
              </a:rPr>
              <a:t>Nac</a:t>
            </a:r>
            <a:r>
              <a:rPr lang="en-US" sz="2400" b="1" kern="100" dirty="0">
                <a:cs typeface="Arial" panose="020B0604020202020204" pitchFamily="34" charset="0"/>
              </a:rPr>
              <a:t> Naturals Blood Orange 6mg nicotine lozenge product was not considered genotoxic across the tested concentrations in comparison to vehicle control under both short-term and long-term conditions of the assay.</a:t>
            </a:r>
          </a:p>
          <a:p>
            <a:pPr marL="342900" marR="0" lvl="0" indent="-342900" algn="just">
              <a:lnSpc>
                <a:spcPct val="150000"/>
              </a:lnSpc>
              <a:spcBef>
                <a:spcPts val="1200"/>
              </a:spcBef>
              <a:spcAft>
                <a:spcPts val="0"/>
              </a:spcAft>
              <a:buFont typeface="Symbol" pitchFamily="2" charset="2"/>
              <a:buChar char=""/>
            </a:pPr>
            <a:r>
              <a:rPr lang="en-US" sz="2400" b="1" kern="100" dirty="0">
                <a:cs typeface="Arial" panose="020B0604020202020204" pitchFamily="34" charset="0"/>
              </a:rPr>
              <a:t>Comparatively, significant in vitro cytotoxicity, mutagenicity and genotoxicity was reported in the smoke total particulate matter (TPM) of the Kentucky reference cigarette, 1R6F tested according to OECD test guidelines (Yu et al. 2022).</a:t>
            </a:r>
          </a:p>
        </p:txBody>
      </p:sp>
      <p:sp>
        <p:nvSpPr>
          <p:cNvPr id="50" name="Text Box 32">
            <a:extLst>
              <a:ext uri="{FF2B5EF4-FFF2-40B4-BE49-F238E27FC236}">
                <a16:creationId xmlns:a16="http://schemas.microsoft.com/office/drawing/2014/main" id="{98DB3B36-7B7A-4DFF-B565-053CF05747F7}"/>
              </a:ext>
            </a:extLst>
          </p:cNvPr>
          <p:cNvSpPr txBox="1">
            <a:spLocks noChangeArrowheads="1"/>
          </p:cNvSpPr>
          <p:nvPr/>
        </p:nvSpPr>
        <p:spPr bwMode="auto">
          <a:xfrm>
            <a:off x="772787" y="5034299"/>
            <a:ext cx="10903398" cy="4681282"/>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algn="just">
              <a:buNone/>
            </a:pPr>
            <a:r>
              <a:rPr lang="en-US" sz="1800" kern="100" dirty="0">
                <a:effectLst/>
                <a:ea typeface="Calibri" panose="020F0502020204030204" pitchFamily="34" charset="0"/>
                <a:cs typeface="Arial" panose="020B0604020202020204" pitchFamily="34" charset="0"/>
              </a:rPr>
              <a:t>The in vitro toxicological assessment of Modern Oral Nicotine Products (MONP) is an</a:t>
            </a:r>
            <a:r>
              <a:rPr lang="en-US" sz="1800" kern="100" dirty="0">
                <a:ea typeface="Calibri" panose="020F0502020204030204" pitchFamily="34" charset="0"/>
                <a:cs typeface="Arial" panose="020B0604020202020204" pitchFamily="34" charset="0"/>
              </a:rPr>
              <a:t> </a:t>
            </a:r>
            <a:r>
              <a:rPr lang="en-US" sz="1800" kern="100" dirty="0">
                <a:effectLst/>
                <a:ea typeface="Calibri" panose="020F0502020204030204" pitchFamily="34" charset="0"/>
                <a:cs typeface="Arial" panose="020B0604020202020204" pitchFamily="34" charset="0"/>
              </a:rPr>
              <a:t>essential part of the US FDA’s premarket tobacco product application (PMTA) process. This assessment was conducted using a battery of well-established regulatory assays, including the Bacterial Reverse Mutation (Ames), in vitro Micronucleus (</a:t>
            </a:r>
            <a:r>
              <a:rPr lang="en-US" sz="1800" kern="100" dirty="0" err="1">
                <a:effectLst/>
                <a:ea typeface="Calibri" panose="020F0502020204030204" pitchFamily="34" charset="0"/>
                <a:cs typeface="Arial" panose="020B0604020202020204" pitchFamily="34" charset="0"/>
              </a:rPr>
              <a:t>ivMN</a:t>
            </a:r>
            <a:r>
              <a:rPr lang="en-US" sz="1800" kern="100" dirty="0">
                <a:effectLst/>
                <a:ea typeface="Calibri" panose="020F0502020204030204" pitchFamily="34" charset="0"/>
                <a:cs typeface="Arial" panose="020B0604020202020204" pitchFamily="34" charset="0"/>
              </a:rPr>
              <a:t>) and Neutral Red Uptake (NRU) regulatory assays to assess potential mutagenicity, genotoxicity, and cytotoxicity, respectively.</a:t>
            </a:r>
          </a:p>
          <a:p>
            <a:pPr marL="0" marR="0" algn="just">
              <a:buNone/>
            </a:pPr>
            <a:r>
              <a:rPr lang="en-US" sz="1800" kern="100" dirty="0">
                <a:effectLst/>
                <a:ea typeface="Calibri" panose="020F0502020204030204" pitchFamily="34" charset="0"/>
                <a:cs typeface="Arial" panose="020B0604020202020204" pitchFamily="34" charset="0"/>
              </a:rPr>
              <a:t> </a:t>
            </a:r>
          </a:p>
          <a:p>
            <a:pPr marL="0" marR="0" algn="just">
              <a:buNone/>
            </a:pPr>
            <a:r>
              <a:rPr lang="en-US" sz="1800" kern="100" dirty="0">
                <a:effectLst/>
                <a:ea typeface="Calibri" panose="020F0502020204030204" pitchFamily="34" charset="0"/>
                <a:cs typeface="Arial" panose="020B0604020202020204" pitchFamily="34" charset="0"/>
              </a:rPr>
              <a:t>The Nic </a:t>
            </a:r>
            <a:r>
              <a:rPr lang="en-US" sz="1800" kern="100" dirty="0" err="1">
                <a:effectLst/>
                <a:ea typeface="Calibri" panose="020F0502020204030204" pitchFamily="34" charset="0"/>
                <a:cs typeface="Arial" panose="020B0604020202020204" pitchFamily="34" charset="0"/>
              </a:rPr>
              <a:t>Nac</a:t>
            </a:r>
            <a:r>
              <a:rPr lang="en-US" sz="1800" kern="100" dirty="0">
                <a:effectLst/>
                <a:ea typeface="Calibri" panose="020F0502020204030204" pitchFamily="34" charset="0"/>
                <a:cs typeface="Arial" panose="020B0604020202020204" pitchFamily="34" charset="0"/>
              </a:rPr>
              <a:t> Naturals (NNN) lozenges </a:t>
            </a:r>
            <a:r>
              <a:rPr lang="en-US" sz="1800" kern="100" dirty="0">
                <a:solidFill>
                  <a:srgbClr val="000000"/>
                </a:solidFill>
                <a:effectLst/>
                <a:ea typeface="Arial" panose="020B0604020202020204" pitchFamily="34" charset="0"/>
                <a:cs typeface="Arial" panose="020B0604020202020204" pitchFamily="34" charset="0"/>
              </a:rPr>
              <a:t>contain synthetic nicotine, </a:t>
            </a:r>
            <a:r>
              <a:rPr lang="en-US" sz="1800" kern="100" dirty="0">
                <a:effectLst/>
                <a:ea typeface="Calibri" panose="020F0502020204030204" pitchFamily="34" charset="0"/>
                <a:cs typeface="Arial" panose="020B0604020202020204" pitchFamily="34" charset="0"/>
              </a:rPr>
              <a:t>xylitol, natural flavors, and binders</a:t>
            </a:r>
            <a:r>
              <a:rPr lang="en-US" sz="1800" kern="100" dirty="0">
                <a:solidFill>
                  <a:srgbClr val="000000"/>
                </a:solidFill>
                <a:effectLst/>
                <a:ea typeface="Arial" panose="020B0604020202020204" pitchFamily="34" charset="0"/>
                <a:cs typeface="Arial" panose="020B0604020202020204" pitchFamily="34" charset="0"/>
              </a:rPr>
              <a:t> and</a:t>
            </a:r>
            <a:r>
              <a:rPr lang="en-US" sz="1800" kern="100" dirty="0">
                <a:effectLst/>
                <a:ea typeface="Calibri" panose="020F0502020204030204" pitchFamily="34" charset="0"/>
                <a:cs typeface="Arial" panose="020B0604020202020204" pitchFamily="34" charset="0"/>
              </a:rPr>
              <a:t> are made by mixing all of the ingredients and compressing the lozenge using a tablet press. The use of NNN lozenge products is similar to typical NRT lozenges. The lozenge is placed in the mouth under the lip until fully dissolved. There is no need to spit. The Nic </a:t>
            </a:r>
            <a:r>
              <a:rPr lang="en-US" sz="1800" kern="100" dirty="0" err="1">
                <a:effectLst/>
                <a:ea typeface="Calibri" panose="020F0502020204030204" pitchFamily="34" charset="0"/>
                <a:cs typeface="Arial" panose="020B0604020202020204" pitchFamily="34" charset="0"/>
              </a:rPr>
              <a:t>Nac</a:t>
            </a:r>
            <a:r>
              <a:rPr lang="en-US" sz="1800" kern="100" dirty="0">
                <a:effectLst/>
                <a:ea typeface="Calibri" panose="020F0502020204030204" pitchFamily="34" charset="0"/>
                <a:cs typeface="Arial" panose="020B0604020202020204" pitchFamily="34" charset="0"/>
              </a:rPr>
              <a:t> Naturals Blood Orange 6mg nicotine lozenge was extracted with dimethyl sulfoxide (DMSO) and used for toxicological assessment within the time frame of established extract stability by nicotine analysis. </a:t>
            </a:r>
            <a:r>
              <a:rPr lang="en-US" sz="1800" kern="100" dirty="0">
                <a:solidFill>
                  <a:srgbClr val="000000"/>
                </a:solidFill>
                <a:effectLst/>
                <a:ea typeface="Calibri" panose="020F0502020204030204" pitchFamily="34" charset="0"/>
                <a:cs typeface="Arial" panose="020B0604020202020204" pitchFamily="34" charset="0"/>
              </a:rPr>
              <a:t>Under the experimental conditions and based on the established criteria for evaluation of various assays, no cytotoxicity, mutagenicity, nor genotoxicity was observed for the </a:t>
            </a:r>
            <a:r>
              <a:rPr lang="en-US" sz="1800" kern="100" dirty="0">
                <a:effectLst/>
                <a:ea typeface="Calibri" panose="020F0502020204030204" pitchFamily="34" charset="0"/>
                <a:cs typeface="Arial" panose="020B0604020202020204" pitchFamily="34" charset="0"/>
              </a:rPr>
              <a:t>Nic </a:t>
            </a:r>
            <a:r>
              <a:rPr lang="en-US" sz="1800" kern="100" dirty="0" err="1">
                <a:effectLst/>
                <a:ea typeface="Calibri" panose="020F0502020204030204" pitchFamily="34" charset="0"/>
                <a:cs typeface="Arial" panose="020B0604020202020204" pitchFamily="34" charset="0"/>
              </a:rPr>
              <a:t>Nac</a:t>
            </a:r>
            <a:r>
              <a:rPr lang="en-US" sz="1800" kern="100" dirty="0">
                <a:effectLst/>
                <a:ea typeface="Calibri" panose="020F0502020204030204" pitchFamily="34" charset="0"/>
                <a:cs typeface="Arial" panose="020B0604020202020204" pitchFamily="34" charset="0"/>
              </a:rPr>
              <a:t> Naturals Blood Orange 6mg lozenge product</a:t>
            </a:r>
            <a:r>
              <a:rPr lang="en-US" sz="1800" kern="100" dirty="0">
                <a:solidFill>
                  <a:srgbClr val="000000"/>
                </a:solidFill>
                <a:effectLst/>
                <a:ea typeface="Calibri" panose="020F0502020204030204" pitchFamily="34" charset="0"/>
                <a:cs typeface="Arial" panose="020B0604020202020204" pitchFamily="34" charset="0"/>
              </a:rPr>
              <a:t>. </a:t>
            </a:r>
            <a:endParaRPr lang="en-US" sz="1800" kern="100" dirty="0">
              <a:effectLst/>
              <a:ea typeface="Calibri" panose="020F050202020403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946F9E4B-F964-EEA4-783D-6A3D1F2CBF68}"/>
              </a:ext>
            </a:extLst>
          </p:cNvPr>
          <p:cNvSpPr txBox="1"/>
          <p:nvPr/>
        </p:nvSpPr>
        <p:spPr>
          <a:xfrm flipH="1">
            <a:off x="12508103" y="5132404"/>
            <a:ext cx="9023557" cy="461665"/>
          </a:xfrm>
          <a:prstGeom prst="rect">
            <a:avLst/>
          </a:prstGeom>
          <a:solidFill>
            <a:schemeClr val="bg2">
              <a:lumMod val="90000"/>
            </a:schemeClr>
          </a:solidFill>
        </p:spPr>
        <p:txBody>
          <a:bodyPr wrap="square" rtlCol="0">
            <a:spAutoFit/>
          </a:bodyPr>
          <a:lstStyle/>
          <a:p>
            <a:pPr marL="0" marR="0" indent="0" algn="ctr">
              <a:spcBef>
                <a:spcPts val="1200"/>
              </a:spcBef>
              <a:spcAft>
                <a:spcPts val="0"/>
              </a:spcAft>
              <a:tabLst>
                <a:tab pos="274320" algn="l"/>
              </a:tabLst>
            </a:pPr>
            <a:r>
              <a:rPr lang="en-US" sz="2400" b="1" kern="0" cap="all" dirty="0">
                <a:effectLst/>
                <a:latin typeface="Arial" panose="020B0604020202020204" pitchFamily="34" charset="0"/>
                <a:ea typeface="Times New Roman" panose="02020603050405020304" pitchFamily="18" charset="0"/>
                <a:cs typeface="Times New Roman" panose="02020603050405020304" pitchFamily="18" charset="0"/>
              </a:rPr>
              <a:t>Cytotoxicity: </a:t>
            </a:r>
            <a:r>
              <a:rPr lang="en-US" sz="2400" b="1" kern="0" cap="all" dirty="0">
                <a:effectLst/>
                <a:latin typeface="Arial" panose="020B0604020202020204" pitchFamily="34" charset="0"/>
                <a:ea typeface="Times New Roman" panose="02020603050405020304" pitchFamily="18" charset="0"/>
                <a:cs typeface="Arial" panose="020B0604020202020204" pitchFamily="34" charset="0"/>
              </a:rPr>
              <a:t>NRU Test</a:t>
            </a:r>
            <a:endParaRPr lang="en-US" sz="2400" b="1" kern="0" cap="all"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EA40C90B-32D9-C409-C993-BCB59F5794AE}"/>
              </a:ext>
            </a:extLst>
          </p:cNvPr>
          <p:cNvPicPr>
            <a:picLocks noChangeAspect="1"/>
          </p:cNvPicPr>
          <p:nvPr/>
        </p:nvPicPr>
        <p:blipFill>
          <a:blip r:embed="rId3"/>
          <a:stretch>
            <a:fillRect/>
          </a:stretch>
        </p:blipFill>
        <p:spPr>
          <a:xfrm>
            <a:off x="39123664" y="2700111"/>
            <a:ext cx="3906374" cy="965369"/>
          </a:xfrm>
          <a:prstGeom prst="rect">
            <a:avLst/>
          </a:prstGeom>
        </p:spPr>
      </p:pic>
      <p:sp>
        <p:nvSpPr>
          <p:cNvPr id="5" name="TextBox 4">
            <a:extLst>
              <a:ext uri="{FF2B5EF4-FFF2-40B4-BE49-F238E27FC236}">
                <a16:creationId xmlns:a16="http://schemas.microsoft.com/office/drawing/2014/main" id="{4418CD8B-50B4-8F6C-CCA5-2EEA656742B7}"/>
              </a:ext>
            </a:extLst>
          </p:cNvPr>
          <p:cNvSpPr txBox="1"/>
          <p:nvPr/>
        </p:nvSpPr>
        <p:spPr>
          <a:xfrm>
            <a:off x="37165285" y="32191214"/>
            <a:ext cx="5862485" cy="400110"/>
          </a:xfrm>
          <a:prstGeom prst="rect">
            <a:avLst/>
          </a:prstGeom>
          <a:solidFill>
            <a:schemeClr val="bg1"/>
          </a:solidFill>
          <a:ln>
            <a:solidFill>
              <a:schemeClr val="tx1"/>
            </a:solidFill>
          </a:ln>
        </p:spPr>
        <p:txBody>
          <a:bodyPr wrap="square" rtlCol="0">
            <a:spAutoFit/>
          </a:bodyPr>
          <a:lstStyle/>
          <a:p>
            <a:r>
              <a:rPr lang="en-US" sz="2000" dirty="0">
                <a:latin typeface="Arial" panose="020B0604020202020204" pitchFamily="34" charset="0"/>
                <a:cs typeface="Arial" panose="020B0604020202020204" pitchFamily="34" charset="0"/>
              </a:rPr>
              <a:t>78</a:t>
            </a:r>
            <a:r>
              <a:rPr lang="en-US" sz="2000" baseline="30000" dirty="0">
                <a:latin typeface="Arial" panose="020B0604020202020204" pitchFamily="34" charset="0"/>
                <a:cs typeface="Arial" panose="020B0604020202020204" pitchFamily="34" charset="0"/>
              </a:rPr>
              <a:t>th</a:t>
            </a:r>
            <a:r>
              <a:rPr lang="en-US" sz="2000" dirty="0">
                <a:latin typeface="Arial" panose="020B0604020202020204" pitchFamily="34" charset="0"/>
                <a:cs typeface="Arial" panose="020B0604020202020204" pitchFamily="34" charset="0"/>
              </a:rPr>
              <a:t> TSRC Conference 2025, Knoxville, TN, USA  </a:t>
            </a:r>
          </a:p>
        </p:txBody>
      </p:sp>
      <p:sp>
        <p:nvSpPr>
          <p:cNvPr id="11" name="TextBox 10">
            <a:extLst>
              <a:ext uri="{FF2B5EF4-FFF2-40B4-BE49-F238E27FC236}">
                <a16:creationId xmlns:a16="http://schemas.microsoft.com/office/drawing/2014/main" id="{55CB04F0-5AC1-1DAA-21E2-24FFAFCFCE98}"/>
              </a:ext>
            </a:extLst>
          </p:cNvPr>
          <p:cNvSpPr txBox="1"/>
          <p:nvPr/>
        </p:nvSpPr>
        <p:spPr>
          <a:xfrm>
            <a:off x="786935" y="12135341"/>
            <a:ext cx="10623825" cy="369332"/>
          </a:xfrm>
          <a:prstGeom prst="rect">
            <a:avLst/>
          </a:prstGeom>
          <a:noFill/>
        </p:spPr>
        <p:txBody>
          <a:bodyPr wrap="square">
            <a:spAutoFit/>
          </a:bodyPr>
          <a:lstStyle/>
          <a:p>
            <a:pPr marL="914400" marR="0" indent="-914400">
              <a:spcBef>
                <a:spcPts val="1200"/>
              </a:spcBef>
              <a:spcAft>
                <a:spcPts val="600"/>
              </a:spcAft>
              <a:tabLst>
                <a:tab pos="914400" algn="l"/>
              </a:tabLst>
            </a:pPr>
            <a:r>
              <a:rPr lang="en-US" sz="1800" b="1" dirty="0">
                <a:effectLst/>
                <a:latin typeface="Arial" panose="020B0604020202020204" pitchFamily="34" charset="0"/>
                <a:ea typeface="Times New Roman" panose="02020603050405020304" pitchFamily="18" charset="0"/>
                <a:cs typeface="Times New Roman" panose="02020603050405020304" pitchFamily="18" charset="0"/>
              </a:rPr>
              <a:t>NIC NAC NATURALS ORAL NICOTINE LOZENGE PRODUCT</a:t>
            </a:r>
          </a:p>
        </p:txBody>
      </p:sp>
      <p:sp>
        <p:nvSpPr>
          <p:cNvPr id="14" name="TextBox 13">
            <a:extLst>
              <a:ext uri="{FF2B5EF4-FFF2-40B4-BE49-F238E27FC236}">
                <a16:creationId xmlns:a16="http://schemas.microsoft.com/office/drawing/2014/main" id="{484B32A5-A111-17E8-7171-FDF1E163EEF4}"/>
              </a:ext>
            </a:extLst>
          </p:cNvPr>
          <p:cNvSpPr txBox="1"/>
          <p:nvPr/>
        </p:nvSpPr>
        <p:spPr>
          <a:xfrm>
            <a:off x="1018903" y="17249707"/>
            <a:ext cx="10950126" cy="369332"/>
          </a:xfrm>
          <a:prstGeom prst="rect">
            <a:avLst/>
          </a:prstGeom>
          <a:noFill/>
        </p:spPr>
        <p:txBody>
          <a:bodyPr wrap="square">
            <a:spAutoFit/>
          </a:bodyPr>
          <a:lstStyle/>
          <a:p>
            <a:pPr marL="0" marR="0" algn="just">
              <a:spcBef>
                <a:spcPts val="0"/>
              </a:spcBef>
              <a:spcAft>
                <a:spcPts val="0"/>
              </a:spcAft>
            </a:pPr>
            <a:r>
              <a:rPr lang="en-US" b="1" kern="100" dirty="0">
                <a:latin typeface="Arial" panose="020B0604020202020204" pitchFamily="34" charset="0"/>
                <a:ea typeface="Calibri" panose="020F0502020204030204" pitchFamily="34" charset="0"/>
                <a:cs typeface="Arial" panose="020B0604020202020204" pitchFamily="34" charset="0"/>
              </a:rPr>
              <a:t>SAMPLE PREPARATION AND CHARACTERIZATION</a:t>
            </a:r>
            <a:endParaRPr lang="en-US"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6" name="Rectangle 2">
            <a:extLst>
              <a:ext uri="{FF2B5EF4-FFF2-40B4-BE49-F238E27FC236}">
                <a16:creationId xmlns:a16="http://schemas.microsoft.com/office/drawing/2014/main" id="{1F974891-54FF-7B0F-F54B-B19D4FE9926F}"/>
              </a:ext>
            </a:extLst>
          </p:cNvPr>
          <p:cNvSpPr>
            <a:spLocks noChangeArrowheads="1"/>
          </p:cNvSpPr>
          <p:nvPr/>
        </p:nvSpPr>
        <p:spPr bwMode="auto">
          <a:xfrm>
            <a:off x="19583949" y="8070193"/>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9" name="Rectangle 4">
            <a:extLst>
              <a:ext uri="{FF2B5EF4-FFF2-40B4-BE49-F238E27FC236}">
                <a16:creationId xmlns:a16="http://schemas.microsoft.com/office/drawing/2014/main" id="{C750420A-77F5-3C57-1286-E8A51D6B62AA}"/>
              </a:ext>
            </a:extLst>
          </p:cNvPr>
          <p:cNvSpPr>
            <a:spLocks noChangeArrowheads="1"/>
          </p:cNvSpPr>
          <p:nvPr/>
        </p:nvSpPr>
        <p:spPr bwMode="auto">
          <a:xfrm>
            <a:off x="28780317" y="8406714"/>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2" name="Rectangle 6">
            <a:extLst>
              <a:ext uri="{FF2B5EF4-FFF2-40B4-BE49-F238E27FC236}">
                <a16:creationId xmlns:a16="http://schemas.microsoft.com/office/drawing/2014/main" id="{93AB3E81-1925-E785-30E5-83A8B68CE52E}"/>
              </a:ext>
            </a:extLst>
          </p:cNvPr>
          <p:cNvSpPr>
            <a:spLocks noChangeArrowheads="1"/>
          </p:cNvSpPr>
          <p:nvPr/>
        </p:nvSpPr>
        <p:spPr bwMode="auto">
          <a:xfrm>
            <a:off x="36042061" y="8433609"/>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TextBox 8">
            <a:extLst>
              <a:ext uri="{FF2B5EF4-FFF2-40B4-BE49-F238E27FC236}">
                <a16:creationId xmlns:a16="http://schemas.microsoft.com/office/drawing/2014/main" id="{E56525BD-68BE-BF7B-F2EC-95C38B9B08AC}"/>
              </a:ext>
            </a:extLst>
          </p:cNvPr>
          <p:cNvSpPr txBox="1"/>
          <p:nvPr/>
        </p:nvSpPr>
        <p:spPr>
          <a:xfrm>
            <a:off x="772787" y="19835364"/>
            <a:ext cx="10950126" cy="400110"/>
          </a:xfrm>
          <a:prstGeom prst="rect">
            <a:avLst/>
          </a:prstGeom>
          <a:noFill/>
        </p:spPr>
        <p:txBody>
          <a:bodyPr wrap="square">
            <a:spAutoFit/>
          </a:bodyPr>
          <a:lstStyle/>
          <a:p>
            <a:pPr marL="0" marR="0" algn="just">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Arial" panose="020B0604020202020204" pitchFamily="34" charset="0"/>
              </a:rPr>
              <a:t>IN VITRO TOXICOLOGY </a:t>
            </a:r>
            <a:r>
              <a:rPr lang="en-US" sz="2000" b="1" dirty="0">
                <a:solidFill>
                  <a:srgbClr val="000000"/>
                </a:solidFill>
                <a:latin typeface="Calibri" panose="020F0502020204030204" pitchFamily="34" charset="0"/>
                <a:ea typeface="Calibri" panose="020F0502020204030204" pitchFamily="34" charset="0"/>
                <a:cs typeface="Arial" panose="020B0604020202020204" pitchFamily="34" charset="0"/>
              </a:rPr>
              <a:t>ASSAYS</a:t>
            </a:r>
            <a:r>
              <a:rPr lang="en-US" sz="2000" b="1"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endParaRPr lang="en-US" sz="20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59D757C3-9EE2-BFDD-64DB-F63D513DBD6E}"/>
              </a:ext>
            </a:extLst>
          </p:cNvPr>
          <p:cNvSpPr txBox="1"/>
          <p:nvPr/>
        </p:nvSpPr>
        <p:spPr>
          <a:xfrm flipH="1">
            <a:off x="22749813" y="5068949"/>
            <a:ext cx="9824008" cy="461665"/>
          </a:xfrm>
          <a:prstGeom prst="rect">
            <a:avLst/>
          </a:prstGeom>
          <a:solidFill>
            <a:schemeClr val="bg2">
              <a:lumMod val="90000"/>
            </a:schemeClr>
          </a:solidFill>
        </p:spPr>
        <p:txBody>
          <a:bodyPr wrap="square" rtlCol="0">
            <a:spAutoFit/>
          </a:bodyPr>
          <a:lstStyle/>
          <a:p>
            <a:pPr marL="0" marR="0" algn="ctr">
              <a:spcBef>
                <a:spcPts val="0"/>
              </a:spcBef>
              <a:spcAft>
                <a:spcPts val="0"/>
              </a:spcAft>
            </a:pPr>
            <a:r>
              <a:rPr lang="en-US" sz="2400" b="1" kern="100" dirty="0">
                <a:effectLst/>
                <a:latin typeface="Arial" panose="020B0604020202020204" pitchFamily="34" charset="0"/>
                <a:ea typeface="Calibri" panose="020F0502020204030204" pitchFamily="34" charset="0"/>
                <a:cs typeface="Times New Roman" panose="02020603050405020304" pitchFamily="18" charset="0"/>
              </a:rPr>
              <a:t>MUTAGENECITY: AMES TEST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3" name="TextBox 42">
            <a:extLst>
              <a:ext uri="{FF2B5EF4-FFF2-40B4-BE49-F238E27FC236}">
                <a16:creationId xmlns:a16="http://schemas.microsoft.com/office/drawing/2014/main" id="{24A81C15-C956-81C1-C2F1-ACC8F6F94E0A}"/>
              </a:ext>
            </a:extLst>
          </p:cNvPr>
          <p:cNvSpPr txBox="1"/>
          <p:nvPr/>
        </p:nvSpPr>
        <p:spPr>
          <a:xfrm flipH="1">
            <a:off x="33516277" y="5056882"/>
            <a:ext cx="9469837" cy="461665"/>
          </a:xfrm>
          <a:prstGeom prst="rect">
            <a:avLst/>
          </a:prstGeom>
          <a:solidFill>
            <a:schemeClr val="bg2">
              <a:lumMod val="90000"/>
            </a:schemeClr>
          </a:solidFill>
        </p:spPr>
        <p:txBody>
          <a:bodyPr wrap="square" rtlCol="0">
            <a:spAutoFit/>
          </a:bodyPr>
          <a:lstStyle/>
          <a:p>
            <a:pPr marL="0" marR="0" algn="ctr">
              <a:spcBef>
                <a:spcPts val="0"/>
              </a:spcBef>
              <a:spcAft>
                <a:spcPts val="0"/>
              </a:spcAft>
            </a:pPr>
            <a:r>
              <a:rPr lang="en-US" sz="2400" b="1" kern="100" dirty="0">
                <a:effectLst/>
                <a:latin typeface="Arial" panose="020B0604020202020204" pitchFamily="34" charset="0"/>
                <a:ea typeface="Calibri" panose="020F0502020204030204" pitchFamily="34" charset="0"/>
                <a:cs typeface="Times New Roman" panose="02020603050405020304" pitchFamily="18" charset="0"/>
              </a:rPr>
              <a:t>GENOTOXICITY: In Vitro Micronucleus (</a:t>
            </a:r>
            <a:r>
              <a:rPr lang="en-US" sz="2400" b="1" kern="100" dirty="0" err="1">
                <a:effectLst/>
                <a:latin typeface="Arial" panose="020B0604020202020204" pitchFamily="34" charset="0"/>
                <a:ea typeface="Calibri" panose="020F0502020204030204" pitchFamily="34" charset="0"/>
                <a:cs typeface="Times New Roman" panose="02020603050405020304" pitchFamily="18" charset="0"/>
              </a:rPr>
              <a:t>ivMN</a:t>
            </a:r>
            <a:r>
              <a:rPr lang="en-US" sz="2400" b="1" kern="100" dirty="0">
                <a:effectLst/>
                <a:latin typeface="Arial" panose="020B0604020202020204" pitchFamily="34" charset="0"/>
                <a:ea typeface="Calibri" panose="020F0502020204030204" pitchFamily="34" charset="0"/>
                <a:cs typeface="Times New Roman" panose="02020603050405020304" pitchFamily="18" charset="0"/>
              </a:rPr>
              <a:t>) TEST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32">
            <a:extLst>
              <a:ext uri="{FF2B5EF4-FFF2-40B4-BE49-F238E27FC236}">
                <a16:creationId xmlns:a16="http://schemas.microsoft.com/office/drawing/2014/main" id="{53DEFF94-1AD3-5B10-7EF8-B26FBFDB3861}"/>
              </a:ext>
            </a:extLst>
          </p:cNvPr>
          <p:cNvSpPr txBox="1">
            <a:spLocks noChangeArrowheads="1"/>
          </p:cNvSpPr>
          <p:nvPr/>
        </p:nvSpPr>
        <p:spPr bwMode="auto">
          <a:xfrm>
            <a:off x="1573434" y="17564305"/>
            <a:ext cx="10045311" cy="2077492"/>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spcBef>
                <a:spcPts val="0"/>
              </a:spcBef>
              <a:buNone/>
            </a:pPr>
            <a:r>
              <a:rPr lang="en-US" sz="1800" dirty="0">
                <a:effectLst/>
                <a:ea typeface="Calibri" panose="020F0502020204030204" pitchFamily="34" charset="0"/>
                <a:cs typeface="Arial" panose="020B0604020202020204" pitchFamily="34" charset="0"/>
              </a:rPr>
              <a:t>The </a:t>
            </a:r>
            <a:r>
              <a:rPr lang="en-US" sz="1800" dirty="0">
                <a:ea typeface="Calibri" panose="020F0502020204030204" pitchFamily="34" charset="0"/>
                <a:cs typeface="Arial" panose="020B0604020202020204" pitchFamily="34" charset="0"/>
              </a:rPr>
              <a:t>lozenge</a:t>
            </a:r>
            <a:r>
              <a:rPr lang="en-US" sz="1800" dirty="0">
                <a:effectLst/>
                <a:ea typeface="Calibri" panose="020F0502020204030204" pitchFamily="34" charset="0"/>
                <a:cs typeface="Arial" panose="020B0604020202020204" pitchFamily="34" charset="0"/>
              </a:rPr>
              <a:t> </a:t>
            </a:r>
            <a:r>
              <a:rPr lang="en-US" sz="1800" dirty="0">
                <a:ea typeface="Calibri" panose="020F0502020204030204" pitchFamily="34" charset="0"/>
                <a:cs typeface="Arial" panose="020B0604020202020204" pitchFamily="34" charset="0"/>
              </a:rPr>
              <a:t>was ground and </a:t>
            </a:r>
            <a:r>
              <a:rPr lang="en-US" sz="1800" dirty="0">
                <a:effectLst/>
                <a:ea typeface="Calibri" panose="020F0502020204030204" pitchFamily="34" charset="0"/>
                <a:cs typeface="Arial" panose="020B0604020202020204" pitchFamily="34" charset="0"/>
              </a:rPr>
              <a:t> sieved through a 4 mm sieve to ensure a particle size of ≤ 4 mm and extracted with DMSO with the ultrasonic homogenizer at 37°C incubator for 21 hours. The extract</a:t>
            </a:r>
            <a:r>
              <a:rPr lang="en-US" sz="1800" strike="sngStrike" dirty="0">
                <a:effectLst/>
                <a:ea typeface="Calibri" panose="020F0502020204030204" pitchFamily="34" charset="0"/>
                <a:cs typeface="Arial" panose="020B0604020202020204" pitchFamily="34" charset="0"/>
              </a:rPr>
              <a:t>s</a:t>
            </a:r>
            <a:r>
              <a:rPr lang="en-US" sz="1800" strike="sngStrike" dirty="0">
                <a:ea typeface="Calibri" panose="020F0502020204030204" pitchFamily="34" charset="0"/>
                <a:cs typeface="Arial" panose="020B0604020202020204" pitchFamily="34" charset="0"/>
              </a:rPr>
              <a:t> </a:t>
            </a:r>
            <a:r>
              <a:rPr lang="en-US" sz="1800" dirty="0">
                <a:effectLst/>
                <a:ea typeface="Calibri" panose="020F0502020204030204" pitchFamily="34" charset="0"/>
                <a:cs typeface="Arial" panose="020B0604020202020204" pitchFamily="34" charset="0"/>
              </a:rPr>
              <a:t>was shaken, filtered, and centrifuged to remove any particulate matter. The sterility of each extract was confirmed by the absence of microbial growth. The nicotine in the extracts was determined by a GC-FID method. Appropriate amounts of the filter sterilized extracts were used for the Ames assay, NRU assay, </a:t>
            </a:r>
            <a:r>
              <a:rPr lang="en-US" sz="1800" dirty="0" err="1">
                <a:effectLst/>
                <a:ea typeface="Calibri" panose="020F0502020204030204" pitchFamily="34" charset="0"/>
                <a:cs typeface="Arial" panose="020B0604020202020204" pitchFamily="34" charset="0"/>
              </a:rPr>
              <a:t>ivMN</a:t>
            </a:r>
            <a:r>
              <a:rPr lang="en-US" sz="1800" dirty="0">
                <a:effectLst/>
                <a:ea typeface="Calibri" panose="020F0502020204030204" pitchFamily="34" charset="0"/>
                <a:cs typeface="Arial" panose="020B0604020202020204" pitchFamily="34" charset="0"/>
              </a:rPr>
              <a:t> assay and chemistry analysis.</a:t>
            </a:r>
          </a:p>
        </p:txBody>
      </p:sp>
      <p:sp>
        <p:nvSpPr>
          <p:cNvPr id="18" name="TextBox 17">
            <a:extLst>
              <a:ext uri="{FF2B5EF4-FFF2-40B4-BE49-F238E27FC236}">
                <a16:creationId xmlns:a16="http://schemas.microsoft.com/office/drawing/2014/main" id="{E860D044-5B9D-9223-2191-6FDFCFF7C15A}"/>
              </a:ext>
            </a:extLst>
          </p:cNvPr>
          <p:cNvSpPr txBox="1"/>
          <p:nvPr/>
        </p:nvSpPr>
        <p:spPr>
          <a:xfrm flipH="1">
            <a:off x="12508104" y="11223726"/>
            <a:ext cx="8945386" cy="369332"/>
          </a:xfrm>
          <a:prstGeom prst="rect">
            <a:avLst/>
          </a:prstGeom>
          <a:solidFill>
            <a:srgbClr val="92D050"/>
          </a:solidFill>
        </p:spPr>
        <p:txBody>
          <a:bodyPr wrap="square" rtlCol="0">
            <a:spAutoFit/>
          </a:bodyPr>
          <a:lstStyle/>
          <a:p>
            <a:pPr marL="914400" indent="-914400" algn="ctr">
              <a:spcBef>
                <a:spcPts val="1200"/>
              </a:spcBef>
              <a:spcAft>
                <a:spcPts val="600"/>
              </a:spcAft>
              <a:tabLst>
                <a:tab pos="914400" algn="l"/>
              </a:tabLst>
            </a:pPr>
            <a:r>
              <a:rPr lang="en-US" sz="1800" b="1" dirty="0">
                <a:effectLst/>
                <a:latin typeface="Arial" panose="020B0604020202020204" pitchFamily="34" charset="0"/>
                <a:ea typeface="Times New Roman" panose="02020603050405020304" pitchFamily="18" charset="0"/>
                <a:cs typeface="Arial" panose="020B0604020202020204" pitchFamily="34" charset="0"/>
              </a:rPr>
              <a:t>pH: Summary for </a:t>
            </a:r>
            <a:r>
              <a:rPr lang="en-US" b="1" dirty="0">
                <a:latin typeface="Arial" panose="020B0604020202020204" pitchFamily="34" charset="0"/>
                <a:ea typeface="Times New Roman" panose="02020603050405020304" pitchFamily="18" charset="0"/>
                <a:cs typeface="Arial" panose="020B0604020202020204" pitchFamily="34" charset="0"/>
              </a:rPr>
              <a:t>Nic </a:t>
            </a:r>
            <a:r>
              <a:rPr lang="en-US" b="1" dirty="0" err="1">
                <a:latin typeface="Arial" panose="020B0604020202020204" pitchFamily="34" charset="0"/>
                <a:ea typeface="Times New Roman" panose="02020603050405020304" pitchFamily="18" charset="0"/>
                <a:cs typeface="Arial" panose="020B0604020202020204" pitchFamily="34" charset="0"/>
              </a:rPr>
              <a:t>Nac</a:t>
            </a:r>
            <a:r>
              <a:rPr lang="en-US" b="1" dirty="0">
                <a:latin typeface="Arial" panose="020B0604020202020204" pitchFamily="34" charset="0"/>
                <a:ea typeface="Times New Roman" panose="02020603050405020304" pitchFamily="18" charset="0"/>
                <a:cs typeface="Arial" panose="020B0604020202020204" pitchFamily="34" charset="0"/>
              </a:rPr>
              <a:t> Naturals Blood Orange 6mg </a:t>
            </a:r>
            <a:r>
              <a:rPr lang="en-US" sz="1800" b="1" dirty="0">
                <a:effectLst/>
                <a:latin typeface="Arial" panose="020B0604020202020204" pitchFamily="34" charset="0"/>
                <a:ea typeface="Times New Roman" panose="02020603050405020304" pitchFamily="18" charset="0"/>
                <a:cs typeface="Arial" panose="020B0604020202020204" pitchFamily="34" charset="0"/>
              </a:rPr>
              <a:t>in DMSO Extracts</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8B969483-5A03-A40F-8C2B-F4EBE1C454D4}"/>
              </a:ext>
            </a:extLst>
          </p:cNvPr>
          <p:cNvSpPr txBox="1"/>
          <p:nvPr/>
        </p:nvSpPr>
        <p:spPr>
          <a:xfrm flipH="1">
            <a:off x="12835434" y="16399144"/>
            <a:ext cx="8696227" cy="646331"/>
          </a:xfrm>
          <a:prstGeom prst="rect">
            <a:avLst/>
          </a:prstGeom>
          <a:solidFill>
            <a:srgbClr val="92D050"/>
          </a:solidFill>
        </p:spPr>
        <p:txBody>
          <a:bodyPr wrap="square" rtlCol="0">
            <a:spAutoFit/>
          </a:bodyPr>
          <a:lstStyle/>
          <a:p>
            <a:pPr marL="914400" marR="0" indent="-914400">
              <a:spcBef>
                <a:spcPts val="1200"/>
              </a:spcBef>
              <a:spcAft>
                <a:spcPts val="600"/>
              </a:spcAft>
              <a:tabLst>
                <a:tab pos="914400" algn="l"/>
              </a:tabLst>
            </a:pPr>
            <a:r>
              <a:rPr lang="en-US" sz="1800" b="1" dirty="0">
                <a:effectLst/>
                <a:latin typeface="Arial" panose="020B0604020202020204" pitchFamily="34" charset="0"/>
                <a:ea typeface="Times New Roman" panose="02020603050405020304" pitchFamily="18" charset="0"/>
                <a:cs typeface="Arial" panose="020B0604020202020204" pitchFamily="34" charset="0"/>
              </a:rPr>
              <a:t>Osmolarity: </a:t>
            </a:r>
            <a:r>
              <a:rPr lang="en-US" b="1" dirty="0">
                <a:latin typeface="Arial" panose="020B0604020202020204" pitchFamily="34" charset="0"/>
                <a:ea typeface="Times New Roman" panose="02020603050405020304" pitchFamily="18" charset="0"/>
                <a:cs typeface="Arial" panose="020B0604020202020204" pitchFamily="34" charset="0"/>
              </a:rPr>
              <a:t>Summary for </a:t>
            </a:r>
            <a:r>
              <a:rPr lang="en-US" b="1" dirty="0">
                <a:solidFill>
                  <a:srgbClr val="000000"/>
                </a:solidFill>
                <a:latin typeface="Arial" panose="020B0604020202020204" pitchFamily="34" charset="0"/>
                <a:ea typeface="Times New Roman" panose="02020603050405020304" pitchFamily="18" charset="0"/>
                <a:cs typeface="Arial" panose="020B0604020202020204" pitchFamily="34" charset="0"/>
              </a:rPr>
              <a:t>Nic </a:t>
            </a:r>
            <a:r>
              <a:rPr lang="en-US"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Nac</a:t>
            </a:r>
            <a:r>
              <a:rPr lang="en-US" b="1" dirty="0">
                <a:solidFill>
                  <a:srgbClr val="000000"/>
                </a:solidFill>
                <a:latin typeface="Arial" panose="020B0604020202020204" pitchFamily="34" charset="0"/>
                <a:ea typeface="Times New Roman" panose="02020603050405020304" pitchFamily="18" charset="0"/>
                <a:cs typeface="Arial" panose="020B0604020202020204" pitchFamily="34" charset="0"/>
              </a:rPr>
              <a:t> Natural </a:t>
            </a:r>
            <a:r>
              <a:rPr lang="en-US" b="1" dirty="0">
                <a:latin typeface="Arial" panose="020B0604020202020204" pitchFamily="34" charset="0"/>
                <a:ea typeface="Times New Roman" panose="02020603050405020304" pitchFamily="18" charset="0"/>
                <a:cs typeface="Arial" panose="020B0604020202020204" pitchFamily="34" charset="0"/>
              </a:rPr>
              <a:t>Blood Orange 6mg in DMSO Extracts</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7ADDD0BB-AF0A-48A3-4A7D-ABD86829092E}"/>
              </a:ext>
            </a:extLst>
          </p:cNvPr>
          <p:cNvSpPr txBox="1"/>
          <p:nvPr/>
        </p:nvSpPr>
        <p:spPr>
          <a:xfrm flipH="1">
            <a:off x="22749813" y="5715083"/>
            <a:ext cx="9848074" cy="369332"/>
          </a:xfrm>
          <a:prstGeom prst="rect">
            <a:avLst/>
          </a:prstGeom>
          <a:solidFill>
            <a:srgbClr val="92D050"/>
          </a:solidFill>
        </p:spPr>
        <p:txBody>
          <a:bodyPr wrap="square" rtlCol="0">
            <a:spAutoFit/>
          </a:bodyPr>
          <a:lstStyle/>
          <a:p>
            <a:pPr algn="ctr"/>
            <a:r>
              <a:rPr lang="en-US" b="1" dirty="0"/>
              <a:t>Revertant Colony Count per Plate with Metabolic Activation (+S9)</a:t>
            </a:r>
            <a:endParaRPr lang="en-US" sz="18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3CEC84AC-8EF8-D6D5-0508-589BF9A6218B}"/>
              </a:ext>
            </a:extLst>
          </p:cNvPr>
          <p:cNvSpPr txBox="1"/>
          <p:nvPr/>
        </p:nvSpPr>
        <p:spPr>
          <a:xfrm flipH="1">
            <a:off x="22749814" y="10548047"/>
            <a:ext cx="9848071" cy="369332"/>
          </a:xfrm>
          <a:prstGeom prst="rect">
            <a:avLst/>
          </a:prstGeom>
          <a:solidFill>
            <a:srgbClr val="92D050"/>
          </a:solidFill>
        </p:spPr>
        <p:txBody>
          <a:bodyPr wrap="square" rtlCol="0">
            <a:spAutoFit/>
          </a:bodyPr>
          <a:lstStyle/>
          <a:p>
            <a:pPr algn="ctr"/>
            <a:r>
              <a:rPr lang="en-US" b="1" dirty="0"/>
              <a:t>       Revertant Colony Count per Plate without Metabolic Activation (-S9)</a:t>
            </a:r>
          </a:p>
        </p:txBody>
      </p:sp>
      <p:sp>
        <p:nvSpPr>
          <p:cNvPr id="34" name="TextBox 33">
            <a:extLst>
              <a:ext uri="{FF2B5EF4-FFF2-40B4-BE49-F238E27FC236}">
                <a16:creationId xmlns:a16="http://schemas.microsoft.com/office/drawing/2014/main" id="{7D35BE04-4E65-AFA4-1BCD-46B6CD69EB63}"/>
              </a:ext>
            </a:extLst>
          </p:cNvPr>
          <p:cNvSpPr txBox="1"/>
          <p:nvPr/>
        </p:nvSpPr>
        <p:spPr>
          <a:xfrm flipH="1">
            <a:off x="33516277" y="5856552"/>
            <a:ext cx="9542407" cy="369332"/>
          </a:xfrm>
          <a:prstGeom prst="rect">
            <a:avLst/>
          </a:prstGeom>
          <a:solidFill>
            <a:srgbClr val="92D050"/>
          </a:solidFill>
        </p:spPr>
        <p:txBody>
          <a:bodyPr wrap="square" rtlCol="0">
            <a:spAutoFit/>
          </a:bodyPr>
          <a:lstStyle/>
          <a:p>
            <a:pPr marL="914400" marR="0" indent="-914400" algn="ctr">
              <a:spcBef>
                <a:spcPts val="1200"/>
              </a:spcBef>
              <a:spcAft>
                <a:spcPts val="600"/>
              </a:spcAft>
              <a:tabLst>
                <a:tab pos="914400" algn="l"/>
              </a:tabLst>
            </a:pPr>
            <a:r>
              <a:rPr lang="en-US" sz="1800" b="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ivMN</a:t>
            </a:r>
            <a:r>
              <a:rPr lang="en-US"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Schedule l results for </a:t>
            </a:r>
            <a:r>
              <a:rPr lang="en-US" b="1" dirty="0">
                <a:latin typeface="Arial" panose="020B0604020202020204" pitchFamily="34" charset="0"/>
                <a:ea typeface="Times New Roman" panose="02020603050405020304" pitchFamily="18" charset="0"/>
                <a:cs typeface="Arial" panose="020B0604020202020204" pitchFamily="34" charset="0"/>
              </a:rPr>
              <a:t>Nic </a:t>
            </a:r>
            <a:r>
              <a:rPr lang="en-US" b="1" dirty="0" err="1">
                <a:latin typeface="Arial" panose="020B0604020202020204" pitchFamily="34" charset="0"/>
                <a:ea typeface="Times New Roman" panose="02020603050405020304" pitchFamily="18" charset="0"/>
                <a:cs typeface="Arial" panose="020B0604020202020204" pitchFamily="34" charset="0"/>
              </a:rPr>
              <a:t>Nac</a:t>
            </a:r>
            <a:r>
              <a:rPr lang="en-US" b="1" dirty="0">
                <a:latin typeface="Arial" panose="020B0604020202020204" pitchFamily="34" charset="0"/>
                <a:ea typeface="Times New Roman" panose="02020603050405020304" pitchFamily="18" charset="0"/>
                <a:cs typeface="Arial" panose="020B0604020202020204" pitchFamily="34" charset="0"/>
              </a:rPr>
              <a:t> Naturals Blood Orange 6mg </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6" name="TextBox 35">
            <a:extLst>
              <a:ext uri="{FF2B5EF4-FFF2-40B4-BE49-F238E27FC236}">
                <a16:creationId xmlns:a16="http://schemas.microsoft.com/office/drawing/2014/main" id="{6A7BED9B-C674-AEC6-8C62-BB573C016036}"/>
              </a:ext>
            </a:extLst>
          </p:cNvPr>
          <p:cNvSpPr txBox="1"/>
          <p:nvPr/>
        </p:nvSpPr>
        <p:spPr>
          <a:xfrm flipH="1">
            <a:off x="33516277" y="12519989"/>
            <a:ext cx="9587987" cy="369332"/>
          </a:xfrm>
          <a:prstGeom prst="rect">
            <a:avLst/>
          </a:prstGeom>
          <a:solidFill>
            <a:srgbClr val="92D050"/>
          </a:solidFill>
        </p:spPr>
        <p:txBody>
          <a:bodyPr wrap="square" rtlCol="0">
            <a:spAutoFit/>
          </a:bodyPr>
          <a:lstStyle/>
          <a:p>
            <a:pPr marL="914400" marR="0" indent="-914400" algn="ctr">
              <a:spcBef>
                <a:spcPts val="1200"/>
              </a:spcBef>
              <a:spcAft>
                <a:spcPts val="600"/>
              </a:spcAft>
              <a:tabLst>
                <a:tab pos="914400" algn="l"/>
              </a:tabLst>
            </a:pPr>
            <a:r>
              <a:rPr lang="en-US"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ivMN</a:t>
            </a:r>
            <a:r>
              <a:rPr lang="en-US" b="1" dirty="0">
                <a:solidFill>
                  <a:srgbClr val="000000"/>
                </a:solidFill>
                <a:latin typeface="Arial" panose="020B0604020202020204" pitchFamily="34" charset="0"/>
                <a:ea typeface="Times New Roman" panose="02020603050405020304" pitchFamily="18" charset="0"/>
                <a:cs typeface="Arial" panose="020B0604020202020204" pitchFamily="34" charset="0"/>
              </a:rPr>
              <a:t> Schedule </a:t>
            </a:r>
            <a:r>
              <a:rPr lang="en-US"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lI</a:t>
            </a:r>
            <a:r>
              <a:rPr lang="en-US" b="1" dirty="0">
                <a:solidFill>
                  <a:srgbClr val="000000"/>
                </a:solidFill>
                <a:latin typeface="Arial" panose="020B0604020202020204" pitchFamily="34" charset="0"/>
                <a:ea typeface="Times New Roman" panose="02020603050405020304" pitchFamily="18" charset="0"/>
                <a:cs typeface="Arial" panose="020B0604020202020204" pitchFamily="34" charset="0"/>
              </a:rPr>
              <a:t> results for </a:t>
            </a:r>
            <a:r>
              <a:rPr lang="en-US" b="1" dirty="0">
                <a:latin typeface="Arial" panose="020B0604020202020204" pitchFamily="34" charset="0"/>
                <a:ea typeface="Times New Roman" panose="02020603050405020304" pitchFamily="18" charset="0"/>
                <a:cs typeface="Arial" panose="020B0604020202020204" pitchFamily="34" charset="0"/>
              </a:rPr>
              <a:t>Nic </a:t>
            </a:r>
            <a:r>
              <a:rPr lang="en-US" b="1" dirty="0" err="1">
                <a:latin typeface="Arial" panose="020B0604020202020204" pitchFamily="34" charset="0"/>
                <a:ea typeface="Times New Roman" panose="02020603050405020304" pitchFamily="18" charset="0"/>
                <a:cs typeface="Arial" panose="020B0604020202020204" pitchFamily="34" charset="0"/>
              </a:rPr>
              <a:t>Nac</a:t>
            </a:r>
            <a:r>
              <a:rPr lang="en-US" b="1" dirty="0">
                <a:latin typeface="Arial" panose="020B0604020202020204" pitchFamily="34" charset="0"/>
                <a:ea typeface="Times New Roman" panose="02020603050405020304" pitchFamily="18" charset="0"/>
                <a:cs typeface="Arial" panose="020B0604020202020204" pitchFamily="34" charset="0"/>
              </a:rPr>
              <a:t> Naturals Blood Orange 6mg </a:t>
            </a:r>
            <a:endParaRPr lang="en-US" b="1"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40" name="TextBox 39">
            <a:extLst>
              <a:ext uri="{FF2B5EF4-FFF2-40B4-BE49-F238E27FC236}">
                <a16:creationId xmlns:a16="http://schemas.microsoft.com/office/drawing/2014/main" id="{B7CA91AB-A73A-AEF6-2FCE-F15F4093983F}"/>
              </a:ext>
            </a:extLst>
          </p:cNvPr>
          <p:cNvSpPr txBox="1"/>
          <p:nvPr/>
        </p:nvSpPr>
        <p:spPr>
          <a:xfrm flipH="1">
            <a:off x="33516277" y="19148777"/>
            <a:ext cx="9587986" cy="369332"/>
          </a:xfrm>
          <a:prstGeom prst="rect">
            <a:avLst/>
          </a:prstGeom>
          <a:solidFill>
            <a:srgbClr val="92D050"/>
          </a:solidFill>
        </p:spPr>
        <p:txBody>
          <a:bodyPr wrap="square" rtlCol="0">
            <a:spAutoFit/>
          </a:bodyPr>
          <a:lstStyle/>
          <a:p>
            <a:pPr marL="914400" marR="0" indent="-914400" algn="ctr">
              <a:spcBef>
                <a:spcPts val="1200"/>
              </a:spcBef>
              <a:spcAft>
                <a:spcPts val="600"/>
              </a:spcAft>
              <a:tabLst>
                <a:tab pos="914400" algn="l"/>
              </a:tabLst>
            </a:pPr>
            <a:r>
              <a:rPr lang="en-US"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ivMN</a:t>
            </a:r>
            <a:r>
              <a:rPr lang="en-US" b="1" dirty="0">
                <a:solidFill>
                  <a:srgbClr val="000000"/>
                </a:solidFill>
                <a:latin typeface="Arial" panose="020B0604020202020204" pitchFamily="34" charset="0"/>
                <a:ea typeface="Times New Roman" panose="02020603050405020304" pitchFamily="18" charset="0"/>
                <a:cs typeface="Arial" panose="020B0604020202020204" pitchFamily="34" charset="0"/>
              </a:rPr>
              <a:t> Schedule </a:t>
            </a:r>
            <a:r>
              <a:rPr lang="en-US"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lII</a:t>
            </a:r>
            <a:r>
              <a:rPr lang="en-US" b="1" dirty="0">
                <a:solidFill>
                  <a:srgbClr val="000000"/>
                </a:solidFill>
                <a:latin typeface="Arial" panose="020B0604020202020204" pitchFamily="34" charset="0"/>
                <a:ea typeface="Times New Roman" panose="02020603050405020304" pitchFamily="18" charset="0"/>
                <a:cs typeface="Arial" panose="020B0604020202020204" pitchFamily="34" charset="0"/>
              </a:rPr>
              <a:t> results for </a:t>
            </a:r>
            <a:r>
              <a:rPr lang="en-US" b="1" dirty="0">
                <a:latin typeface="Arial" panose="020B0604020202020204" pitchFamily="34" charset="0"/>
                <a:ea typeface="Times New Roman" panose="02020603050405020304" pitchFamily="18" charset="0"/>
                <a:cs typeface="Arial" panose="020B0604020202020204" pitchFamily="34" charset="0"/>
              </a:rPr>
              <a:t>Nic </a:t>
            </a:r>
            <a:r>
              <a:rPr lang="en-US" b="1" dirty="0" err="1">
                <a:latin typeface="Arial" panose="020B0604020202020204" pitchFamily="34" charset="0"/>
                <a:ea typeface="Times New Roman" panose="02020603050405020304" pitchFamily="18" charset="0"/>
                <a:cs typeface="Arial" panose="020B0604020202020204" pitchFamily="34" charset="0"/>
              </a:rPr>
              <a:t>Nac</a:t>
            </a:r>
            <a:r>
              <a:rPr lang="en-US" b="1" dirty="0">
                <a:latin typeface="Arial" panose="020B0604020202020204" pitchFamily="34" charset="0"/>
                <a:ea typeface="Times New Roman" panose="02020603050405020304" pitchFamily="18" charset="0"/>
                <a:cs typeface="Arial" panose="020B0604020202020204" pitchFamily="34" charset="0"/>
              </a:rPr>
              <a:t> Naturals Blood Orange 6mg </a:t>
            </a:r>
            <a:endParaRPr lang="en-US" b="1" dirty="0">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16" name="Table 15">
            <a:extLst>
              <a:ext uri="{FF2B5EF4-FFF2-40B4-BE49-F238E27FC236}">
                <a16:creationId xmlns:a16="http://schemas.microsoft.com/office/drawing/2014/main" id="{822FF762-0C9B-0DC0-6DD6-8FF159A86FCE}"/>
              </a:ext>
            </a:extLst>
          </p:cNvPr>
          <p:cNvGraphicFramePr>
            <a:graphicFrameLocks noGrp="1"/>
          </p:cNvGraphicFramePr>
          <p:nvPr>
            <p:extLst>
              <p:ext uri="{D42A27DB-BD31-4B8C-83A1-F6EECF244321}">
                <p14:modId xmlns:p14="http://schemas.microsoft.com/office/powerpoint/2010/main" val="2909746208"/>
              </p:ext>
            </p:extLst>
          </p:nvPr>
        </p:nvGraphicFramePr>
        <p:xfrm>
          <a:off x="1573434" y="12676007"/>
          <a:ext cx="10045311" cy="988695"/>
        </p:xfrm>
        <a:graphic>
          <a:graphicData uri="http://schemas.openxmlformats.org/drawingml/2006/table">
            <a:tbl>
              <a:tblPr/>
              <a:tblGrid>
                <a:gridCol w="5365274">
                  <a:extLst>
                    <a:ext uri="{9D8B030D-6E8A-4147-A177-3AD203B41FA5}">
                      <a16:colId xmlns:a16="http://schemas.microsoft.com/office/drawing/2014/main" val="3402678816"/>
                    </a:ext>
                  </a:extLst>
                </a:gridCol>
                <a:gridCol w="4680037">
                  <a:extLst>
                    <a:ext uri="{9D8B030D-6E8A-4147-A177-3AD203B41FA5}">
                      <a16:colId xmlns:a16="http://schemas.microsoft.com/office/drawing/2014/main" val="1904207655"/>
                    </a:ext>
                  </a:extLst>
                </a:gridCol>
              </a:tblGrid>
              <a:tr h="620395">
                <a:tc>
                  <a:txBody>
                    <a:bodyPr/>
                    <a:lstStyle/>
                    <a:p>
                      <a:pPr marL="0" marR="0" algn="ctr">
                        <a:lnSpc>
                          <a:spcPct val="115000"/>
                        </a:lnSpc>
                        <a:buNone/>
                      </a:pPr>
                      <a:r>
                        <a:rPr lang="en-US" sz="18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NOTP Description</a:t>
                      </a:r>
                      <a:endParaRPr lang="en-US" sz="1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86B3"/>
                    </a:solidFill>
                  </a:tcPr>
                </a:tc>
                <a:tc>
                  <a:txBody>
                    <a:bodyPr/>
                    <a:lstStyle/>
                    <a:p>
                      <a:pPr marL="0" marR="0" algn="ctr">
                        <a:lnSpc>
                          <a:spcPct val="115000"/>
                        </a:lnSpc>
                        <a:buNone/>
                      </a:pPr>
                      <a:r>
                        <a:rPr lang="en-US" sz="18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Target Nicotine (mg/lozenge)</a:t>
                      </a:r>
                      <a:endParaRPr lang="en-US" sz="1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86B3"/>
                    </a:solidFill>
                  </a:tcPr>
                </a:tc>
                <a:extLst>
                  <a:ext uri="{0D108BD9-81ED-4DB2-BD59-A6C34878D82A}">
                    <a16:rowId xmlns:a16="http://schemas.microsoft.com/office/drawing/2014/main" val="4183074678"/>
                  </a:ext>
                </a:extLst>
              </a:tr>
              <a:tr h="368300">
                <a:tc>
                  <a:txBody>
                    <a:bodyPr/>
                    <a:lstStyle/>
                    <a:p>
                      <a:pPr marL="0" marR="0" algn="ctr">
                        <a:buNone/>
                      </a:pPr>
                      <a:r>
                        <a:rPr lang="en-US" sz="1800" b="1" dirty="0">
                          <a:effectLst/>
                          <a:latin typeface="Arial" panose="020B0604020202020204" pitchFamily="34" charset="0"/>
                          <a:ea typeface="Times New Roman" panose="02020603050405020304" pitchFamily="18" charset="0"/>
                          <a:cs typeface="Arial" panose="020B0604020202020204" pitchFamily="34" charset="0"/>
                        </a:rPr>
                        <a:t>Nic </a:t>
                      </a:r>
                      <a:r>
                        <a:rPr lang="en-US" sz="1800" b="1" dirty="0" err="1">
                          <a:effectLst/>
                          <a:latin typeface="Arial" panose="020B0604020202020204" pitchFamily="34" charset="0"/>
                          <a:ea typeface="Times New Roman" panose="02020603050405020304" pitchFamily="18" charset="0"/>
                          <a:cs typeface="Arial" panose="020B0604020202020204" pitchFamily="34" charset="0"/>
                        </a:rPr>
                        <a:t>Nac</a:t>
                      </a:r>
                      <a:r>
                        <a:rPr lang="en-US" sz="1800" b="1" dirty="0">
                          <a:effectLst/>
                          <a:latin typeface="Arial" panose="020B0604020202020204" pitchFamily="34" charset="0"/>
                          <a:ea typeface="Times New Roman" panose="02020603050405020304" pitchFamily="18" charset="0"/>
                          <a:cs typeface="Arial" panose="020B0604020202020204" pitchFamily="34" charset="0"/>
                        </a:rPr>
                        <a:t> Naturals Blood Orange 6mg</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buNone/>
                      </a:pPr>
                      <a:r>
                        <a:rPr lang="en-US"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6 mg</a:t>
                      </a:r>
                      <a:endParaRPr lang="en-US" sz="1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3600283"/>
                  </a:ext>
                </a:extLst>
              </a:tr>
            </a:tbl>
          </a:graphicData>
        </a:graphic>
      </p:graphicFrame>
      <p:pic>
        <p:nvPicPr>
          <p:cNvPr id="17" name="Picture 16">
            <a:extLst>
              <a:ext uri="{FF2B5EF4-FFF2-40B4-BE49-F238E27FC236}">
                <a16:creationId xmlns:a16="http://schemas.microsoft.com/office/drawing/2014/main" id="{2D8BFA15-EBCE-51E4-3E7C-AF3B7573E616}"/>
              </a:ext>
            </a:extLst>
          </p:cNvPr>
          <p:cNvPicPr>
            <a:picLocks noChangeAspect="1"/>
          </p:cNvPicPr>
          <p:nvPr/>
        </p:nvPicPr>
        <p:blipFill>
          <a:blip r:embed="rId4"/>
          <a:stretch>
            <a:fillRect/>
          </a:stretch>
        </p:blipFill>
        <p:spPr>
          <a:xfrm>
            <a:off x="12495830" y="6035561"/>
            <a:ext cx="9335593" cy="4512485"/>
          </a:xfrm>
          <a:prstGeom prst="rect">
            <a:avLst/>
          </a:prstGeom>
        </p:spPr>
      </p:pic>
      <p:graphicFrame>
        <p:nvGraphicFramePr>
          <p:cNvPr id="20" name="Table 19">
            <a:extLst>
              <a:ext uri="{FF2B5EF4-FFF2-40B4-BE49-F238E27FC236}">
                <a16:creationId xmlns:a16="http://schemas.microsoft.com/office/drawing/2014/main" id="{5D425A3B-19D9-6EB0-37A7-288F9D946153}"/>
              </a:ext>
            </a:extLst>
          </p:cNvPr>
          <p:cNvGraphicFramePr>
            <a:graphicFrameLocks noGrp="1"/>
          </p:cNvGraphicFramePr>
          <p:nvPr>
            <p:extLst>
              <p:ext uri="{D42A27DB-BD31-4B8C-83A1-F6EECF244321}">
                <p14:modId xmlns:p14="http://schemas.microsoft.com/office/powerpoint/2010/main" val="728942788"/>
              </p:ext>
            </p:extLst>
          </p:nvPr>
        </p:nvGraphicFramePr>
        <p:xfrm>
          <a:off x="12836914" y="11895806"/>
          <a:ext cx="8601786" cy="3668369"/>
        </p:xfrm>
        <a:graphic>
          <a:graphicData uri="http://schemas.openxmlformats.org/drawingml/2006/table">
            <a:tbl>
              <a:tblPr firstRow="1" firstCol="1" bandRow="1">
                <a:tableStyleId>{5C22544A-7EE6-4342-B048-85BDC9FD1C3A}</a:tableStyleId>
              </a:tblPr>
              <a:tblGrid>
                <a:gridCol w="2174332">
                  <a:extLst>
                    <a:ext uri="{9D8B030D-6E8A-4147-A177-3AD203B41FA5}">
                      <a16:colId xmlns:a16="http://schemas.microsoft.com/office/drawing/2014/main" val="2276167211"/>
                    </a:ext>
                  </a:extLst>
                </a:gridCol>
                <a:gridCol w="2364214">
                  <a:extLst>
                    <a:ext uri="{9D8B030D-6E8A-4147-A177-3AD203B41FA5}">
                      <a16:colId xmlns:a16="http://schemas.microsoft.com/office/drawing/2014/main" val="851774567"/>
                    </a:ext>
                  </a:extLst>
                </a:gridCol>
                <a:gridCol w="2031620">
                  <a:extLst>
                    <a:ext uri="{9D8B030D-6E8A-4147-A177-3AD203B41FA5}">
                      <a16:colId xmlns:a16="http://schemas.microsoft.com/office/drawing/2014/main" val="2268939217"/>
                    </a:ext>
                  </a:extLst>
                </a:gridCol>
                <a:gridCol w="2031620">
                  <a:extLst>
                    <a:ext uri="{9D8B030D-6E8A-4147-A177-3AD203B41FA5}">
                      <a16:colId xmlns:a16="http://schemas.microsoft.com/office/drawing/2014/main" val="211143169"/>
                    </a:ext>
                  </a:extLst>
                </a:gridCol>
              </a:tblGrid>
              <a:tr h="742386">
                <a:tc>
                  <a:txBody>
                    <a:bodyPr/>
                    <a:lstStyle/>
                    <a:p>
                      <a:pPr marL="0" marR="0" algn="ctr">
                        <a:lnSpc>
                          <a:spcPct val="115000"/>
                        </a:lnSpc>
                        <a:buNone/>
                      </a:pPr>
                      <a:r>
                        <a:rPr lang="en-US" sz="1800" b="1" dirty="0">
                          <a:effectLst/>
                        </a:rPr>
                        <a:t>Description</a:t>
                      </a:r>
                      <a:endParaRPr lang="en-US" sz="1800" b="1" dirty="0">
                        <a:effectLst/>
                        <a:latin typeface="Times New Roman" panose="02020603050405020304" pitchFamily="18" charset="0"/>
                        <a:ea typeface="+mn-ea"/>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dirty="0">
                          <a:effectLst/>
                        </a:rPr>
                        <a:t>Extract Dose (µg/mL)</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dirty="0">
                          <a:effectLst/>
                        </a:rPr>
                        <a:t>pH</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dirty="0">
                          <a:effectLst/>
                        </a:rPr>
                        <a:t>Difference from Vehicle Control</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3938951806"/>
                  </a:ext>
                </a:extLst>
              </a:tr>
              <a:tr h="371193">
                <a:tc>
                  <a:txBody>
                    <a:bodyPr/>
                    <a:lstStyle/>
                    <a:p>
                      <a:pPr marL="0" marR="0" algn="ctr">
                        <a:lnSpc>
                          <a:spcPct val="115000"/>
                        </a:lnSpc>
                        <a:buNone/>
                      </a:pPr>
                      <a:r>
                        <a:rPr lang="en-US" sz="1800" b="1">
                          <a:effectLst/>
                        </a:rPr>
                        <a:t>Vehicle Control</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1800" b="1">
                          <a:effectLst/>
                        </a:rPr>
                        <a:t>8.04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NA</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42227269"/>
                  </a:ext>
                </a:extLst>
              </a:tr>
              <a:tr h="340260">
                <a:tc rowSpan="8">
                  <a:txBody>
                    <a:bodyPr/>
                    <a:lstStyle/>
                    <a:p>
                      <a:pPr marL="0" marR="0" algn="ctr">
                        <a:lnSpc>
                          <a:spcPct val="115000"/>
                        </a:lnSpc>
                        <a:buNone/>
                      </a:pPr>
                      <a:r>
                        <a:rPr lang="en-US" sz="1800" b="1" dirty="0">
                          <a:effectLst/>
                        </a:rPr>
                        <a:t>DMSO Extract of Nic </a:t>
                      </a:r>
                      <a:r>
                        <a:rPr lang="en-US" sz="1800" b="1" dirty="0" err="1">
                          <a:effectLst/>
                        </a:rPr>
                        <a:t>Nac</a:t>
                      </a:r>
                      <a:r>
                        <a:rPr lang="en-US" sz="1800" b="1" dirty="0">
                          <a:effectLst/>
                        </a:rPr>
                        <a:t> Naturals Blood Orange 6mg</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55.6</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8.14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0.10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36416306"/>
                  </a:ext>
                </a:extLst>
              </a:tr>
              <a:tr h="280615">
                <a:tc vMerge="1">
                  <a:txBody>
                    <a:bodyPr/>
                    <a:lstStyle/>
                    <a:p>
                      <a:endParaRPr lang="en-US"/>
                    </a:p>
                  </a:txBody>
                  <a:tcPr/>
                </a:tc>
                <a:tc>
                  <a:txBody>
                    <a:bodyPr/>
                    <a:lstStyle/>
                    <a:p>
                      <a:pPr marL="0" marR="0" algn="ctr">
                        <a:lnSpc>
                          <a:spcPct val="115000"/>
                        </a:lnSpc>
                        <a:buNone/>
                      </a:pPr>
                      <a:r>
                        <a:rPr lang="en-US" sz="1800" b="1">
                          <a:effectLst/>
                        </a:rPr>
                        <a:t>111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8.20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0.16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40638397"/>
                  </a:ext>
                </a:extLst>
              </a:tr>
              <a:tr h="319844">
                <a:tc vMerge="1">
                  <a:txBody>
                    <a:bodyPr/>
                    <a:lstStyle/>
                    <a:p>
                      <a:endParaRPr lang="en-US"/>
                    </a:p>
                  </a:txBody>
                  <a:tcPr/>
                </a:tc>
                <a:tc>
                  <a:txBody>
                    <a:bodyPr/>
                    <a:lstStyle/>
                    <a:p>
                      <a:pPr marL="0" marR="0" algn="ctr">
                        <a:lnSpc>
                          <a:spcPct val="115000"/>
                        </a:lnSpc>
                        <a:buNone/>
                      </a:pPr>
                      <a:r>
                        <a:rPr lang="en-US" sz="1800" b="1">
                          <a:effectLst/>
                        </a:rPr>
                        <a:t>167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8.18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0.14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33993077"/>
                  </a:ext>
                </a:extLst>
              </a:tr>
              <a:tr h="319844">
                <a:tc vMerge="1">
                  <a:txBody>
                    <a:bodyPr/>
                    <a:lstStyle/>
                    <a:p>
                      <a:endParaRPr lang="en-US"/>
                    </a:p>
                  </a:txBody>
                  <a:tcPr/>
                </a:tc>
                <a:tc>
                  <a:txBody>
                    <a:bodyPr/>
                    <a:lstStyle/>
                    <a:p>
                      <a:pPr marL="0" marR="0" algn="ctr">
                        <a:lnSpc>
                          <a:spcPct val="115000"/>
                        </a:lnSpc>
                        <a:buNone/>
                      </a:pPr>
                      <a:r>
                        <a:rPr lang="en-US" sz="1800" b="1" dirty="0">
                          <a:effectLst/>
                        </a:rPr>
                        <a:t>222</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8.13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0.09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49897678"/>
                  </a:ext>
                </a:extLst>
              </a:tr>
              <a:tr h="319844">
                <a:tc vMerge="1">
                  <a:txBody>
                    <a:bodyPr/>
                    <a:lstStyle/>
                    <a:p>
                      <a:endParaRPr lang="en-US"/>
                    </a:p>
                  </a:txBody>
                  <a:tcPr/>
                </a:tc>
                <a:tc>
                  <a:txBody>
                    <a:bodyPr/>
                    <a:lstStyle/>
                    <a:p>
                      <a:pPr marL="0" marR="0" algn="ctr">
                        <a:lnSpc>
                          <a:spcPct val="115000"/>
                        </a:lnSpc>
                        <a:buNone/>
                      </a:pPr>
                      <a:r>
                        <a:rPr lang="en-US" sz="1800" b="1">
                          <a:effectLst/>
                        </a:rPr>
                        <a:t>278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8.16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0.12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37296667"/>
                  </a:ext>
                </a:extLst>
              </a:tr>
              <a:tr h="319844">
                <a:tc vMerge="1">
                  <a:txBody>
                    <a:bodyPr/>
                    <a:lstStyle/>
                    <a:p>
                      <a:endParaRPr lang="en-US"/>
                    </a:p>
                  </a:txBody>
                  <a:tcPr/>
                </a:tc>
                <a:tc>
                  <a:txBody>
                    <a:bodyPr/>
                    <a:lstStyle/>
                    <a:p>
                      <a:pPr marL="0" marR="0" algn="ctr">
                        <a:lnSpc>
                          <a:spcPct val="115000"/>
                        </a:lnSpc>
                        <a:buNone/>
                      </a:pPr>
                      <a:r>
                        <a:rPr lang="en-US" sz="1800" b="1">
                          <a:effectLst/>
                        </a:rPr>
                        <a:t>333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8.19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0.15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59172668"/>
                  </a:ext>
                </a:extLst>
              </a:tr>
              <a:tr h="319844">
                <a:tc vMerge="1">
                  <a:txBody>
                    <a:bodyPr/>
                    <a:lstStyle/>
                    <a:p>
                      <a:endParaRPr lang="en-US"/>
                    </a:p>
                  </a:txBody>
                  <a:tcPr/>
                </a:tc>
                <a:tc>
                  <a:txBody>
                    <a:bodyPr/>
                    <a:lstStyle/>
                    <a:p>
                      <a:pPr marL="0" marR="0" algn="ctr">
                        <a:lnSpc>
                          <a:spcPct val="115000"/>
                        </a:lnSpc>
                        <a:buNone/>
                      </a:pPr>
                      <a:r>
                        <a:rPr lang="en-US" sz="1800" b="1">
                          <a:effectLst/>
                        </a:rPr>
                        <a:t>444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8.28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0.24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45832407"/>
                  </a:ext>
                </a:extLst>
              </a:tr>
              <a:tr h="319844">
                <a:tc vMerge="1">
                  <a:txBody>
                    <a:bodyPr/>
                    <a:lstStyle/>
                    <a:p>
                      <a:endParaRPr lang="en-US"/>
                    </a:p>
                  </a:txBody>
                  <a:tcPr/>
                </a:tc>
                <a:tc>
                  <a:txBody>
                    <a:bodyPr/>
                    <a:lstStyle/>
                    <a:p>
                      <a:pPr marL="0" marR="0" algn="ctr">
                        <a:lnSpc>
                          <a:spcPct val="115000"/>
                        </a:lnSpc>
                        <a:buNone/>
                      </a:pPr>
                      <a:r>
                        <a:rPr lang="en-US" sz="1800" b="1">
                          <a:effectLst/>
                        </a:rPr>
                        <a:t>555.6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8.17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dirty="0">
                          <a:effectLst/>
                        </a:rPr>
                        <a:t>0.13</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74477153"/>
                  </a:ext>
                </a:extLst>
              </a:tr>
            </a:tbl>
          </a:graphicData>
        </a:graphic>
      </p:graphicFrame>
      <p:graphicFrame>
        <p:nvGraphicFramePr>
          <p:cNvPr id="24" name="Table 23">
            <a:extLst>
              <a:ext uri="{FF2B5EF4-FFF2-40B4-BE49-F238E27FC236}">
                <a16:creationId xmlns:a16="http://schemas.microsoft.com/office/drawing/2014/main" id="{25BEAC0B-F10B-03AB-A6DF-019232BC41BD}"/>
              </a:ext>
            </a:extLst>
          </p:cNvPr>
          <p:cNvGraphicFramePr>
            <a:graphicFrameLocks noGrp="1"/>
          </p:cNvGraphicFramePr>
          <p:nvPr>
            <p:extLst>
              <p:ext uri="{D42A27DB-BD31-4B8C-83A1-F6EECF244321}">
                <p14:modId xmlns:p14="http://schemas.microsoft.com/office/powerpoint/2010/main" val="4076014150"/>
              </p:ext>
            </p:extLst>
          </p:nvPr>
        </p:nvGraphicFramePr>
        <p:xfrm>
          <a:off x="12835435" y="17316802"/>
          <a:ext cx="8696227" cy="4524075"/>
        </p:xfrm>
        <a:graphic>
          <a:graphicData uri="http://schemas.openxmlformats.org/drawingml/2006/table">
            <a:tbl>
              <a:tblPr firstRow="1" firstCol="1" bandRow="1">
                <a:tableStyleId>{5C22544A-7EE6-4342-B048-85BDC9FD1C3A}</a:tableStyleId>
              </a:tblPr>
              <a:tblGrid>
                <a:gridCol w="2285771">
                  <a:extLst>
                    <a:ext uri="{9D8B030D-6E8A-4147-A177-3AD203B41FA5}">
                      <a16:colId xmlns:a16="http://schemas.microsoft.com/office/drawing/2014/main" val="3760658657"/>
                    </a:ext>
                  </a:extLst>
                </a:gridCol>
                <a:gridCol w="2828896">
                  <a:extLst>
                    <a:ext uri="{9D8B030D-6E8A-4147-A177-3AD203B41FA5}">
                      <a16:colId xmlns:a16="http://schemas.microsoft.com/office/drawing/2014/main" val="3908811604"/>
                    </a:ext>
                  </a:extLst>
                </a:gridCol>
                <a:gridCol w="1790780">
                  <a:extLst>
                    <a:ext uri="{9D8B030D-6E8A-4147-A177-3AD203B41FA5}">
                      <a16:colId xmlns:a16="http://schemas.microsoft.com/office/drawing/2014/main" val="3514663308"/>
                    </a:ext>
                  </a:extLst>
                </a:gridCol>
                <a:gridCol w="1790780">
                  <a:extLst>
                    <a:ext uri="{9D8B030D-6E8A-4147-A177-3AD203B41FA5}">
                      <a16:colId xmlns:a16="http://schemas.microsoft.com/office/drawing/2014/main" val="3162411586"/>
                    </a:ext>
                  </a:extLst>
                </a:gridCol>
              </a:tblGrid>
              <a:tr h="1116488">
                <a:tc>
                  <a:txBody>
                    <a:bodyPr/>
                    <a:lstStyle/>
                    <a:p>
                      <a:pPr marL="0" marR="0" algn="ctr">
                        <a:lnSpc>
                          <a:spcPct val="115000"/>
                        </a:lnSpc>
                        <a:buNone/>
                      </a:pPr>
                      <a:r>
                        <a:rPr lang="en-US" sz="1800" b="1" dirty="0">
                          <a:effectLst/>
                        </a:rPr>
                        <a:t>Description</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dirty="0">
                          <a:effectLst/>
                        </a:rPr>
                        <a:t>Extract Dose (µg/mL)</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dirty="0">
                          <a:effectLst/>
                        </a:rPr>
                        <a:t>Osmolarity [</a:t>
                      </a:r>
                      <a:r>
                        <a:rPr lang="en-US" sz="1800" b="1" dirty="0" err="1">
                          <a:effectLst/>
                        </a:rPr>
                        <a:t>mOsm</a:t>
                      </a:r>
                      <a:r>
                        <a:rPr lang="en-US" sz="1800" b="1" dirty="0">
                          <a:effectLst/>
                        </a:rPr>
                        <a:t>/L]</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dirty="0">
                          <a:effectLst/>
                        </a:rPr>
                        <a:t>Difference from Vehicle Control (%)</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1221430470"/>
                  </a:ext>
                </a:extLst>
              </a:tr>
              <a:tr h="379251">
                <a:tc>
                  <a:txBody>
                    <a:bodyPr/>
                    <a:lstStyle/>
                    <a:p>
                      <a:pPr marL="0" marR="0" algn="ctr">
                        <a:lnSpc>
                          <a:spcPct val="115000"/>
                        </a:lnSpc>
                        <a:buNone/>
                      </a:pPr>
                      <a:r>
                        <a:rPr lang="en-US" sz="1800" b="1">
                          <a:effectLst/>
                        </a:rPr>
                        <a:t>Vehicle Control</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1800" b="1" dirty="0">
                          <a:effectLst/>
                        </a:rPr>
                        <a:t>379</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NA</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64866038"/>
                  </a:ext>
                </a:extLst>
              </a:tr>
              <a:tr h="426510">
                <a:tc rowSpan="8">
                  <a:txBody>
                    <a:bodyPr/>
                    <a:lstStyle/>
                    <a:p>
                      <a:pPr marL="0" marR="0" algn="ctr">
                        <a:lnSpc>
                          <a:spcPct val="115000"/>
                        </a:lnSpc>
                        <a:buNone/>
                      </a:pPr>
                      <a:r>
                        <a:rPr lang="en-US" sz="1800" b="1">
                          <a:effectLst/>
                        </a:rPr>
                        <a:t>DMSO Extract of Nic Nac Naturals Blood Orange 6mg</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55.6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372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-1.8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42985795"/>
                  </a:ext>
                </a:extLst>
              </a:tr>
              <a:tr h="402880">
                <a:tc vMerge="1">
                  <a:txBody>
                    <a:bodyPr/>
                    <a:lstStyle/>
                    <a:p>
                      <a:endParaRPr lang="en-US"/>
                    </a:p>
                  </a:txBody>
                  <a:tcPr/>
                </a:tc>
                <a:tc>
                  <a:txBody>
                    <a:bodyPr/>
                    <a:lstStyle/>
                    <a:p>
                      <a:pPr marL="0" marR="0" algn="ctr">
                        <a:lnSpc>
                          <a:spcPct val="115000"/>
                        </a:lnSpc>
                        <a:buNone/>
                      </a:pPr>
                      <a:r>
                        <a:rPr lang="en-US" sz="1800" b="1" dirty="0">
                          <a:effectLst/>
                        </a:rPr>
                        <a:t>111</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382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0.8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61926477"/>
                  </a:ext>
                </a:extLst>
              </a:tr>
              <a:tr h="366491">
                <a:tc vMerge="1">
                  <a:txBody>
                    <a:bodyPr/>
                    <a:lstStyle/>
                    <a:p>
                      <a:endParaRPr lang="en-US"/>
                    </a:p>
                  </a:txBody>
                  <a:tcPr/>
                </a:tc>
                <a:tc>
                  <a:txBody>
                    <a:bodyPr/>
                    <a:lstStyle/>
                    <a:p>
                      <a:pPr marL="0" marR="0" algn="ctr">
                        <a:lnSpc>
                          <a:spcPct val="115000"/>
                        </a:lnSpc>
                        <a:buNone/>
                      </a:pPr>
                      <a:r>
                        <a:rPr lang="en-US" sz="1800" b="1">
                          <a:effectLst/>
                        </a:rPr>
                        <a:t>167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382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0.8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28227130"/>
                  </a:ext>
                </a:extLst>
              </a:tr>
              <a:tr h="366491">
                <a:tc vMerge="1">
                  <a:txBody>
                    <a:bodyPr/>
                    <a:lstStyle/>
                    <a:p>
                      <a:endParaRPr lang="en-US"/>
                    </a:p>
                  </a:txBody>
                  <a:tcPr/>
                </a:tc>
                <a:tc>
                  <a:txBody>
                    <a:bodyPr/>
                    <a:lstStyle/>
                    <a:p>
                      <a:pPr marL="0" marR="0" algn="ctr">
                        <a:lnSpc>
                          <a:spcPct val="115000"/>
                        </a:lnSpc>
                        <a:buNone/>
                      </a:pPr>
                      <a:r>
                        <a:rPr lang="en-US" sz="1800" b="1">
                          <a:effectLst/>
                        </a:rPr>
                        <a:t>222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373</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dirty="0">
                          <a:effectLst/>
                        </a:rPr>
                        <a:t>-1.6</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81687587"/>
                  </a:ext>
                </a:extLst>
              </a:tr>
              <a:tr h="366491">
                <a:tc vMerge="1">
                  <a:txBody>
                    <a:bodyPr/>
                    <a:lstStyle/>
                    <a:p>
                      <a:endParaRPr lang="en-US"/>
                    </a:p>
                  </a:txBody>
                  <a:tcPr/>
                </a:tc>
                <a:tc>
                  <a:txBody>
                    <a:bodyPr/>
                    <a:lstStyle/>
                    <a:p>
                      <a:pPr marL="0" marR="0" algn="ctr">
                        <a:lnSpc>
                          <a:spcPct val="115000"/>
                        </a:lnSpc>
                        <a:buNone/>
                      </a:pPr>
                      <a:r>
                        <a:rPr lang="en-US" sz="1800" b="1" dirty="0">
                          <a:effectLst/>
                        </a:rPr>
                        <a:t>278</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372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-1.8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18344994"/>
                  </a:ext>
                </a:extLst>
              </a:tr>
              <a:tr h="366491">
                <a:tc vMerge="1">
                  <a:txBody>
                    <a:bodyPr/>
                    <a:lstStyle/>
                    <a:p>
                      <a:endParaRPr lang="en-US"/>
                    </a:p>
                  </a:txBody>
                  <a:tcPr/>
                </a:tc>
                <a:tc>
                  <a:txBody>
                    <a:bodyPr/>
                    <a:lstStyle/>
                    <a:p>
                      <a:pPr marL="0" marR="0" algn="ctr">
                        <a:lnSpc>
                          <a:spcPct val="115000"/>
                        </a:lnSpc>
                        <a:buNone/>
                      </a:pPr>
                      <a:r>
                        <a:rPr lang="en-US" sz="1800" b="1">
                          <a:effectLst/>
                        </a:rPr>
                        <a:t>333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371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-2.1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28592519"/>
                  </a:ext>
                </a:extLst>
              </a:tr>
              <a:tr h="366491">
                <a:tc vMerge="1">
                  <a:txBody>
                    <a:bodyPr/>
                    <a:lstStyle/>
                    <a:p>
                      <a:endParaRPr lang="en-US"/>
                    </a:p>
                  </a:txBody>
                  <a:tcPr/>
                </a:tc>
                <a:tc>
                  <a:txBody>
                    <a:bodyPr/>
                    <a:lstStyle/>
                    <a:p>
                      <a:pPr marL="0" marR="0" algn="ctr">
                        <a:lnSpc>
                          <a:spcPct val="115000"/>
                        </a:lnSpc>
                        <a:buNone/>
                      </a:pPr>
                      <a:r>
                        <a:rPr lang="en-US" sz="1800" b="1">
                          <a:effectLst/>
                        </a:rPr>
                        <a:t>444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372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a:effectLst/>
                        </a:rPr>
                        <a:t>-1.8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54591221"/>
                  </a:ext>
                </a:extLst>
              </a:tr>
              <a:tr h="366491">
                <a:tc vMerge="1">
                  <a:txBody>
                    <a:bodyPr/>
                    <a:lstStyle/>
                    <a:p>
                      <a:endParaRPr lang="en-US"/>
                    </a:p>
                  </a:txBody>
                  <a:tcPr/>
                </a:tc>
                <a:tc>
                  <a:txBody>
                    <a:bodyPr/>
                    <a:lstStyle/>
                    <a:p>
                      <a:pPr marL="0" marR="0" algn="ctr">
                        <a:lnSpc>
                          <a:spcPct val="115000"/>
                        </a:lnSpc>
                        <a:buNone/>
                      </a:pPr>
                      <a:r>
                        <a:rPr lang="en-US" sz="1800" b="1">
                          <a:effectLst/>
                        </a:rPr>
                        <a:t>555.6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372</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dirty="0">
                          <a:effectLst/>
                        </a:rPr>
                        <a:t>-1.8</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61102266"/>
                  </a:ext>
                </a:extLst>
              </a:tr>
            </a:tbl>
          </a:graphicData>
        </a:graphic>
      </p:graphicFrame>
      <p:graphicFrame>
        <p:nvGraphicFramePr>
          <p:cNvPr id="28" name="Table 27">
            <a:extLst>
              <a:ext uri="{FF2B5EF4-FFF2-40B4-BE49-F238E27FC236}">
                <a16:creationId xmlns:a16="http://schemas.microsoft.com/office/drawing/2014/main" id="{7A12F2D4-6EA2-1D49-04DA-4B4E059C7647}"/>
              </a:ext>
            </a:extLst>
          </p:cNvPr>
          <p:cNvGraphicFramePr>
            <a:graphicFrameLocks noGrp="1"/>
          </p:cNvGraphicFramePr>
          <p:nvPr>
            <p:extLst>
              <p:ext uri="{D42A27DB-BD31-4B8C-83A1-F6EECF244321}">
                <p14:modId xmlns:p14="http://schemas.microsoft.com/office/powerpoint/2010/main" val="587268783"/>
              </p:ext>
            </p:extLst>
          </p:nvPr>
        </p:nvGraphicFramePr>
        <p:xfrm>
          <a:off x="22749829" y="6269005"/>
          <a:ext cx="9848073" cy="3665570"/>
        </p:xfrm>
        <a:graphic>
          <a:graphicData uri="http://schemas.openxmlformats.org/drawingml/2006/table">
            <a:tbl>
              <a:tblPr firstRow="1" firstCol="1" bandRow="1">
                <a:tableStyleId>{5C22544A-7EE6-4342-B048-85BDC9FD1C3A}</a:tableStyleId>
              </a:tblPr>
              <a:tblGrid>
                <a:gridCol w="1591408">
                  <a:extLst>
                    <a:ext uri="{9D8B030D-6E8A-4147-A177-3AD203B41FA5}">
                      <a16:colId xmlns:a16="http://schemas.microsoft.com/office/drawing/2014/main" val="2789779874"/>
                    </a:ext>
                  </a:extLst>
                </a:gridCol>
                <a:gridCol w="795704">
                  <a:extLst>
                    <a:ext uri="{9D8B030D-6E8A-4147-A177-3AD203B41FA5}">
                      <a16:colId xmlns:a16="http://schemas.microsoft.com/office/drawing/2014/main" val="1898503887"/>
                    </a:ext>
                  </a:extLst>
                </a:gridCol>
                <a:gridCol w="760341">
                  <a:extLst>
                    <a:ext uri="{9D8B030D-6E8A-4147-A177-3AD203B41FA5}">
                      <a16:colId xmlns:a16="http://schemas.microsoft.com/office/drawing/2014/main" val="3105304955"/>
                    </a:ext>
                  </a:extLst>
                </a:gridCol>
                <a:gridCol w="802582">
                  <a:extLst>
                    <a:ext uri="{9D8B030D-6E8A-4147-A177-3AD203B41FA5}">
                      <a16:colId xmlns:a16="http://schemas.microsoft.com/office/drawing/2014/main" val="104246347"/>
                    </a:ext>
                  </a:extLst>
                </a:gridCol>
                <a:gridCol w="802582">
                  <a:extLst>
                    <a:ext uri="{9D8B030D-6E8A-4147-A177-3AD203B41FA5}">
                      <a16:colId xmlns:a16="http://schemas.microsoft.com/office/drawing/2014/main" val="1133518036"/>
                    </a:ext>
                  </a:extLst>
                </a:gridCol>
                <a:gridCol w="802582">
                  <a:extLst>
                    <a:ext uri="{9D8B030D-6E8A-4147-A177-3AD203B41FA5}">
                      <a16:colId xmlns:a16="http://schemas.microsoft.com/office/drawing/2014/main" val="2981261615"/>
                    </a:ext>
                  </a:extLst>
                </a:gridCol>
                <a:gridCol w="871346">
                  <a:extLst>
                    <a:ext uri="{9D8B030D-6E8A-4147-A177-3AD203B41FA5}">
                      <a16:colId xmlns:a16="http://schemas.microsoft.com/office/drawing/2014/main" val="319068076"/>
                    </a:ext>
                  </a:extLst>
                </a:gridCol>
                <a:gridCol w="871346">
                  <a:extLst>
                    <a:ext uri="{9D8B030D-6E8A-4147-A177-3AD203B41FA5}">
                      <a16:colId xmlns:a16="http://schemas.microsoft.com/office/drawing/2014/main" val="2105424317"/>
                    </a:ext>
                  </a:extLst>
                </a:gridCol>
                <a:gridCol w="844822">
                  <a:extLst>
                    <a:ext uri="{9D8B030D-6E8A-4147-A177-3AD203B41FA5}">
                      <a16:colId xmlns:a16="http://schemas.microsoft.com/office/drawing/2014/main" val="3044249620"/>
                    </a:ext>
                  </a:extLst>
                </a:gridCol>
                <a:gridCol w="852680">
                  <a:extLst>
                    <a:ext uri="{9D8B030D-6E8A-4147-A177-3AD203B41FA5}">
                      <a16:colId xmlns:a16="http://schemas.microsoft.com/office/drawing/2014/main" val="1792667372"/>
                    </a:ext>
                  </a:extLst>
                </a:gridCol>
                <a:gridCol w="852680">
                  <a:extLst>
                    <a:ext uri="{9D8B030D-6E8A-4147-A177-3AD203B41FA5}">
                      <a16:colId xmlns:a16="http://schemas.microsoft.com/office/drawing/2014/main" val="347299044"/>
                    </a:ext>
                  </a:extLst>
                </a:gridCol>
              </a:tblGrid>
              <a:tr h="630206">
                <a:tc rowSpan="2">
                  <a:txBody>
                    <a:bodyPr/>
                    <a:lstStyle/>
                    <a:p>
                      <a:pPr marL="0" marR="0" algn="ctr">
                        <a:lnSpc>
                          <a:spcPct val="115000"/>
                        </a:lnSpc>
                        <a:buNone/>
                      </a:pPr>
                      <a:r>
                        <a:rPr lang="en-US" sz="1800" b="1" dirty="0">
                          <a:effectLst/>
                        </a:rPr>
                        <a:t>DMSO Extract</a:t>
                      </a:r>
                    </a:p>
                    <a:p>
                      <a:pPr marL="0" marR="0" algn="ctr">
                        <a:lnSpc>
                          <a:spcPct val="115000"/>
                        </a:lnSpc>
                        <a:buNone/>
                      </a:pPr>
                      <a:r>
                        <a:rPr lang="en-US" sz="1800" b="1" dirty="0">
                          <a:effectLst/>
                        </a:rPr>
                        <a:t>Concentration</a:t>
                      </a:r>
                    </a:p>
                    <a:p>
                      <a:pPr marL="0" marR="0" algn="ctr">
                        <a:lnSpc>
                          <a:spcPct val="115000"/>
                        </a:lnSpc>
                        <a:buNone/>
                      </a:pPr>
                      <a:r>
                        <a:rPr lang="en-US" sz="1800" b="1" dirty="0">
                          <a:effectLst/>
                        </a:rPr>
                        <a:t>(mg/plate)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gridSpan="2">
                  <a:txBody>
                    <a:bodyPr/>
                    <a:lstStyle/>
                    <a:p>
                      <a:pPr marL="0" marR="0" algn="ctr">
                        <a:lnSpc>
                          <a:spcPct val="115000"/>
                        </a:lnSpc>
                        <a:buNone/>
                      </a:pPr>
                      <a:r>
                        <a:rPr lang="en-US" sz="1800" b="1" dirty="0">
                          <a:effectLst/>
                        </a:rPr>
                        <a:t>TA98 (rev./plate)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hMerge="1">
                  <a:txBody>
                    <a:bodyPr/>
                    <a:lstStyle/>
                    <a:p>
                      <a:endParaRPr lang="en-US"/>
                    </a:p>
                  </a:txBody>
                  <a:tcPr/>
                </a:tc>
                <a:tc gridSpan="2">
                  <a:txBody>
                    <a:bodyPr/>
                    <a:lstStyle/>
                    <a:p>
                      <a:pPr marL="0" marR="0" algn="ctr">
                        <a:lnSpc>
                          <a:spcPct val="115000"/>
                        </a:lnSpc>
                        <a:buNone/>
                      </a:pPr>
                      <a:r>
                        <a:rPr lang="en-US" sz="1800" b="1">
                          <a:effectLst/>
                        </a:rPr>
                        <a:t>TA100 (rev./plate)</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hMerge="1">
                  <a:txBody>
                    <a:bodyPr/>
                    <a:lstStyle/>
                    <a:p>
                      <a:endParaRPr lang="en-US"/>
                    </a:p>
                  </a:txBody>
                  <a:tcPr/>
                </a:tc>
                <a:tc gridSpan="2">
                  <a:txBody>
                    <a:bodyPr/>
                    <a:lstStyle/>
                    <a:p>
                      <a:pPr marL="0" marR="0" algn="ctr">
                        <a:lnSpc>
                          <a:spcPct val="115000"/>
                        </a:lnSpc>
                        <a:buNone/>
                      </a:pPr>
                      <a:r>
                        <a:rPr lang="en-US" sz="1800" b="1">
                          <a:effectLst/>
                        </a:rPr>
                        <a:t>TA102 (rev./plate)</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hMerge="1">
                  <a:txBody>
                    <a:bodyPr/>
                    <a:lstStyle/>
                    <a:p>
                      <a:endParaRPr lang="en-US"/>
                    </a:p>
                  </a:txBody>
                  <a:tcPr/>
                </a:tc>
                <a:tc gridSpan="2">
                  <a:txBody>
                    <a:bodyPr/>
                    <a:lstStyle/>
                    <a:p>
                      <a:pPr marL="0" marR="0" algn="ctr">
                        <a:lnSpc>
                          <a:spcPct val="115000"/>
                        </a:lnSpc>
                        <a:buNone/>
                      </a:pPr>
                      <a:r>
                        <a:rPr lang="en-US" sz="1800" b="1" dirty="0">
                          <a:effectLst/>
                        </a:rPr>
                        <a:t>TA1535 (rev./plate)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hMerge="1">
                  <a:txBody>
                    <a:bodyPr/>
                    <a:lstStyle/>
                    <a:p>
                      <a:endParaRPr lang="en-US"/>
                    </a:p>
                  </a:txBody>
                  <a:tcPr/>
                </a:tc>
                <a:tc gridSpan="2">
                  <a:txBody>
                    <a:bodyPr/>
                    <a:lstStyle/>
                    <a:p>
                      <a:pPr marL="0" marR="0" algn="ctr">
                        <a:lnSpc>
                          <a:spcPct val="115000"/>
                        </a:lnSpc>
                        <a:buNone/>
                      </a:pPr>
                      <a:r>
                        <a:rPr lang="en-US" sz="1800" b="1">
                          <a:effectLst/>
                        </a:rPr>
                        <a:t>TA1537 (rev./plate)</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hMerge="1">
                  <a:txBody>
                    <a:bodyPr/>
                    <a:lstStyle/>
                    <a:p>
                      <a:endParaRPr lang="en-US"/>
                    </a:p>
                  </a:txBody>
                  <a:tcPr/>
                </a:tc>
                <a:extLst>
                  <a:ext uri="{0D108BD9-81ED-4DB2-BD59-A6C34878D82A}">
                    <a16:rowId xmlns:a16="http://schemas.microsoft.com/office/drawing/2014/main" val="99147869"/>
                  </a:ext>
                </a:extLst>
              </a:tr>
              <a:tr h="353716">
                <a:tc vMerge="1">
                  <a:txBody>
                    <a:bodyPr/>
                    <a:lstStyle/>
                    <a:p>
                      <a:endParaRPr lang="en-US"/>
                    </a:p>
                  </a:txBody>
                  <a:tcPr/>
                </a:tc>
                <a:tc>
                  <a:txBody>
                    <a:bodyPr/>
                    <a:lstStyle/>
                    <a:p>
                      <a:pPr marL="0" marR="0" algn="ctr">
                        <a:lnSpc>
                          <a:spcPct val="115000"/>
                        </a:lnSpc>
                        <a:buNone/>
                      </a:pPr>
                      <a:r>
                        <a:rPr lang="en-US" sz="1800" b="1" dirty="0">
                          <a:solidFill>
                            <a:schemeClr val="bg1"/>
                          </a:solidFill>
                          <a:effectLst/>
                        </a:rPr>
                        <a:t>Mean</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a:solidFill>
                            <a:schemeClr val="bg1"/>
                          </a:solidFill>
                          <a:effectLst/>
                        </a:rPr>
                        <a:t>S.D.</a:t>
                      </a:r>
                      <a:endParaRPr lang="en-US" sz="1800" b="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Mean</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S.D.</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Mean</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S.D.</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Mean</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S.D.</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Mean</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S.D.</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extLst>
                  <a:ext uri="{0D108BD9-81ED-4DB2-BD59-A6C34878D82A}">
                    <a16:rowId xmlns:a16="http://schemas.microsoft.com/office/drawing/2014/main" val="2044186919"/>
                  </a:ext>
                </a:extLst>
              </a:tr>
              <a:tr h="335206">
                <a:tc>
                  <a:txBody>
                    <a:bodyPr/>
                    <a:lstStyle/>
                    <a:p>
                      <a:pPr marL="0" marR="0" algn="ctr">
                        <a:lnSpc>
                          <a:spcPct val="115000"/>
                        </a:lnSpc>
                        <a:buNone/>
                      </a:pPr>
                      <a:r>
                        <a:rPr lang="en-US" sz="1800" b="1">
                          <a:effectLst/>
                        </a:rPr>
                        <a:t>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162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418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3572371601"/>
                  </a:ext>
                </a:extLst>
              </a:tr>
              <a:tr h="335206">
                <a:tc>
                  <a:txBody>
                    <a:bodyPr/>
                    <a:lstStyle/>
                    <a:p>
                      <a:pPr marL="0" marR="0" algn="ctr">
                        <a:lnSpc>
                          <a:spcPct val="115000"/>
                        </a:lnSpc>
                        <a:buNone/>
                      </a:pPr>
                      <a:r>
                        <a:rPr lang="en-US" sz="1800" b="1">
                          <a:effectLst/>
                        </a:rPr>
                        <a:t>0.278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147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463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2897123557"/>
                  </a:ext>
                </a:extLst>
              </a:tr>
              <a:tr h="335206">
                <a:tc>
                  <a:txBody>
                    <a:bodyPr/>
                    <a:lstStyle/>
                    <a:p>
                      <a:pPr marL="0" marR="0" algn="ctr">
                        <a:lnSpc>
                          <a:spcPct val="115000"/>
                        </a:lnSpc>
                        <a:buNone/>
                      </a:pPr>
                      <a:r>
                        <a:rPr lang="en-US" sz="1800" b="1">
                          <a:effectLst/>
                        </a:rPr>
                        <a:t>0.556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150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347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dirty="0">
                          <a:effectLst/>
                        </a:rPr>
                        <a:t>17</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1953985538"/>
                  </a:ext>
                </a:extLst>
              </a:tr>
              <a:tr h="335206">
                <a:tc>
                  <a:txBody>
                    <a:bodyPr/>
                    <a:lstStyle/>
                    <a:p>
                      <a:pPr marL="0" marR="0" algn="ctr">
                        <a:lnSpc>
                          <a:spcPct val="115000"/>
                        </a:lnSpc>
                        <a:buNone/>
                      </a:pPr>
                      <a:r>
                        <a:rPr lang="en-US" sz="1800" b="1">
                          <a:effectLst/>
                        </a:rPr>
                        <a:t>1.111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169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421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dirty="0">
                          <a:effectLst/>
                        </a:rPr>
                        <a:t>3</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4140060651"/>
                  </a:ext>
                </a:extLst>
              </a:tr>
              <a:tr h="335206">
                <a:tc>
                  <a:txBody>
                    <a:bodyPr/>
                    <a:lstStyle/>
                    <a:p>
                      <a:pPr marL="0" marR="0" algn="ctr">
                        <a:lnSpc>
                          <a:spcPct val="115000"/>
                        </a:lnSpc>
                        <a:buNone/>
                      </a:pPr>
                      <a:r>
                        <a:rPr lang="en-US" sz="1800" b="1">
                          <a:effectLst/>
                        </a:rPr>
                        <a:t>2.222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161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384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dirty="0">
                          <a:effectLst/>
                        </a:rPr>
                        <a:t>3</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2774693790"/>
                  </a:ext>
                </a:extLst>
              </a:tr>
              <a:tr h="335206">
                <a:tc>
                  <a:txBody>
                    <a:bodyPr/>
                    <a:lstStyle/>
                    <a:p>
                      <a:pPr marL="0" marR="0" algn="ctr">
                        <a:lnSpc>
                          <a:spcPct val="115000"/>
                        </a:lnSpc>
                        <a:buNone/>
                      </a:pPr>
                      <a:r>
                        <a:rPr lang="en-US" sz="1800" b="1">
                          <a:effectLst/>
                        </a:rPr>
                        <a:t>3.333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155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357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dirty="0">
                          <a:effectLst/>
                        </a:rPr>
                        <a:t>25</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165733222"/>
                  </a:ext>
                </a:extLst>
              </a:tr>
              <a:tr h="335206">
                <a:tc>
                  <a:txBody>
                    <a:bodyPr/>
                    <a:lstStyle/>
                    <a:p>
                      <a:pPr marL="0" marR="0" algn="ctr">
                        <a:lnSpc>
                          <a:spcPct val="115000"/>
                        </a:lnSpc>
                        <a:buNone/>
                      </a:pPr>
                      <a:r>
                        <a:rPr lang="en-US" sz="1800" b="1">
                          <a:effectLst/>
                        </a:rPr>
                        <a:t>4.444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38ᴬ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152ᴬ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366ᴬ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8ᴬ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3186676591"/>
                  </a:ext>
                </a:extLst>
              </a:tr>
              <a:tr h="335206">
                <a:tc>
                  <a:txBody>
                    <a:bodyPr/>
                    <a:lstStyle/>
                    <a:p>
                      <a:pPr marL="0" marR="0" algn="ctr">
                        <a:lnSpc>
                          <a:spcPct val="115000"/>
                        </a:lnSpc>
                        <a:buNone/>
                      </a:pPr>
                      <a:r>
                        <a:rPr lang="en-US" sz="1800" b="1" dirty="0">
                          <a:effectLst/>
                        </a:rPr>
                        <a:t>5.556</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36ᴬ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dirty="0">
                          <a:effectLst/>
                        </a:rPr>
                        <a:t>10</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149ᴬ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365ᴬ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11ᴬ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dirty="0">
                          <a:effectLst/>
                        </a:rPr>
                        <a:t>3</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1862430617"/>
                  </a:ext>
                </a:extLst>
              </a:tr>
            </a:tbl>
          </a:graphicData>
        </a:graphic>
      </p:graphicFrame>
      <p:sp>
        <p:nvSpPr>
          <p:cNvPr id="33" name="TextBox 32">
            <a:extLst>
              <a:ext uri="{FF2B5EF4-FFF2-40B4-BE49-F238E27FC236}">
                <a16:creationId xmlns:a16="http://schemas.microsoft.com/office/drawing/2014/main" id="{5CEC2859-653C-9AA2-16EB-A602855A07FB}"/>
              </a:ext>
            </a:extLst>
          </p:cNvPr>
          <p:cNvSpPr txBox="1"/>
          <p:nvPr/>
        </p:nvSpPr>
        <p:spPr>
          <a:xfrm flipH="1">
            <a:off x="22638986" y="15592051"/>
            <a:ext cx="9973578" cy="369332"/>
          </a:xfrm>
          <a:prstGeom prst="rect">
            <a:avLst/>
          </a:prstGeom>
          <a:solidFill>
            <a:srgbClr val="92D050"/>
          </a:solidFill>
        </p:spPr>
        <p:txBody>
          <a:bodyPr wrap="square" rtlCol="0">
            <a:spAutoFit/>
          </a:bodyPr>
          <a:lstStyle/>
          <a:p>
            <a:pPr algn="ctr"/>
            <a:r>
              <a:rPr lang="en-US" b="1" dirty="0"/>
              <a:t>Summary of Ames assay dose-dependent Mutagenic response in DMSO extracts for  </a:t>
            </a:r>
            <a:r>
              <a:rPr lang="en-US" b="1" dirty="0">
                <a:ea typeface="Times New Roman" panose="02020603050405020304" pitchFamily="18" charset="0"/>
                <a:cs typeface="Arial" panose="020B0604020202020204" pitchFamily="34" charset="0"/>
              </a:rPr>
              <a:t>Blood Orange 6mg </a:t>
            </a:r>
            <a:endParaRPr lang="en-US" sz="1800" b="1" dirty="0">
              <a:effectLst/>
              <a:ea typeface="Times New Roman" panose="02020603050405020304" pitchFamily="18" charset="0"/>
              <a:cs typeface="Times New Roman" panose="02020603050405020304" pitchFamily="18" charset="0"/>
            </a:endParaRPr>
          </a:p>
        </p:txBody>
      </p:sp>
      <p:graphicFrame>
        <p:nvGraphicFramePr>
          <p:cNvPr id="35" name="Table 34">
            <a:extLst>
              <a:ext uri="{FF2B5EF4-FFF2-40B4-BE49-F238E27FC236}">
                <a16:creationId xmlns:a16="http://schemas.microsoft.com/office/drawing/2014/main" id="{3041B115-81C5-7363-B2D9-4B8F6A164302}"/>
              </a:ext>
            </a:extLst>
          </p:cNvPr>
          <p:cNvGraphicFramePr>
            <a:graphicFrameLocks noGrp="1"/>
          </p:cNvGraphicFramePr>
          <p:nvPr>
            <p:extLst>
              <p:ext uri="{D42A27DB-BD31-4B8C-83A1-F6EECF244321}">
                <p14:modId xmlns:p14="http://schemas.microsoft.com/office/powerpoint/2010/main" val="3067387494"/>
              </p:ext>
            </p:extLst>
          </p:nvPr>
        </p:nvGraphicFramePr>
        <p:xfrm>
          <a:off x="22749829" y="11132982"/>
          <a:ext cx="9848066" cy="3845596"/>
        </p:xfrm>
        <a:graphic>
          <a:graphicData uri="http://schemas.openxmlformats.org/drawingml/2006/table">
            <a:tbl>
              <a:tblPr firstRow="1" firstCol="1" bandRow="1">
                <a:tableStyleId>{5C22544A-7EE6-4342-B048-85BDC9FD1C3A}</a:tableStyleId>
              </a:tblPr>
              <a:tblGrid>
                <a:gridCol w="1591408">
                  <a:extLst>
                    <a:ext uri="{9D8B030D-6E8A-4147-A177-3AD203B41FA5}">
                      <a16:colId xmlns:a16="http://schemas.microsoft.com/office/drawing/2014/main" val="800721513"/>
                    </a:ext>
                  </a:extLst>
                </a:gridCol>
                <a:gridCol w="795704">
                  <a:extLst>
                    <a:ext uri="{9D8B030D-6E8A-4147-A177-3AD203B41FA5}">
                      <a16:colId xmlns:a16="http://schemas.microsoft.com/office/drawing/2014/main" val="914414477"/>
                    </a:ext>
                  </a:extLst>
                </a:gridCol>
                <a:gridCol w="760340">
                  <a:extLst>
                    <a:ext uri="{9D8B030D-6E8A-4147-A177-3AD203B41FA5}">
                      <a16:colId xmlns:a16="http://schemas.microsoft.com/office/drawing/2014/main" val="404698699"/>
                    </a:ext>
                  </a:extLst>
                </a:gridCol>
                <a:gridCol w="802580">
                  <a:extLst>
                    <a:ext uri="{9D8B030D-6E8A-4147-A177-3AD203B41FA5}">
                      <a16:colId xmlns:a16="http://schemas.microsoft.com/office/drawing/2014/main" val="3387502852"/>
                    </a:ext>
                  </a:extLst>
                </a:gridCol>
                <a:gridCol w="802580">
                  <a:extLst>
                    <a:ext uri="{9D8B030D-6E8A-4147-A177-3AD203B41FA5}">
                      <a16:colId xmlns:a16="http://schemas.microsoft.com/office/drawing/2014/main" val="920577004"/>
                    </a:ext>
                  </a:extLst>
                </a:gridCol>
                <a:gridCol w="802580">
                  <a:extLst>
                    <a:ext uri="{9D8B030D-6E8A-4147-A177-3AD203B41FA5}">
                      <a16:colId xmlns:a16="http://schemas.microsoft.com/office/drawing/2014/main" val="3593963979"/>
                    </a:ext>
                  </a:extLst>
                </a:gridCol>
                <a:gridCol w="871346">
                  <a:extLst>
                    <a:ext uri="{9D8B030D-6E8A-4147-A177-3AD203B41FA5}">
                      <a16:colId xmlns:a16="http://schemas.microsoft.com/office/drawing/2014/main" val="4240807274"/>
                    </a:ext>
                  </a:extLst>
                </a:gridCol>
                <a:gridCol w="871346">
                  <a:extLst>
                    <a:ext uri="{9D8B030D-6E8A-4147-A177-3AD203B41FA5}">
                      <a16:colId xmlns:a16="http://schemas.microsoft.com/office/drawing/2014/main" val="4181183700"/>
                    </a:ext>
                  </a:extLst>
                </a:gridCol>
                <a:gridCol w="844822">
                  <a:extLst>
                    <a:ext uri="{9D8B030D-6E8A-4147-A177-3AD203B41FA5}">
                      <a16:colId xmlns:a16="http://schemas.microsoft.com/office/drawing/2014/main" val="3517488908"/>
                    </a:ext>
                  </a:extLst>
                </a:gridCol>
                <a:gridCol w="852680">
                  <a:extLst>
                    <a:ext uri="{9D8B030D-6E8A-4147-A177-3AD203B41FA5}">
                      <a16:colId xmlns:a16="http://schemas.microsoft.com/office/drawing/2014/main" val="1503522557"/>
                    </a:ext>
                  </a:extLst>
                </a:gridCol>
                <a:gridCol w="852680">
                  <a:extLst>
                    <a:ext uri="{9D8B030D-6E8A-4147-A177-3AD203B41FA5}">
                      <a16:colId xmlns:a16="http://schemas.microsoft.com/office/drawing/2014/main" val="1495492669"/>
                    </a:ext>
                  </a:extLst>
                </a:gridCol>
              </a:tblGrid>
              <a:tr h="666299">
                <a:tc rowSpan="2">
                  <a:txBody>
                    <a:bodyPr/>
                    <a:lstStyle/>
                    <a:p>
                      <a:pPr marL="0" marR="0" algn="ctr">
                        <a:lnSpc>
                          <a:spcPct val="115000"/>
                        </a:lnSpc>
                        <a:buNone/>
                      </a:pPr>
                      <a:r>
                        <a:rPr lang="en-US" sz="1800" b="1" dirty="0">
                          <a:effectLst/>
                        </a:rPr>
                        <a:t>DMSO Extract</a:t>
                      </a:r>
                    </a:p>
                    <a:p>
                      <a:pPr marL="0" marR="0" algn="ctr">
                        <a:lnSpc>
                          <a:spcPct val="115000"/>
                        </a:lnSpc>
                        <a:buNone/>
                      </a:pPr>
                      <a:r>
                        <a:rPr lang="en-US" sz="1800" b="1" dirty="0">
                          <a:effectLst/>
                        </a:rPr>
                        <a:t>Concentration</a:t>
                      </a:r>
                    </a:p>
                    <a:p>
                      <a:pPr marL="0" marR="0" algn="ctr">
                        <a:lnSpc>
                          <a:spcPct val="115000"/>
                        </a:lnSpc>
                        <a:buNone/>
                      </a:pPr>
                      <a:r>
                        <a:rPr lang="en-US" sz="1800" b="1" dirty="0">
                          <a:effectLst/>
                        </a:rPr>
                        <a:t>(mg/plate)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gridSpan="2">
                  <a:txBody>
                    <a:bodyPr/>
                    <a:lstStyle/>
                    <a:p>
                      <a:pPr marL="0" marR="0" algn="ctr">
                        <a:lnSpc>
                          <a:spcPct val="115000"/>
                        </a:lnSpc>
                        <a:buNone/>
                      </a:pPr>
                      <a:r>
                        <a:rPr lang="en-US" sz="1800" b="1" dirty="0">
                          <a:effectLst/>
                        </a:rPr>
                        <a:t>TA98 (rev./plate)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hMerge="1">
                  <a:txBody>
                    <a:bodyPr/>
                    <a:lstStyle/>
                    <a:p>
                      <a:endParaRPr lang="en-US"/>
                    </a:p>
                  </a:txBody>
                  <a:tcPr/>
                </a:tc>
                <a:tc gridSpan="2">
                  <a:txBody>
                    <a:bodyPr/>
                    <a:lstStyle/>
                    <a:p>
                      <a:pPr marL="0" marR="0" algn="ctr">
                        <a:lnSpc>
                          <a:spcPct val="115000"/>
                        </a:lnSpc>
                        <a:buNone/>
                      </a:pPr>
                      <a:r>
                        <a:rPr lang="en-US" sz="1800" b="1" dirty="0">
                          <a:effectLst/>
                        </a:rPr>
                        <a:t>TA100 (rev./plate)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hMerge="1">
                  <a:txBody>
                    <a:bodyPr/>
                    <a:lstStyle/>
                    <a:p>
                      <a:endParaRPr lang="en-US"/>
                    </a:p>
                  </a:txBody>
                  <a:tcPr/>
                </a:tc>
                <a:tc gridSpan="2">
                  <a:txBody>
                    <a:bodyPr/>
                    <a:lstStyle/>
                    <a:p>
                      <a:pPr marL="0" marR="0" algn="ctr">
                        <a:lnSpc>
                          <a:spcPct val="115000"/>
                        </a:lnSpc>
                        <a:buNone/>
                      </a:pPr>
                      <a:r>
                        <a:rPr lang="en-US" sz="1800" b="1" dirty="0">
                          <a:effectLst/>
                        </a:rPr>
                        <a:t>TA102 (rev./plate)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hMerge="1">
                  <a:txBody>
                    <a:bodyPr/>
                    <a:lstStyle/>
                    <a:p>
                      <a:endParaRPr lang="en-US"/>
                    </a:p>
                  </a:txBody>
                  <a:tcPr/>
                </a:tc>
                <a:tc gridSpan="2">
                  <a:txBody>
                    <a:bodyPr/>
                    <a:lstStyle/>
                    <a:p>
                      <a:pPr marL="0" marR="0" algn="ctr">
                        <a:lnSpc>
                          <a:spcPct val="115000"/>
                        </a:lnSpc>
                        <a:buNone/>
                      </a:pPr>
                      <a:r>
                        <a:rPr lang="en-US" sz="1800" b="1" dirty="0">
                          <a:effectLst/>
                        </a:rPr>
                        <a:t>TA1535 (rev./plate)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hMerge="1">
                  <a:txBody>
                    <a:bodyPr/>
                    <a:lstStyle/>
                    <a:p>
                      <a:endParaRPr lang="en-US"/>
                    </a:p>
                  </a:txBody>
                  <a:tcPr/>
                </a:tc>
                <a:tc gridSpan="2">
                  <a:txBody>
                    <a:bodyPr/>
                    <a:lstStyle/>
                    <a:p>
                      <a:pPr marL="0" marR="0" algn="ctr">
                        <a:lnSpc>
                          <a:spcPct val="115000"/>
                        </a:lnSpc>
                        <a:buNone/>
                      </a:pPr>
                      <a:r>
                        <a:rPr lang="en-US" sz="1800" b="1" dirty="0">
                          <a:effectLst/>
                        </a:rPr>
                        <a:t>TA1537 (rev./plate)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hMerge="1">
                  <a:txBody>
                    <a:bodyPr/>
                    <a:lstStyle/>
                    <a:p>
                      <a:endParaRPr lang="en-US"/>
                    </a:p>
                  </a:txBody>
                  <a:tcPr/>
                </a:tc>
                <a:extLst>
                  <a:ext uri="{0D108BD9-81ED-4DB2-BD59-A6C34878D82A}">
                    <a16:rowId xmlns:a16="http://schemas.microsoft.com/office/drawing/2014/main" val="1803494537"/>
                  </a:ext>
                </a:extLst>
              </a:tr>
              <a:tr h="344057">
                <a:tc vMerge="1">
                  <a:txBody>
                    <a:bodyPr/>
                    <a:lstStyle/>
                    <a:p>
                      <a:endParaRPr lang="en-US"/>
                    </a:p>
                  </a:txBody>
                  <a:tcPr/>
                </a:tc>
                <a:tc>
                  <a:txBody>
                    <a:bodyPr/>
                    <a:lstStyle/>
                    <a:p>
                      <a:pPr marL="0" marR="0" algn="ctr">
                        <a:lnSpc>
                          <a:spcPct val="115000"/>
                        </a:lnSpc>
                        <a:buNone/>
                      </a:pPr>
                      <a:r>
                        <a:rPr lang="en-US" sz="1800" b="1" dirty="0">
                          <a:solidFill>
                            <a:schemeClr val="bg1"/>
                          </a:solidFill>
                          <a:effectLst/>
                        </a:rPr>
                        <a:t>Mean</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S.D.</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Mean</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S.D.</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Mean</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S.D.</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Mean</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S.D.</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Mean</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tc>
                  <a:txBody>
                    <a:bodyPr/>
                    <a:lstStyle/>
                    <a:p>
                      <a:pPr marL="0" marR="0" algn="ctr">
                        <a:lnSpc>
                          <a:spcPct val="115000"/>
                        </a:lnSpc>
                        <a:buNone/>
                      </a:pPr>
                      <a:r>
                        <a:rPr lang="en-US" sz="1800" b="1" dirty="0">
                          <a:solidFill>
                            <a:schemeClr val="bg1"/>
                          </a:solidFill>
                          <a:effectLst/>
                        </a:rPr>
                        <a:t>S.D.</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solidFill>
                      <a:srgbClr val="1F86B3"/>
                    </a:solidFill>
                  </a:tcPr>
                </a:tc>
                <a:extLst>
                  <a:ext uri="{0D108BD9-81ED-4DB2-BD59-A6C34878D82A}">
                    <a16:rowId xmlns:a16="http://schemas.microsoft.com/office/drawing/2014/main" val="3541685771"/>
                  </a:ext>
                </a:extLst>
              </a:tr>
              <a:tr h="354405">
                <a:tc>
                  <a:txBody>
                    <a:bodyPr/>
                    <a:lstStyle/>
                    <a:p>
                      <a:pPr marL="0" marR="0" algn="ctr">
                        <a:lnSpc>
                          <a:spcPct val="115000"/>
                        </a:lnSpc>
                        <a:buNone/>
                      </a:pPr>
                      <a:r>
                        <a:rPr lang="en-US" sz="1800" b="1">
                          <a:effectLst/>
                        </a:rPr>
                        <a:t>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141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427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753163033"/>
                  </a:ext>
                </a:extLst>
              </a:tr>
              <a:tr h="354405">
                <a:tc>
                  <a:txBody>
                    <a:bodyPr/>
                    <a:lstStyle/>
                    <a:p>
                      <a:pPr marL="0" marR="0" algn="ctr">
                        <a:lnSpc>
                          <a:spcPct val="115000"/>
                        </a:lnSpc>
                        <a:buNone/>
                      </a:pPr>
                      <a:r>
                        <a:rPr lang="en-US" sz="1800" b="1">
                          <a:effectLst/>
                        </a:rPr>
                        <a:t>0.278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143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416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dirty="0">
                          <a:effectLst/>
                        </a:rPr>
                        <a:t>15</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3598177871"/>
                  </a:ext>
                </a:extLst>
              </a:tr>
              <a:tr h="354405">
                <a:tc>
                  <a:txBody>
                    <a:bodyPr/>
                    <a:lstStyle/>
                    <a:p>
                      <a:pPr marL="0" marR="0" algn="ctr">
                        <a:lnSpc>
                          <a:spcPct val="115000"/>
                        </a:lnSpc>
                        <a:buNone/>
                      </a:pPr>
                      <a:r>
                        <a:rPr lang="en-US" sz="1800" b="1">
                          <a:effectLst/>
                        </a:rPr>
                        <a:t>0.556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136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395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2291120102"/>
                  </a:ext>
                </a:extLst>
              </a:tr>
              <a:tr h="354405">
                <a:tc>
                  <a:txBody>
                    <a:bodyPr/>
                    <a:lstStyle/>
                    <a:p>
                      <a:pPr marL="0" marR="0" algn="ctr">
                        <a:lnSpc>
                          <a:spcPct val="115000"/>
                        </a:lnSpc>
                        <a:buNone/>
                      </a:pPr>
                      <a:r>
                        <a:rPr lang="en-US" sz="1800" b="1">
                          <a:effectLst/>
                        </a:rPr>
                        <a:t>0.833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140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366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2709494767"/>
                  </a:ext>
                </a:extLst>
              </a:tr>
              <a:tr h="354405">
                <a:tc>
                  <a:txBody>
                    <a:bodyPr/>
                    <a:lstStyle/>
                    <a:p>
                      <a:pPr marL="0" marR="0" algn="ctr">
                        <a:lnSpc>
                          <a:spcPct val="115000"/>
                        </a:lnSpc>
                        <a:buNone/>
                      </a:pPr>
                      <a:r>
                        <a:rPr lang="en-US" sz="1800" b="1">
                          <a:effectLst/>
                        </a:rPr>
                        <a:t>1.111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161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dirty="0">
                          <a:effectLst/>
                        </a:rPr>
                        <a:t>404</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4095119278"/>
                  </a:ext>
                </a:extLst>
              </a:tr>
              <a:tr h="354405">
                <a:tc>
                  <a:txBody>
                    <a:bodyPr/>
                    <a:lstStyle/>
                    <a:p>
                      <a:pPr marL="0" marR="0" algn="ctr">
                        <a:lnSpc>
                          <a:spcPct val="115000"/>
                        </a:lnSpc>
                        <a:buNone/>
                      </a:pPr>
                      <a:r>
                        <a:rPr lang="en-US" sz="1800" b="1">
                          <a:effectLst/>
                        </a:rPr>
                        <a:t>1.667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126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420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3352798336"/>
                  </a:ext>
                </a:extLst>
              </a:tr>
              <a:tr h="354405">
                <a:tc>
                  <a:txBody>
                    <a:bodyPr/>
                    <a:lstStyle/>
                    <a:p>
                      <a:pPr marL="0" marR="0" algn="ctr">
                        <a:lnSpc>
                          <a:spcPct val="115000"/>
                        </a:lnSpc>
                        <a:buNone/>
                      </a:pPr>
                      <a:r>
                        <a:rPr lang="en-US" sz="1800" b="1">
                          <a:effectLst/>
                        </a:rPr>
                        <a:t>2.222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31ᴬ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135ᴬ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dirty="0">
                          <a:effectLst/>
                        </a:rPr>
                        <a:t>356ᴬ</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dirty="0">
                          <a:effectLst/>
                        </a:rPr>
                        <a:t>13</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2</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11ᴬ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318189033"/>
                  </a:ext>
                </a:extLst>
              </a:tr>
              <a:tr h="354405">
                <a:tc>
                  <a:txBody>
                    <a:bodyPr/>
                    <a:lstStyle/>
                    <a:p>
                      <a:pPr marL="0" marR="0" algn="ctr">
                        <a:lnSpc>
                          <a:spcPct val="115000"/>
                        </a:lnSpc>
                        <a:buNone/>
                      </a:pPr>
                      <a:r>
                        <a:rPr lang="en-US" sz="1800" b="1">
                          <a:effectLst/>
                        </a:rPr>
                        <a:t>3.333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33ᴬ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137ᴬ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406ᴬ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a:effectLst/>
                        </a:rPr>
                        <a:t>17ᴬ</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tc>
                  <a:txBody>
                    <a:bodyPr/>
                    <a:lstStyle/>
                    <a:p>
                      <a:pPr marL="0" marR="0" algn="ctr">
                        <a:lnSpc>
                          <a:spcPct val="115000"/>
                        </a:lnSpc>
                        <a:buNone/>
                      </a:pPr>
                      <a:r>
                        <a:rPr lang="en-US" sz="1800" b="1" dirty="0">
                          <a:effectLst/>
                        </a:rPr>
                        <a:t>4</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75" marR="66675" marT="0" marB="0" anchor="ctr"/>
                </a:tc>
                <a:extLst>
                  <a:ext uri="{0D108BD9-81ED-4DB2-BD59-A6C34878D82A}">
                    <a16:rowId xmlns:a16="http://schemas.microsoft.com/office/drawing/2014/main" val="1669565493"/>
                  </a:ext>
                </a:extLst>
              </a:tr>
            </a:tbl>
          </a:graphicData>
        </a:graphic>
      </p:graphicFrame>
      <p:graphicFrame>
        <p:nvGraphicFramePr>
          <p:cNvPr id="38" name="Table 37">
            <a:extLst>
              <a:ext uri="{FF2B5EF4-FFF2-40B4-BE49-F238E27FC236}">
                <a16:creationId xmlns:a16="http://schemas.microsoft.com/office/drawing/2014/main" id="{D5624D94-32FD-4D42-8D0A-22FE9300303D}"/>
              </a:ext>
            </a:extLst>
          </p:cNvPr>
          <p:cNvGraphicFramePr>
            <a:graphicFrameLocks noGrp="1"/>
          </p:cNvGraphicFramePr>
          <p:nvPr>
            <p:extLst>
              <p:ext uri="{D42A27DB-BD31-4B8C-83A1-F6EECF244321}">
                <p14:modId xmlns:p14="http://schemas.microsoft.com/office/powerpoint/2010/main" val="3442570292"/>
              </p:ext>
            </p:extLst>
          </p:nvPr>
        </p:nvGraphicFramePr>
        <p:xfrm>
          <a:off x="22725757" y="16128310"/>
          <a:ext cx="9848064" cy="7292983"/>
        </p:xfrm>
        <a:graphic>
          <a:graphicData uri="http://schemas.openxmlformats.org/drawingml/2006/table">
            <a:tbl>
              <a:tblPr firstRow="1" firstCol="1" bandRow="1">
                <a:tableStyleId>{5C22544A-7EE6-4342-B048-85BDC9FD1C3A}</a:tableStyleId>
              </a:tblPr>
              <a:tblGrid>
                <a:gridCol w="1580495">
                  <a:extLst>
                    <a:ext uri="{9D8B030D-6E8A-4147-A177-3AD203B41FA5}">
                      <a16:colId xmlns:a16="http://schemas.microsoft.com/office/drawing/2014/main" val="1911895796"/>
                    </a:ext>
                  </a:extLst>
                </a:gridCol>
                <a:gridCol w="1780778">
                  <a:extLst>
                    <a:ext uri="{9D8B030D-6E8A-4147-A177-3AD203B41FA5}">
                      <a16:colId xmlns:a16="http://schemas.microsoft.com/office/drawing/2014/main" val="1995524249"/>
                    </a:ext>
                  </a:extLst>
                </a:gridCol>
                <a:gridCol w="1415696">
                  <a:extLst>
                    <a:ext uri="{9D8B030D-6E8A-4147-A177-3AD203B41FA5}">
                      <a16:colId xmlns:a16="http://schemas.microsoft.com/office/drawing/2014/main" val="4259891391"/>
                    </a:ext>
                  </a:extLst>
                </a:gridCol>
                <a:gridCol w="1425897">
                  <a:extLst>
                    <a:ext uri="{9D8B030D-6E8A-4147-A177-3AD203B41FA5}">
                      <a16:colId xmlns:a16="http://schemas.microsoft.com/office/drawing/2014/main" val="1262526353"/>
                    </a:ext>
                  </a:extLst>
                </a:gridCol>
                <a:gridCol w="1817498">
                  <a:extLst>
                    <a:ext uri="{9D8B030D-6E8A-4147-A177-3AD203B41FA5}">
                      <a16:colId xmlns:a16="http://schemas.microsoft.com/office/drawing/2014/main" val="421155728"/>
                    </a:ext>
                  </a:extLst>
                </a:gridCol>
                <a:gridCol w="1827700">
                  <a:extLst>
                    <a:ext uri="{9D8B030D-6E8A-4147-A177-3AD203B41FA5}">
                      <a16:colId xmlns:a16="http://schemas.microsoft.com/office/drawing/2014/main" val="1660067017"/>
                    </a:ext>
                  </a:extLst>
                </a:gridCol>
              </a:tblGrid>
              <a:tr h="708335">
                <a:tc rowSpan="2">
                  <a:txBody>
                    <a:bodyPr/>
                    <a:lstStyle/>
                    <a:p>
                      <a:pPr marL="0" marR="0" algn="ctr">
                        <a:lnSpc>
                          <a:spcPct val="115000"/>
                        </a:lnSpc>
                        <a:buNone/>
                      </a:pPr>
                      <a:r>
                        <a:rPr lang="en-US" sz="1800" b="1" dirty="0">
                          <a:effectLst/>
                          <a:latin typeface="+mn-lt"/>
                          <a:ea typeface="Times New Roman" panose="02020603050405020304" pitchFamily="18" charset="0"/>
                          <a:cs typeface="Times New Roman" panose="02020603050405020304" pitchFamily="18" charset="0"/>
                        </a:rPr>
                        <a:t>Bacterial Strains (+/- S9)</a:t>
                      </a:r>
                    </a:p>
                  </a:txBody>
                  <a:tcPr marL="68580" marR="68580" marT="0" marB="0" anchor="ctr">
                    <a:solidFill>
                      <a:srgbClr val="1F86B3"/>
                    </a:solidFill>
                  </a:tcPr>
                </a:tc>
                <a:tc gridSpan="5">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1800" b="1" dirty="0"/>
                        <a:t>Statistical Summary of Ames assay dose-dependent Mutagenic response in DMSO extracts for  </a:t>
                      </a:r>
                      <a:r>
                        <a:rPr lang="en-US" sz="1800" b="1" dirty="0">
                          <a:ea typeface="Times New Roman" panose="02020603050405020304" pitchFamily="18" charset="0"/>
                          <a:cs typeface="Arial" panose="020B0604020202020204" pitchFamily="34" charset="0"/>
                        </a:rPr>
                        <a:t>Blood Orange 6mg </a:t>
                      </a:r>
                      <a:endParaRPr lang="en-US" sz="1800" b="1" dirty="0">
                        <a:effectLst/>
                        <a:ea typeface="Times New Roman" panose="02020603050405020304" pitchFamily="18" charset="0"/>
                        <a:cs typeface="Times New Roman" panose="02020603050405020304" pitchFamily="18" charset="0"/>
                      </a:endParaRPr>
                    </a:p>
                  </a:txBody>
                  <a:tcP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54549694"/>
                  </a:ext>
                </a:extLst>
              </a:tr>
              <a:tr h="1541112">
                <a:tc vMerge="1">
                  <a:txBody>
                    <a:bodyPr/>
                    <a:lstStyle/>
                    <a:p>
                      <a:endParaRPr lang="en-US"/>
                    </a:p>
                  </a:txBody>
                  <a:tcPr/>
                </a:tc>
                <a:tc>
                  <a:txBody>
                    <a:bodyPr/>
                    <a:lstStyle/>
                    <a:p>
                      <a:pPr marL="0" marR="0" algn="ctr">
                        <a:lnSpc>
                          <a:spcPct val="115000"/>
                        </a:lnSpc>
                        <a:buNone/>
                      </a:pPr>
                      <a:r>
                        <a:rPr lang="en-US" sz="1800" b="1" dirty="0">
                          <a:solidFill>
                            <a:schemeClr val="bg1"/>
                          </a:solidFill>
                          <a:effectLst/>
                        </a:rPr>
                        <a:t>Dunnett's</a:t>
                      </a:r>
                      <a:br>
                        <a:rPr lang="en-US" sz="1800" b="1" dirty="0">
                          <a:solidFill>
                            <a:schemeClr val="bg1"/>
                          </a:solidFill>
                          <a:effectLst/>
                        </a:rPr>
                      </a:br>
                      <a:r>
                        <a:rPr lang="en-US" sz="1800" b="1" dirty="0">
                          <a:solidFill>
                            <a:schemeClr val="bg1"/>
                          </a:solidFill>
                          <a:effectLst/>
                        </a:rPr>
                        <a:t>Test</a:t>
                      </a:r>
                      <a:br>
                        <a:rPr lang="en-US" sz="1800" b="1" dirty="0">
                          <a:solidFill>
                            <a:schemeClr val="bg1"/>
                          </a:solidFill>
                          <a:effectLst/>
                        </a:rPr>
                      </a:br>
                      <a:r>
                        <a:rPr lang="en-US" sz="1800" b="1" dirty="0">
                          <a:solidFill>
                            <a:schemeClr val="bg1"/>
                          </a:solidFill>
                          <a:effectLst/>
                        </a:rPr>
                        <a:t>Result</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dirty="0">
                          <a:solidFill>
                            <a:schemeClr val="bg1"/>
                          </a:solidFill>
                          <a:effectLst/>
                        </a:rPr>
                        <a:t>2 or 3 folds Mean Solvent Control</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dirty="0">
                          <a:solidFill>
                            <a:schemeClr val="bg1"/>
                          </a:solidFill>
                          <a:effectLst/>
                        </a:rPr>
                        <a:t>Historical Vehicle Control Range (rev./plate)</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dirty="0">
                          <a:solidFill>
                            <a:schemeClr val="bg1"/>
                          </a:solidFill>
                          <a:effectLst/>
                        </a:rPr>
                        <a:t>Overall Range for the product</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dirty="0">
                          <a:solidFill>
                            <a:schemeClr val="bg1"/>
                          </a:solidFill>
                          <a:effectLst/>
                        </a:rPr>
                        <a:t>Evaluation of</a:t>
                      </a:r>
                      <a:br>
                        <a:rPr lang="en-US" sz="1800" b="1" dirty="0">
                          <a:solidFill>
                            <a:schemeClr val="bg1"/>
                          </a:solidFill>
                          <a:effectLst/>
                        </a:rPr>
                      </a:br>
                      <a:r>
                        <a:rPr lang="en-US" sz="1800" b="1" dirty="0">
                          <a:solidFill>
                            <a:schemeClr val="bg1"/>
                          </a:solidFill>
                          <a:effectLst/>
                        </a:rPr>
                        <a:t>Replicate</a:t>
                      </a:r>
                      <a:br>
                        <a:rPr lang="en-US" sz="1800" b="1" dirty="0">
                          <a:solidFill>
                            <a:schemeClr val="bg1"/>
                          </a:solidFill>
                          <a:effectLst/>
                        </a:rPr>
                      </a:br>
                      <a:r>
                        <a:rPr lang="en-US" sz="1800" b="1" dirty="0">
                          <a:solidFill>
                            <a:schemeClr val="bg1"/>
                          </a:solidFill>
                          <a:effectLst/>
                        </a:rPr>
                        <a:t>Mutagenic</a:t>
                      </a:r>
                      <a:br>
                        <a:rPr lang="en-US" sz="1800" b="1" dirty="0">
                          <a:solidFill>
                            <a:schemeClr val="bg1"/>
                          </a:solidFill>
                          <a:effectLst/>
                        </a:rPr>
                      </a:br>
                      <a:r>
                        <a:rPr lang="en-US" sz="1800" b="1" dirty="0">
                          <a:solidFill>
                            <a:schemeClr val="bg1"/>
                          </a:solidFill>
                          <a:effectLst/>
                        </a:rPr>
                        <a:t>Response</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287657997"/>
                  </a:ext>
                </a:extLst>
              </a:tr>
              <a:tr h="502731">
                <a:tc>
                  <a:txBody>
                    <a:bodyPr/>
                    <a:lstStyle/>
                    <a:p>
                      <a:pPr marL="0" marR="0" algn="ctr">
                        <a:lnSpc>
                          <a:spcPct val="115000"/>
                        </a:lnSpc>
                        <a:buNone/>
                      </a:pPr>
                      <a:r>
                        <a:rPr lang="en-US" sz="1800" b="1">
                          <a:effectLst/>
                        </a:rPr>
                        <a:t>TA98 (+S9)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not significant</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87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20  -  50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44  -  54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non-mutagenic</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41501962"/>
                  </a:ext>
                </a:extLst>
              </a:tr>
              <a:tr h="502731">
                <a:tc>
                  <a:txBody>
                    <a:bodyPr/>
                    <a:lstStyle/>
                    <a:p>
                      <a:pPr marL="0" marR="0" algn="ctr">
                        <a:lnSpc>
                          <a:spcPct val="115000"/>
                        </a:lnSpc>
                        <a:buNone/>
                      </a:pPr>
                      <a:r>
                        <a:rPr lang="en-US" sz="1800" b="1">
                          <a:effectLst/>
                        </a:rPr>
                        <a:t>TA100 (+S9)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not significant</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323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70  -  200</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147  -  169</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non-mutagenic</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58373334"/>
                  </a:ext>
                </a:extLst>
              </a:tr>
              <a:tr h="502731">
                <a:tc>
                  <a:txBody>
                    <a:bodyPr/>
                    <a:lstStyle/>
                    <a:p>
                      <a:pPr marL="0" marR="0" algn="ctr">
                        <a:lnSpc>
                          <a:spcPct val="115000"/>
                        </a:lnSpc>
                        <a:buNone/>
                      </a:pPr>
                      <a:r>
                        <a:rPr lang="en-US" sz="1800" b="1">
                          <a:effectLst/>
                        </a:rPr>
                        <a:t>TA102 (+S9)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not significant</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837</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140 -  480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347  -  463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non-mutagenic</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63874674"/>
                  </a:ext>
                </a:extLst>
              </a:tr>
              <a:tr h="502731">
                <a:tc>
                  <a:txBody>
                    <a:bodyPr/>
                    <a:lstStyle/>
                    <a:p>
                      <a:pPr marL="0" marR="0" algn="ctr">
                        <a:lnSpc>
                          <a:spcPct val="115000"/>
                        </a:lnSpc>
                        <a:buNone/>
                      </a:pPr>
                      <a:r>
                        <a:rPr lang="en-US" sz="1800" b="1">
                          <a:effectLst/>
                        </a:rPr>
                        <a:t>TA1535 (+S9)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not significant</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40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5  -  20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13  -  18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non-mutagenic</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382969"/>
                  </a:ext>
                </a:extLst>
              </a:tr>
              <a:tr h="502731">
                <a:tc>
                  <a:txBody>
                    <a:bodyPr/>
                    <a:lstStyle/>
                    <a:p>
                      <a:pPr marL="0" marR="0" algn="ctr">
                        <a:lnSpc>
                          <a:spcPct val="115000"/>
                        </a:lnSpc>
                        <a:buNone/>
                      </a:pPr>
                      <a:r>
                        <a:rPr lang="en-US" sz="1800" b="1">
                          <a:effectLst/>
                        </a:rPr>
                        <a:t>TA1537 (+S9)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not significant</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23</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5  -  20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8  -  15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non-mutagenic</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36979342"/>
                  </a:ext>
                </a:extLst>
              </a:tr>
              <a:tr h="502731">
                <a:tc>
                  <a:txBody>
                    <a:bodyPr/>
                    <a:lstStyle/>
                    <a:p>
                      <a:pPr marL="0" marR="0" algn="ctr">
                        <a:lnSpc>
                          <a:spcPct val="115000"/>
                        </a:lnSpc>
                        <a:buNone/>
                      </a:pPr>
                      <a:r>
                        <a:rPr lang="en-US" sz="1800" b="1">
                          <a:effectLst/>
                        </a:rPr>
                        <a:t>TA98 (-S9)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not significant</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63</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20  -  50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26  -  38</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non-mutagenic</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00385334"/>
                  </a:ext>
                </a:extLst>
              </a:tr>
              <a:tr h="502731">
                <a:tc>
                  <a:txBody>
                    <a:bodyPr/>
                    <a:lstStyle/>
                    <a:p>
                      <a:pPr marL="0" marR="0" algn="ctr">
                        <a:lnSpc>
                          <a:spcPct val="115000"/>
                        </a:lnSpc>
                        <a:buNone/>
                      </a:pPr>
                      <a:r>
                        <a:rPr lang="en-US" sz="1800" b="1">
                          <a:effectLst/>
                        </a:rPr>
                        <a:t>TA100 (-S9)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not significant</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283</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70  -  200</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126  -  161</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non-mutagenic</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50792988"/>
                  </a:ext>
                </a:extLst>
              </a:tr>
              <a:tr h="502731">
                <a:tc>
                  <a:txBody>
                    <a:bodyPr/>
                    <a:lstStyle/>
                    <a:p>
                      <a:pPr marL="0" marR="0" algn="ctr">
                        <a:lnSpc>
                          <a:spcPct val="115000"/>
                        </a:lnSpc>
                        <a:buNone/>
                      </a:pPr>
                      <a:r>
                        <a:rPr lang="en-US" sz="1800" b="1">
                          <a:effectLst/>
                        </a:rPr>
                        <a:t>TA102 (-S9)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not significant</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853</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140 -  480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366  -  427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non-mutagenic</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41142942"/>
                  </a:ext>
                </a:extLst>
              </a:tr>
              <a:tr h="502731">
                <a:tc>
                  <a:txBody>
                    <a:bodyPr/>
                    <a:lstStyle/>
                    <a:p>
                      <a:pPr marL="0" marR="0" algn="ctr">
                        <a:lnSpc>
                          <a:spcPct val="115000"/>
                        </a:lnSpc>
                        <a:buNone/>
                      </a:pPr>
                      <a:r>
                        <a:rPr lang="en-US" sz="1800" b="1">
                          <a:effectLst/>
                        </a:rPr>
                        <a:t>TA1535 (-S9)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not significant</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46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5  -  20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13  -  16</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non-mutagenic</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31887992"/>
                  </a:ext>
                </a:extLst>
              </a:tr>
              <a:tr h="502731">
                <a:tc>
                  <a:txBody>
                    <a:bodyPr/>
                    <a:lstStyle/>
                    <a:p>
                      <a:pPr marL="0" marR="0" algn="ctr">
                        <a:lnSpc>
                          <a:spcPct val="115000"/>
                        </a:lnSpc>
                        <a:buNone/>
                      </a:pPr>
                      <a:r>
                        <a:rPr lang="en-US" sz="1800" b="1" dirty="0">
                          <a:effectLst/>
                        </a:rPr>
                        <a:t>TA1537 (-S9)</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not significant</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34</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5  -  20</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a:effectLst/>
                        </a:rPr>
                        <a:t>10  -  15</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dirty="0">
                          <a:effectLst/>
                        </a:rPr>
                        <a:t>non-mutagenic</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27978443"/>
                  </a:ext>
                </a:extLst>
              </a:tr>
            </a:tbl>
          </a:graphicData>
        </a:graphic>
      </p:graphicFrame>
      <p:pic>
        <p:nvPicPr>
          <p:cNvPr id="45" name="Picture 44">
            <a:extLst>
              <a:ext uri="{FF2B5EF4-FFF2-40B4-BE49-F238E27FC236}">
                <a16:creationId xmlns:a16="http://schemas.microsoft.com/office/drawing/2014/main" id="{9CB6EFEE-3837-0F9D-AC3D-44B390925740}"/>
              </a:ext>
            </a:extLst>
          </p:cNvPr>
          <p:cNvPicPr>
            <a:picLocks noChangeAspect="1"/>
          </p:cNvPicPr>
          <p:nvPr/>
        </p:nvPicPr>
        <p:blipFill>
          <a:blip r:embed="rId5"/>
          <a:stretch>
            <a:fillRect/>
          </a:stretch>
        </p:blipFill>
        <p:spPr>
          <a:xfrm>
            <a:off x="33548368" y="6390401"/>
            <a:ext cx="9479402" cy="5656110"/>
          </a:xfrm>
          <a:prstGeom prst="rect">
            <a:avLst/>
          </a:prstGeom>
        </p:spPr>
      </p:pic>
      <p:pic>
        <p:nvPicPr>
          <p:cNvPr id="46" name="Picture 45">
            <a:extLst>
              <a:ext uri="{FF2B5EF4-FFF2-40B4-BE49-F238E27FC236}">
                <a16:creationId xmlns:a16="http://schemas.microsoft.com/office/drawing/2014/main" id="{6CA00FA5-E3C4-C7DD-7103-CE65C7C14745}"/>
              </a:ext>
            </a:extLst>
          </p:cNvPr>
          <p:cNvPicPr>
            <a:picLocks noChangeAspect="1"/>
          </p:cNvPicPr>
          <p:nvPr/>
        </p:nvPicPr>
        <p:blipFill>
          <a:blip r:embed="rId6"/>
          <a:stretch>
            <a:fillRect/>
          </a:stretch>
        </p:blipFill>
        <p:spPr>
          <a:xfrm>
            <a:off x="33548367" y="13038114"/>
            <a:ext cx="9428955" cy="5789377"/>
          </a:xfrm>
          <a:prstGeom prst="rect">
            <a:avLst/>
          </a:prstGeom>
        </p:spPr>
      </p:pic>
      <p:pic>
        <p:nvPicPr>
          <p:cNvPr id="47" name="Picture 46">
            <a:extLst>
              <a:ext uri="{FF2B5EF4-FFF2-40B4-BE49-F238E27FC236}">
                <a16:creationId xmlns:a16="http://schemas.microsoft.com/office/drawing/2014/main" id="{5988D590-6399-8842-4E6F-4BA5AEB95E51}"/>
              </a:ext>
            </a:extLst>
          </p:cNvPr>
          <p:cNvPicPr>
            <a:picLocks noChangeAspect="1"/>
          </p:cNvPicPr>
          <p:nvPr/>
        </p:nvPicPr>
        <p:blipFill>
          <a:blip r:embed="rId7"/>
          <a:stretch>
            <a:fillRect/>
          </a:stretch>
        </p:blipFill>
        <p:spPr>
          <a:xfrm>
            <a:off x="33548367" y="19697403"/>
            <a:ext cx="9428955" cy="5446673"/>
          </a:xfrm>
          <a:prstGeom prst="rect">
            <a:avLst/>
          </a:prstGeom>
        </p:spPr>
      </p:pic>
      <p:graphicFrame>
        <p:nvGraphicFramePr>
          <p:cNvPr id="22" name="Table 21">
            <a:extLst>
              <a:ext uri="{FF2B5EF4-FFF2-40B4-BE49-F238E27FC236}">
                <a16:creationId xmlns:a16="http://schemas.microsoft.com/office/drawing/2014/main" id="{9656DD9C-8766-67E8-C5EF-4E6B8845F098}"/>
              </a:ext>
            </a:extLst>
          </p:cNvPr>
          <p:cNvGraphicFramePr>
            <a:graphicFrameLocks noGrp="1"/>
          </p:cNvGraphicFramePr>
          <p:nvPr>
            <p:extLst>
              <p:ext uri="{D42A27DB-BD31-4B8C-83A1-F6EECF244321}">
                <p14:modId xmlns:p14="http://schemas.microsoft.com/office/powerpoint/2010/main" val="3947322350"/>
              </p:ext>
            </p:extLst>
          </p:nvPr>
        </p:nvGraphicFramePr>
        <p:xfrm>
          <a:off x="1573434" y="20597722"/>
          <a:ext cx="10045311" cy="2410231"/>
        </p:xfrm>
        <a:graphic>
          <a:graphicData uri="http://schemas.openxmlformats.org/drawingml/2006/table">
            <a:tbl>
              <a:tblPr>
                <a:tableStyleId>{5C22544A-7EE6-4342-B048-85BDC9FD1C3A}</a:tableStyleId>
              </a:tblPr>
              <a:tblGrid>
                <a:gridCol w="6518766">
                  <a:extLst>
                    <a:ext uri="{9D8B030D-6E8A-4147-A177-3AD203B41FA5}">
                      <a16:colId xmlns:a16="http://schemas.microsoft.com/office/drawing/2014/main" val="2118975055"/>
                    </a:ext>
                  </a:extLst>
                </a:gridCol>
                <a:gridCol w="3526545">
                  <a:extLst>
                    <a:ext uri="{9D8B030D-6E8A-4147-A177-3AD203B41FA5}">
                      <a16:colId xmlns:a16="http://schemas.microsoft.com/office/drawing/2014/main" val="3580991189"/>
                    </a:ext>
                  </a:extLst>
                </a:gridCol>
              </a:tblGrid>
              <a:tr h="477723">
                <a:tc>
                  <a:txBody>
                    <a:bodyPr/>
                    <a:lstStyle/>
                    <a:p>
                      <a:pPr marL="0" marR="0" algn="l">
                        <a:lnSpc>
                          <a:spcPct val="115000"/>
                        </a:lnSpc>
                        <a:buNone/>
                      </a:pPr>
                      <a:r>
                        <a:rPr lang="en-GB" sz="1800" b="1" dirty="0">
                          <a:solidFill>
                            <a:schemeClr val="bg1"/>
                          </a:solidFill>
                          <a:effectLst/>
                        </a:rPr>
                        <a:t>Assay</a:t>
                      </a:r>
                      <a:endPar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0" marB="0" anchor="ctr">
                    <a:solidFill>
                      <a:srgbClr val="1F86B3"/>
                    </a:solidFill>
                  </a:tcPr>
                </a:tc>
                <a:tc>
                  <a:txBody>
                    <a:bodyPr/>
                    <a:lstStyle/>
                    <a:p>
                      <a:pPr marL="0" marR="0" algn="just">
                        <a:lnSpc>
                          <a:spcPct val="115000"/>
                        </a:lnSpc>
                        <a:buNone/>
                      </a:pPr>
                      <a:r>
                        <a:rPr lang="en-GB" sz="1800" b="1" dirty="0">
                          <a:solidFill>
                            <a:schemeClr val="bg1"/>
                          </a:solidFill>
                          <a:effectLst/>
                        </a:rPr>
                        <a:t>Official Method</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6200" marR="76200" marT="0" marB="0" anchor="ctr">
                    <a:solidFill>
                      <a:srgbClr val="1F86B3"/>
                    </a:solidFill>
                  </a:tcPr>
                </a:tc>
                <a:extLst>
                  <a:ext uri="{0D108BD9-81ED-4DB2-BD59-A6C34878D82A}">
                    <a16:rowId xmlns:a16="http://schemas.microsoft.com/office/drawing/2014/main" val="2766323647"/>
                  </a:ext>
                </a:extLst>
              </a:tr>
              <a:tr h="665646">
                <a:tc>
                  <a:txBody>
                    <a:bodyPr/>
                    <a:lstStyle/>
                    <a:p>
                      <a:pPr marL="0" marR="0" algn="just">
                        <a:lnSpc>
                          <a:spcPct val="115000"/>
                        </a:lnSpc>
                        <a:buNone/>
                      </a:pPr>
                      <a:r>
                        <a:rPr lang="en-GB" sz="1800" b="1" dirty="0">
                          <a:effectLst/>
                        </a:rPr>
                        <a:t>Bacterial Reverse Mutation (Ames) Assay</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0" marB="0" anchor="ctr"/>
                </a:tc>
                <a:tc>
                  <a:txBody>
                    <a:bodyPr/>
                    <a:lstStyle/>
                    <a:p>
                      <a:pPr marL="0" marR="0" algn="just">
                        <a:lnSpc>
                          <a:spcPct val="115000"/>
                        </a:lnSpc>
                        <a:buNone/>
                      </a:pPr>
                      <a:r>
                        <a:rPr lang="en-GB" sz="1800" b="1" dirty="0">
                          <a:effectLst/>
                        </a:rPr>
                        <a:t>OECD Number 471</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6200" marR="76200" marT="0" marB="0" anchor="ctr"/>
                </a:tc>
                <a:extLst>
                  <a:ext uri="{0D108BD9-81ED-4DB2-BD59-A6C34878D82A}">
                    <a16:rowId xmlns:a16="http://schemas.microsoft.com/office/drawing/2014/main" val="2425779734"/>
                  </a:ext>
                </a:extLst>
              </a:tr>
              <a:tr h="319129">
                <a:tc rowSpan="2">
                  <a:txBody>
                    <a:bodyPr/>
                    <a:lstStyle/>
                    <a:p>
                      <a:pPr marL="0" marR="0" algn="just">
                        <a:lnSpc>
                          <a:spcPct val="115000"/>
                        </a:lnSpc>
                        <a:buNone/>
                      </a:pPr>
                      <a:r>
                        <a:rPr lang="en-GB" sz="1800" b="1">
                          <a:effectLst/>
                        </a:rPr>
                        <a:t>Neutral Red Uptake (NRU) Cytotoxicity Assay</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0" marB="0" anchor="ctr"/>
                </a:tc>
                <a:tc>
                  <a:txBody>
                    <a:bodyPr/>
                    <a:lstStyle/>
                    <a:p>
                      <a:pPr marL="0" marR="0" algn="just">
                        <a:lnSpc>
                          <a:spcPct val="115000"/>
                        </a:lnSpc>
                        <a:buNone/>
                      </a:pPr>
                      <a:r>
                        <a:rPr lang="en-US" sz="1800" b="1" dirty="0">
                          <a:effectLst/>
                        </a:rPr>
                        <a:t>Health Canada T-502</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0" marB="0" anchor="ctr"/>
                </a:tc>
                <a:extLst>
                  <a:ext uri="{0D108BD9-81ED-4DB2-BD59-A6C34878D82A}">
                    <a16:rowId xmlns:a16="http://schemas.microsoft.com/office/drawing/2014/main" val="2105586443"/>
                  </a:ext>
                </a:extLst>
              </a:tr>
              <a:tr h="319129">
                <a:tc vMerge="1">
                  <a:txBody>
                    <a:bodyPr/>
                    <a:lstStyle/>
                    <a:p>
                      <a:endParaRPr lang="en-US"/>
                    </a:p>
                  </a:txBody>
                  <a:tcPr/>
                </a:tc>
                <a:tc>
                  <a:txBody>
                    <a:bodyPr/>
                    <a:lstStyle/>
                    <a:p>
                      <a:pPr marL="0" marR="0" algn="just">
                        <a:lnSpc>
                          <a:spcPct val="115000"/>
                        </a:lnSpc>
                        <a:buNone/>
                      </a:pPr>
                      <a:r>
                        <a:rPr lang="en-GB" sz="1800" b="1">
                          <a:effectLst/>
                        </a:rPr>
                        <a:t>OECD Number 129</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0" marB="0" anchor="ctr"/>
                </a:tc>
                <a:extLst>
                  <a:ext uri="{0D108BD9-81ED-4DB2-BD59-A6C34878D82A}">
                    <a16:rowId xmlns:a16="http://schemas.microsoft.com/office/drawing/2014/main" val="2334839712"/>
                  </a:ext>
                </a:extLst>
              </a:tr>
              <a:tr h="628604">
                <a:tc>
                  <a:txBody>
                    <a:bodyPr/>
                    <a:lstStyle/>
                    <a:p>
                      <a:pPr marL="0" marR="0" algn="just">
                        <a:lnSpc>
                          <a:spcPct val="115000"/>
                        </a:lnSpc>
                        <a:buNone/>
                      </a:pPr>
                      <a:r>
                        <a:rPr lang="en-GB" sz="1800" b="1">
                          <a:effectLst/>
                        </a:rPr>
                        <a:t>In Vitro Mammalian Cell Micronucleus (ivMN) Assay</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0" marB="0" anchor="ctr"/>
                </a:tc>
                <a:tc>
                  <a:txBody>
                    <a:bodyPr/>
                    <a:lstStyle/>
                    <a:p>
                      <a:pPr marL="0" marR="0" algn="just">
                        <a:lnSpc>
                          <a:spcPct val="115000"/>
                        </a:lnSpc>
                        <a:buNone/>
                      </a:pPr>
                      <a:r>
                        <a:rPr lang="en-GB" sz="1800" b="1" dirty="0">
                          <a:effectLst/>
                        </a:rPr>
                        <a:t>OECD TG487</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0" marB="0" anchor="ctr"/>
                </a:tc>
                <a:extLst>
                  <a:ext uri="{0D108BD9-81ED-4DB2-BD59-A6C34878D82A}">
                    <a16:rowId xmlns:a16="http://schemas.microsoft.com/office/drawing/2014/main" val="1052821059"/>
                  </a:ext>
                </a:extLst>
              </a:tr>
            </a:tbl>
          </a:graphicData>
        </a:graphic>
      </p:graphicFrame>
      <p:sp>
        <p:nvSpPr>
          <p:cNvPr id="39" name="TextBox 38">
            <a:extLst>
              <a:ext uri="{FF2B5EF4-FFF2-40B4-BE49-F238E27FC236}">
                <a16:creationId xmlns:a16="http://schemas.microsoft.com/office/drawing/2014/main" id="{DDF3C53A-AEF9-EF6B-1F32-0694FA516F26}"/>
              </a:ext>
            </a:extLst>
          </p:cNvPr>
          <p:cNvSpPr txBox="1"/>
          <p:nvPr/>
        </p:nvSpPr>
        <p:spPr>
          <a:xfrm>
            <a:off x="25292269" y="14977747"/>
            <a:ext cx="7288543" cy="287515"/>
          </a:xfrm>
          <a:prstGeom prst="rect">
            <a:avLst/>
          </a:prstGeom>
          <a:noFill/>
        </p:spPr>
        <p:txBody>
          <a:bodyPr wrap="square">
            <a:spAutoFit/>
          </a:bodyPr>
          <a:lstStyle/>
          <a:p>
            <a:pPr marL="0" marR="0">
              <a:lnSpc>
                <a:spcPct val="115000"/>
              </a:lnSpc>
              <a:buNone/>
            </a:pPr>
            <a:r>
              <a:rPr lang="en-US" sz="1200" dirty="0">
                <a:solidFill>
                  <a:srgbClr val="000000"/>
                </a:solidFill>
                <a:effectLst/>
                <a:latin typeface="Arial" panose="020B0604020202020204" pitchFamily="34" charset="0"/>
                <a:ea typeface="Times New Roman" panose="02020603050405020304" pitchFamily="18" charset="0"/>
              </a:rPr>
              <a:t>A= Observed toxicity (thinning of the background lawn, pinpoint colonies, absence of background lawn)</a:t>
            </a:r>
            <a:endParaRPr lang="en-US" sz="1200" dirty="0">
              <a:effectLst/>
              <a:latin typeface="Times New Roman" panose="02020603050405020304" pitchFamily="18" charset="0"/>
              <a:ea typeface="Times New Roman" panose="02020603050405020304" pitchFamily="18" charset="0"/>
            </a:endParaRPr>
          </a:p>
        </p:txBody>
      </p:sp>
      <p:sp>
        <p:nvSpPr>
          <p:cNvPr id="41" name="TextBox 40">
            <a:extLst>
              <a:ext uri="{FF2B5EF4-FFF2-40B4-BE49-F238E27FC236}">
                <a16:creationId xmlns:a16="http://schemas.microsoft.com/office/drawing/2014/main" id="{A9894784-2FB2-7D63-B1A2-4AD8274DE162}"/>
              </a:ext>
            </a:extLst>
          </p:cNvPr>
          <p:cNvSpPr txBox="1"/>
          <p:nvPr/>
        </p:nvSpPr>
        <p:spPr>
          <a:xfrm>
            <a:off x="25221931" y="9973093"/>
            <a:ext cx="7288543" cy="287515"/>
          </a:xfrm>
          <a:prstGeom prst="rect">
            <a:avLst/>
          </a:prstGeom>
          <a:noFill/>
        </p:spPr>
        <p:txBody>
          <a:bodyPr wrap="square">
            <a:spAutoFit/>
          </a:bodyPr>
          <a:lstStyle/>
          <a:p>
            <a:pPr marL="0" marR="0">
              <a:lnSpc>
                <a:spcPct val="115000"/>
              </a:lnSpc>
              <a:buNone/>
            </a:pPr>
            <a:r>
              <a:rPr lang="en-US" sz="1200" dirty="0">
                <a:solidFill>
                  <a:srgbClr val="000000"/>
                </a:solidFill>
                <a:effectLst/>
                <a:latin typeface="Arial" panose="020B0604020202020204" pitchFamily="34" charset="0"/>
                <a:ea typeface="Times New Roman" panose="02020603050405020304" pitchFamily="18" charset="0"/>
              </a:rPr>
              <a:t>A= Observed toxicity (thinning of the background lawn, pinpoint colonies, absence of background lawn)</a:t>
            </a:r>
            <a:endParaRPr lang="en-US" sz="1200" dirty="0">
              <a:effectLst/>
              <a:latin typeface="Times New Roman" panose="02020603050405020304" pitchFamily="18" charset="0"/>
              <a:ea typeface="Times New Roman" panose="02020603050405020304" pitchFamily="18" charset="0"/>
            </a:endParaRPr>
          </a:p>
        </p:txBody>
      </p:sp>
      <p:sp>
        <p:nvSpPr>
          <p:cNvPr id="42" name="TextBox 41">
            <a:extLst>
              <a:ext uri="{FF2B5EF4-FFF2-40B4-BE49-F238E27FC236}">
                <a16:creationId xmlns:a16="http://schemas.microsoft.com/office/drawing/2014/main" id="{056A1ADE-A3CF-2D85-331D-510006D5F683}"/>
              </a:ext>
            </a:extLst>
          </p:cNvPr>
          <p:cNvSpPr txBox="1"/>
          <p:nvPr/>
        </p:nvSpPr>
        <p:spPr>
          <a:xfrm>
            <a:off x="1645166" y="26735131"/>
            <a:ext cx="9973579" cy="2862322"/>
          </a:xfrm>
          <a:prstGeom prst="rect">
            <a:avLst/>
          </a:prstGeom>
          <a:noFill/>
        </p:spPr>
        <p:txBody>
          <a:bodyPr wrap="square">
            <a:spAutoFit/>
          </a:bodyPr>
          <a:lstStyle/>
          <a:p>
            <a:pPr marL="285750" marR="0" lvl="0" indent="-285750">
              <a:spcBef>
                <a:spcPts val="1200"/>
              </a:spcBef>
              <a:spcAft>
                <a:spcPts val="0"/>
              </a:spcAft>
              <a:buFont typeface="Arial" panose="020B0604020202020204" pitchFamily="34" charset="0"/>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OECD Guideline for The Testing of Chemicals: In Vitro Mammalian Cell Micronucleus Test, No. TG487, Adopted 29 July 2016.</a:t>
            </a:r>
          </a:p>
          <a:p>
            <a:pPr marL="342900" marR="0" lvl="0" indent="-342900">
              <a:spcBef>
                <a:spcPts val="1200"/>
              </a:spcBef>
              <a:spcAft>
                <a:spcPts val="0"/>
              </a:spcAft>
              <a:buFont typeface="Symbol"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OECD (2020), Test No. 471: Bacterial Reverse Mutation Test, OECD Guidelines for the Testing of Chemicals, Section 4, OECD Publishing, Paris.</a:t>
            </a:r>
            <a:r>
              <a:rPr lang="en-US" sz="1400" dirty="0">
                <a:effectLst/>
                <a:latin typeface="Arial" panose="020B0604020202020204" pitchFamily="34" charset="0"/>
                <a:cs typeface="Arial" panose="020B0604020202020204" pitchFamily="34" charset="0"/>
              </a:rPr>
              <a:t> </a:t>
            </a:r>
          </a:p>
          <a:p>
            <a:pPr marL="342900" marR="0" lvl="0" indent="-342900">
              <a:spcBef>
                <a:spcPts val="1200"/>
              </a:spcBef>
              <a:spcAft>
                <a:spcPts val="0"/>
              </a:spcAft>
              <a:buFont typeface="Symbol"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OECD (2010) Test No. 129: Guidance document on using cytotoxicity tests to estimate starting doses for acute oral systematic toxicity tests, Series on Testing and Assessment: Testing for Human Health, OECD Publishing, Paris. </a:t>
            </a:r>
          </a:p>
          <a:p>
            <a:pPr marL="342900" marR="0" lvl="0" indent="-342900">
              <a:spcBef>
                <a:spcPts val="1200"/>
              </a:spcBef>
              <a:spcAft>
                <a:spcPts val="0"/>
              </a:spcAft>
              <a:buFont typeface="Symbol"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Health Canada Official Method T-502, Third Edition (2017-12-31), Neutral Red Uptake Assay for Mainstream Tobacco Smoke.</a:t>
            </a:r>
          </a:p>
          <a:p>
            <a:pPr marL="342900" marR="0" lvl="0" indent="-342900">
              <a:spcBef>
                <a:spcPts val="1200"/>
              </a:spcBef>
              <a:spcAft>
                <a:spcPts val="0"/>
              </a:spcAft>
              <a:buFont typeface="Symbol"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Yu F. et al. Preclinical Assessment of Tobacco-Free Nicotine Pouches Demonstrates Reduced In Vitro Toxicity Compared with Tobacco Snus and Combustible Cigarette Smoke. Applied In Vitro Toxicology. Mar 2022. 24-35.</a:t>
            </a:r>
          </a:p>
        </p:txBody>
      </p:sp>
      <p:sp>
        <p:nvSpPr>
          <p:cNvPr id="13" name="Rectangle 4">
            <a:extLst>
              <a:ext uri="{FF2B5EF4-FFF2-40B4-BE49-F238E27FC236}">
                <a16:creationId xmlns:a16="http://schemas.microsoft.com/office/drawing/2014/main" id="{59779F41-6496-9838-21AE-3C5F11AAB36E}"/>
              </a:ext>
            </a:extLst>
          </p:cNvPr>
          <p:cNvSpPr>
            <a:spLocks noChangeArrowheads="1"/>
          </p:cNvSpPr>
          <p:nvPr/>
        </p:nvSpPr>
        <p:spPr bwMode="auto">
          <a:xfrm>
            <a:off x="8772661" y="13751953"/>
            <a:ext cx="122690068"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27" name="Picture 1" descr="Blood Orange">
            <a:extLst>
              <a:ext uri="{FF2B5EF4-FFF2-40B4-BE49-F238E27FC236}">
                <a16:creationId xmlns:a16="http://schemas.microsoft.com/office/drawing/2014/main" id="{83AF1CC4-24CB-34C8-CF23-B70BC7B33A7C}"/>
              </a:ext>
            </a:extLst>
          </p:cNvPr>
          <p:cNvPicPr>
            <a:picLocks noChangeAspect="1" noChangeArrowheads="1"/>
          </p:cNvPicPr>
          <p:nvPr/>
        </p:nvPicPr>
        <p:blipFill>
          <a:blip r:embed="rId8" r:link="rId9">
            <a:extLst>
              <a:ext uri="{28A0092B-C50C-407E-A947-70E740481C1C}">
                <a14:useLocalDpi xmlns:a14="http://schemas.microsoft.com/office/drawing/2010/main" val="0"/>
              </a:ext>
            </a:extLst>
          </a:blip>
          <a:srcRect/>
          <a:stretch>
            <a:fillRect/>
          </a:stretch>
        </p:blipFill>
        <p:spPr bwMode="auto">
          <a:xfrm>
            <a:off x="2996877" y="13437502"/>
            <a:ext cx="3725751" cy="3692901"/>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6533E32C-866B-2972-D1BE-06DC9C56D959}"/>
              </a:ext>
            </a:extLst>
          </p:cNvPr>
          <p:cNvPicPr>
            <a:picLocks noChangeAspect="1"/>
          </p:cNvPicPr>
          <p:nvPr/>
        </p:nvPicPr>
        <p:blipFill>
          <a:blip r:embed="rId10">
            <a:alphaModFix/>
            <a:extLst>
              <a:ext uri="{BEBA8EAE-BF5A-486C-A8C5-ECC9F3942E4B}">
                <a14:imgProps xmlns:a14="http://schemas.microsoft.com/office/drawing/2010/main">
                  <a14:imgLayer r:embed="rId11">
                    <a14:imgEffect>
                      <a14:brightnessContrast contrast="1000"/>
                    </a14:imgEffect>
                  </a14:imgLayer>
                </a14:imgProps>
              </a:ext>
            </a:extLst>
          </a:blip>
          <a:stretch>
            <a:fillRect/>
          </a:stretch>
        </p:blipFill>
        <p:spPr>
          <a:xfrm>
            <a:off x="6568995" y="14402512"/>
            <a:ext cx="2414350" cy="1822288"/>
          </a:xfrm>
          <a:prstGeom prst="rect">
            <a:avLst/>
          </a:prstGeom>
        </p:spPr>
      </p:pic>
      <p:sp>
        <p:nvSpPr>
          <p:cNvPr id="37" name="TextBox 36">
            <a:extLst>
              <a:ext uri="{FF2B5EF4-FFF2-40B4-BE49-F238E27FC236}">
                <a16:creationId xmlns:a16="http://schemas.microsoft.com/office/drawing/2014/main" id="{C1867FCF-16F2-EFCE-E740-0A8A1448105B}"/>
              </a:ext>
            </a:extLst>
          </p:cNvPr>
          <p:cNvSpPr txBox="1"/>
          <p:nvPr/>
        </p:nvSpPr>
        <p:spPr>
          <a:xfrm flipH="1">
            <a:off x="33516276" y="25463650"/>
            <a:ext cx="9620077" cy="369332"/>
          </a:xfrm>
          <a:prstGeom prst="rect">
            <a:avLst/>
          </a:prstGeom>
          <a:solidFill>
            <a:srgbClr val="92D050"/>
          </a:solidFill>
        </p:spPr>
        <p:txBody>
          <a:bodyPr wrap="square" rtlCol="0">
            <a:spAutoFit/>
          </a:bodyPr>
          <a:lstStyle/>
          <a:p>
            <a:pPr marL="914400" marR="0" indent="-914400" algn="ctr">
              <a:spcBef>
                <a:spcPts val="1200"/>
              </a:spcBef>
              <a:spcAft>
                <a:spcPts val="600"/>
              </a:spcAft>
              <a:tabLst>
                <a:tab pos="914400" algn="l"/>
              </a:tabLst>
            </a:pPr>
            <a:r>
              <a:rPr lang="en-US" b="1" dirty="0">
                <a:latin typeface="Arial" panose="020B0604020202020204" pitchFamily="34" charset="0"/>
                <a:cs typeface="Arial" panose="020B0604020202020204" pitchFamily="34" charset="0"/>
              </a:rPr>
              <a:t>Genotoxic Evaluation Summary</a:t>
            </a:r>
            <a:r>
              <a:rPr lang="en-US" b="1" dirty="0">
                <a:solidFill>
                  <a:srgbClr val="000000"/>
                </a:solidFill>
                <a:latin typeface="Arial" panose="020B0604020202020204" pitchFamily="34" charset="0"/>
                <a:ea typeface="Times New Roman" panose="02020603050405020304" pitchFamily="18" charset="0"/>
                <a:cs typeface="Arial" panose="020B0604020202020204" pitchFamily="34" charset="0"/>
              </a:rPr>
              <a:t> for </a:t>
            </a:r>
            <a:r>
              <a:rPr lang="en-US" b="1" dirty="0">
                <a:latin typeface="Arial" panose="020B0604020202020204" pitchFamily="34" charset="0"/>
                <a:ea typeface="Times New Roman" panose="02020603050405020304" pitchFamily="18" charset="0"/>
                <a:cs typeface="Arial" panose="020B0604020202020204" pitchFamily="34" charset="0"/>
              </a:rPr>
              <a:t>Nic </a:t>
            </a:r>
            <a:r>
              <a:rPr lang="en-US" b="1" dirty="0" err="1">
                <a:latin typeface="Arial" panose="020B0604020202020204" pitchFamily="34" charset="0"/>
                <a:ea typeface="Times New Roman" panose="02020603050405020304" pitchFamily="18" charset="0"/>
                <a:cs typeface="Arial" panose="020B0604020202020204" pitchFamily="34" charset="0"/>
              </a:rPr>
              <a:t>Nac</a:t>
            </a:r>
            <a:r>
              <a:rPr lang="en-US" b="1" dirty="0">
                <a:latin typeface="Arial" panose="020B0604020202020204" pitchFamily="34" charset="0"/>
                <a:ea typeface="Times New Roman" panose="02020603050405020304" pitchFamily="18" charset="0"/>
                <a:cs typeface="Arial" panose="020B0604020202020204" pitchFamily="34" charset="0"/>
              </a:rPr>
              <a:t> Naturals Blood Orange 6mg </a:t>
            </a:r>
          </a:p>
        </p:txBody>
      </p:sp>
      <p:graphicFrame>
        <p:nvGraphicFramePr>
          <p:cNvPr id="44" name="Table 43">
            <a:extLst>
              <a:ext uri="{FF2B5EF4-FFF2-40B4-BE49-F238E27FC236}">
                <a16:creationId xmlns:a16="http://schemas.microsoft.com/office/drawing/2014/main" id="{1357B977-AC26-49B4-A2E6-155024FD6ABF}"/>
              </a:ext>
            </a:extLst>
          </p:cNvPr>
          <p:cNvGraphicFramePr>
            <a:graphicFrameLocks noGrp="1"/>
          </p:cNvGraphicFramePr>
          <p:nvPr>
            <p:extLst>
              <p:ext uri="{D42A27DB-BD31-4B8C-83A1-F6EECF244321}">
                <p14:modId xmlns:p14="http://schemas.microsoft.com/office/powerpoint/2010/main" val="3561285634"/>
              </p:ext>
            </p:extLst>
          </p:nvPr>
        </p:nvGraphicFramePr>
        <p:xfrm>
          <a:off x="33548367" y="26128423"/>
          <a:ext cx="9428954" cy="4781898"/>
        </p:xfrm>
        <a:graphic>
          <a:graphicData uri="http://schemas.openxmlformats.org/drawingml/2006/table">
            <a:tbl>
              <a:tblPr firstRow="1" firstCol="1" bandRow="1">
                <a:tableStyleId>{5C22544A-7EE6-4342-B048-85BDC9FD1C3A}</a:tableStyleId>
              </a:tblPr>
              <a:tblGrid>
                <a:gridCol w="1379847">
                  <a:extLst>
                    <a:ext uri="{9D8B030D-6E8A-4147-A177-3AD203B41FA5}">
                      <a16:colId xmlns:a16="http://schemas.microsoft.com/office/drawing/2014/main" val="3556422675"/>
                    </a:ext>
                  </a:extLst>
                </a:gridCol>
                <a:gridCol w="1379847">
                  <a:extLst>
                    <a:ext uri="{9D8B030D-6E8A-4147-A177-3AD203B41FA5}">
                      <a16:colId xmlns:a16="http://schemas.microsoft.com/office/drawing/2014/main" val="1550550106"/>
                    </a:ext>
                  </a:extLst>
                </a:gridCol>
                <a:gridCol w="1097579">
                  <a:extLst>
                    <a:ext uri="{9D8B030D-6E8A-4147-A177-3AD203B41FA5}">
                      <a16:colId xmlns:a16="http://schemas.microsoft.com/office/drawing/2014/main" val="3810098445"/>
                    </a:ext>
                  </a:extLst>
                </a:gridCol>
                <a:gridCol w="1585457">
                  <a:extLst>
                    <a:ext uri="{9D8B030D-6E8A-4147-A177-3AD203B41FA5}">
                      <a16:colId xmlns:a16="http://schemas.microsoft.com/office/drawing/2014/main" val="2712977806"/>
                    </a:ext>
                  </a:extLst>
                </a:gridCol>
                <a:gridCol w="1379847">
                  <a:extLst>
                    <a:ext uri="{9D8B030D-6E8A-4147-A177-3AD203B41FA5}">
                      <a16:colId xmlns:a16="http://schemas.microsoft.com/office/drawing/2014/main" val="1578991947"/>
                    </a:ext>
                  </a:extLst>
                </a:gridCol>
                <a:gridCol w="1048436">
                  <a:extLst>
                    <a:ext uri="{9D8B030D-6E8A-4147-A177-3AD203B41FA5}">
                      <a16:colId xmlns:a16="http://schemas.microsoft.com/office/drawing/2014/main" val="3917203794"/>
                    </a:ext>
                  </a:extLst>
                </a:gridCol>
                <a:gridCol w="1557941">
                  <a:extLst>
                    <a:ext uri="{9D8B030D-6E8A-4147-A177-3AD203B41FA5}">
                      <a16:colId xmlns:a16="http://schemas.microsoft.com/office/drawing/2014/main" val="1133851677"/>
                    </a:ext>
                  </a:extLst>
                </a:gridCol>
              </a:tblGrid>
              <a:tr h="676797">
                <a:tc rowSpan="2">
                  <a:txBody>
                    <a:bodyPr/>
                    <a:lstStyle/>
                    <a:p>
                      <a:pPr marL="0" marR="0" algn="ctr">
                        <a:lnSpc>
                          <a:spcPct val="115000"/>
                        </a:lnSpc>
                        <a:buNone/>
                      </a:pPr>
                      <a:r>
                        <a:rPr lang="en-US" sz="1600" b="1" dirty="0">
                          <a:effectLst/>
                        </a:rPr>
                        <a:t>Treatment</a:t>
                      </a:r>
                      <a:br>
                        <a:rPr lang="en-US" sz="1600" b="1" dirty="0">
                          <a:effectLst/>
                        </a:rPr>
                      </a:br>
                      <a:r>
                        <a:rPr lang="en-US" sz="1600" b="1" dirty="0">
                          <a:effectLst/>
                        </a:rPr>
                        <a:t>Schedule</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gridSpan="6">
                  <a:txBody>
                    <a:bodyPr/>
                    <a:lstStyle/>
                    <a:p>
                      <a:pPr marL="0" marR="0" algn="ctr">
                        <a:lnSpc>
                          <a:spcPct val="115000"/>
                        </a:lnSpc>
                        <a:buNone/>
                      </a:pPr>
                      <a:r>
                        <a:rPr lang="en-US" sz="1600" b="1" dirty="0">
                          <a:effectLst/>
                        </a:rPr>
                        <a:t>Genotoxicity Analysis of </a:t>
                      </a:r>
                      <a:r>
                        <a:rPr lang="en-US" sz="1600" b="1" dirty="0" err="1">
                          <a:effectLst/>
                        </a:rPr>
                        <a:t>ivMN</a:t>
                      </a:r>
                      <a:r>
                        <a:rPr lang="en-US" sz="1600" b="1" dirty="0">
                          <a:effectLst/>
                        </a:rPr>
                        <a:t> Assay for Nic </a:t>
                      </a:r>
                      <a:r>
                        <a:rPr lang="en-US" sz="1600" b="1" dirty="0" err="1">
                          <a:effectLst/>
                        </a:rPr>
                        <a:t>Nac</a:t>
                      </a:r>
                      <a:r>
                        <a:rPr lang="en-US" sz="1600" b="1" dirty="0">
                          <a:effectLst/>
                        </a:rPr>
                        <a:t> Naturals Blood Orange 6mg: DMSO Extract</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83320121"/>
                  </a:ext>
                </a:extLst>
              </a:tr>
              <a:tr h="2074710">
                <a:tc vMerge="1">
                  <a:txBody>
                    <a:bodyPr/>
                    <a:lstStyle/>
                    <a:p>
                      <a:endParaRPr lang="en-US"/>
                    </a:p>
                  </a:txBody>
                  <a:tcPr/>
                </a:tc>
                <a:tc>
                  <a:txBody>
                    <a:bodyPr/>
                    <a:lstStyle/>
                    <a:p>
                      <a:pPr marL="0" marR="0" algn="ctr">
                        <a:lnSpc>
                          <a:spcPct val="115000"/>
                        </a:lnSpc>
                        <a:buNone/>
                      </a:pPr>
                      <a:r>
                        <a:rPr lang="en-US" sz="1600" b="1" dirty="0">
                          <a:solidFill>
                            <a:schemeClr val="bg1"/>
                          </a:solidFill>
                          <a:effectLst/>
                        </a:rPr>
                        <a:t>Extract Conc.</a:t>
                      </a:r>
                    </a:p>
                    <a:p>
                      <a:pPr marL="0" marR="0" algn="ctr">
                        <a:lnSpc>
                          <a:spcPct val="115000"/>
                        </a:lnSpc>
                        <a:buNone/>
                      </a:pPr>
                      <a:r>
                        <a:rPr lang="en-US" sz="1600" b="1" dirty="0">
                          <a:solidFill>
                            <a:schemeClr val="bg1"/>
                          </a:solidFill>
                          <a:effectLst/>
                        </a:rPr>
                        <a:t>Range with &lt;60%</a:t>
                      </a:r>
                    </a:p>
                    <a:p>
                      <a:pPr marL="0" marR="0" algn="ctr">
                        <a:lnSpc>
                          <a:spcPct val="115000"/>
                        </a:lnSpc>
                        <a:buNone/>
                      </a:pPr>
                      <a:r>
                        <a:rPr lang="en-US" sz="1600" b="1" dirty="0">
                          <a:solidFill>
                            <a:schemeClr val="bg1"/>
                          </a:solidFill>
                          <a:effectLst/>
                        </a:rPr>
                        <a:t>Cytotoxicity</a:t>
                      </a:r>
                      <a:br>
                        <a:rPr lang="en-US" sz="1600" b="1" dirty="0">
                          <a:solidFill>
                            <a:schemeClr val="bg1"/>
                          </a:solidFill>
                          <a:effectLst/>
                        </a:rPr>
                      </a:br>
                      <a:r>
                        <a:rPr lang="en-US" sz="1600" b="1" dirty="0">
                          <a:solidFill>
                            <a:schemeClr val="bg1"/>
                          </a:solidFill>
                          <a:effectLst/>
                        </a:rPr>
                        <a:t>(mg/mL)</a:t>
                      </a:r>
                      <a:endParaRPr lang="en-US" sz="1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600" b="1" dirty="0">
                          <a:solidFill>
                            <a:schemeClr val="bg1"/>
                          </a:solidFill>
                          <a:effectLst/>
                        </a:rPr>
                        <a:t>Chi-Square</a:t>
                      </a:r>
                      <a:br>
                        <a:rPr lang="en-US" sz="1600" b="1" dirty="0">
                          <a:solidFill>
                            <a:schemeClr val="bg1"/>
                          </a:solidFill>
                          <a:effectLst/>
                        </a:rPr>
                      </a:br>
                      <a:r>
                        <a:rPr lang="en-US" sz="1600" b="1" dirty="0">
                          <a:solidFill>
                            <a:schemeClr val="bg1"/>
                          </a:solidFill>
                          <a:effectLst/>
                        </a:rPr>
                        <a:t>p-value</a:t>
                      </a:r>
                      <a:endParaRPr lang="en-US" sz="1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600" b="1" dirty="0">
                          <a:solidFill>
                            <a:schemeClr val="bg1"/>
                          </a:solidFill>
                          <a:effectLst/>
                        </a:rPr>
                        <a:t>Dunnett's</a:t>
                      </a:r>
                      <a:br>
                        <a:rPr lang="en-US" sz="1600" b="1" dirty="0">
                          <a:solidFill>
                            <a:schemeClr val="bg1"/>
                          </a:solidFill>
                          <a:effectLst/>
                        </a:rPr>
                      </a:br>
                      <a:r>
                        <a:rPr lang="en-US" sz="1600" b="1" dirty="0">
                          <a:solidFill>
                            <a:schemeClr val="bg1"/>
                          </a:solidFill>
                          <a:effectLst/>
                        </a:rPr>
                        <a:t>Test</a:t>
                      </a:r>
                      <a:br>
                        <a:rPr lang="en-US" sz="1600" b="1" dirty="0">
                          <a:solidFill>
                            <a:schemeClr val="bg1"/>
                          </a:solidFill>
                          <a:effectLst/>
                        </a:rPr>
                      </a:br>
                      <a:r>
                        <a:rPr lang="en-US" sz="1600" b="1" dirty="0">
                          <a:solidFill>
                            <a:schemeClr val="bg1"/>
                          </a:solidFill>
                          <a:effectLst/>
                        </a:rPr>
                        <a:t>Result</a:t>
                      </a:r>
                      <a:endParaRPr lang="en-US" sz="1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600" b="1" dirty="0">
                          <a:solidFill>
                            <a:schemeClr val="bg1"/>
                          </a:solidFill>
                          <a:effectLst/>
                        </a:rPr>
                        <a:t>Historical Solvent</a:t>
                      </a:r>
                      <a:br>
                        <a:rPr lang="en-US" sz="1600" b="1" dirty="0">
                          <a:solidFill>
                            <a:schemeClr val="bg1"/>
                          </a:solidFill>
                          <a:effectLst/>
                        </a:rPr>
                      </a:br>
                      <a:r>
                        <a:rPr lang="en-US" sz="1600" b="1" dirty="0">
                          <a:solidFill>
                            <a:schemeClr val="bg1"/>
                          </a:solidFill>
                          <a:effectLst/>
                        </a:rPr>
                        <a:t>Control Range</a:t>
                      </a:r>
                      <a:br>
                        <a:rPr lang="en-US" sz="1600" b="1" dirty="0">
                          <a:solidFill>
                            <a:schemeClr val="bg1"/>
                          </a:solidFill>
                          <a:effectLst/>
                        </a:rPr>
                      </a:br>
                      <a:r>
                        <a:rPr lang="en-US" sz="1600" b="1" dirty="0">
                          <a:solidFill>
                            <a:schemeClr val="bg1"/>
                          </a:solidFill>
                          <a:effectLst/>
                        </a:rPr>
                        <a:t>(% Micronuclei)</a:t>
                      </a:r>
                      <a:endParaRPr lang="en-US" sz="1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600" b="1" dirty="0">
                          <a:solidFill>
                            <a:schemeClr val="bg1"/>
                          </a:solidFill>
                          <a:effectLst/>
                        </a:rPr>
                        <a:t>Overall %MN Range</a:t>
                      </a:r>
                      <a:endParaRPr lang="en-US" sz="1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600" b="1" dirty="0">
                          <a:solidFill>
                            <a:schemeClr val="bg1"/>
                          </a:solidFill>
                          <a:effectLst/>
                        </a:rPr>
                        <a:t>Evaluation of</a:t>
                      </a:r>
                      <a:br>
                        <a:rPr lang="en-US" sz="1600" b="1" dirty="0">
                          <a:solidFill>
                            <a:schemeClr val="bg1"/>
                          </a:solidFill>
                          <a:effectLst/>
                        </a:rPr>
                      </a:br>
                      <a:r>
                        <a:rPr lang="en-US" sz="1600" b="1" dirty="0">
                          <a:solidFill>
                            <a:schemeClr val="bg1"/>
                          </a:solidFill>
                          <a:effectLst/>
                        </a:rPr>
                        <a:t>Replicate</a:t>
                      </a:r>
                      <a:br>
                        <a:rPr lang="en-US" sz="1600" b="1" dirty="0">
                          <a:solidFill>
                            <a:schemeClr val="bg1"/>
                          </a:solidFill>
                          <a:effectLst/>
                        </a:rPr>
                      </a:br>
                      <a:r>
                        <a:rPr lang="en-US" sz="1600" b="1" dirty="0">
                          <a:solidFill>
                            <a:schemeClr val="bg1"/>
                          </a:solidFill>
                          <a:effectLst/>
                        </a:rPr>
                        <a:t>Genotoxic</a:t>
                      </a:r>
                      <a:br>
                        <a:rPr lang="en-US" sz="1600" b="1" dirty="0">
                          <a:solidFill>
                            <a:schemeClr val="bg1"/>
                          </a:solidFill>
                          <a:effectLst/>
                        </a:rPr>
                      </a:br>
                      <a:r>
                        <a:rPr lang="en-US" sz="1600" b="1" dirty="0">
                          <a:solidFill>
                            <a:schemeClr val="bg1"/>
                          </a:solidFill>
                          <a:effectLst/>
                        </a:rPr>
                        <a:t>Response</a:t>
                      </a:r>
                      <a:endParaRPr lang="en-US" sz="1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3569905382"/>
                  </a:ext>
                </a:extLst>
              </a:tr>
              <a:tr h="676797">
                <a:tc>
                  <a:txBody>
                    <a:bodyPr/>
                    <a:lstStyle/>
                    <a:p>
                      <a:pPr marL="0" marR="0" algn="just">
                        <a:lnSpc>
                          <a:spcPct val="115000"/>
                        </a:lnSpc>
                        <a:buNone/>
                      </a:pPr>
                      <a:r>
                        <a:rPr lang="en-US" sz="1600" b="1">
                          <a:effectLst/>
                        </a:rPr>
                        <a:t>Schedule (i)</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0 - 1.111</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0.662</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dirty="0">
                          <a:effectLst/>
                        </a:rPr>
                        <a:t>not significant</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dirty="0">
                          <a:effectLst/>
                        </a:rPr>
                        <a:t>0.3 - 1.0</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0.3 - 0.4</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non-genotoxic</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88078375"/>
                  </a:ext>
                </a:extLst>
              </a:tr>
              <a:tr h="676797">
                <a:tc>
                  <a:txBody>
                    <a:bodyPr/>
                    <a:lstStyle/>
                    <a:p>
                      <a:pPr marL="0" marR="0" algn="just">
                        <a:lnSpc>
                          <a:spcPct val="115000"/>
                        </a:lnSpc>
                        <a:buNone/>
                      </a:pPr>
                      <a:r>
                        <a:rPr lang="en-US" sz="1600" b="1">
                          <a:effectLst/>
                        </a:rPr>
                        <a:t>Schedule (ii)</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0 - 1.111</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0.827</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not significant</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0.2 - 1.3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0.3 - 0.4</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non-genotoxic</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64842406"/>
                  </a:ext>
                </a:extLst>
              </a:tr>
              <a:tr h="676797">
                <a:tc>
                  <a:txBody>
                    <a:bodyPr/>
                    <a:lstStyle/>
                    <a:p>
                      <a:pPr marL="0" marR="0" algn="just">
                        <a:lnSpc>
                          <a:spcPct val="115000"/>
                        </a:lnSpc>
                        <a:buNone/>
                      </a:pPr>
                      <a:r>
                        <a:rPr lang="en-US" sz="1600" b="1">
                          <a:effectLst/>
                        </a:rPr>
                        <a:t>Schedule (iii)</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0 - 1.111</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dirty="0">
                          <a:effectLst/>
                        </a:rPr>
                        <a:t>1.000</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not significant</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0.2 - 0.9</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a:effectLst/>
                        </a:rPr>
                        <a:t>0.2 - 0.3</a:t>
                      </a:r>
                      <a:endParaRPr lang="en-US" sz="1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600" b="1" dirty="0">
                          <a:effectLst/>
                        </a:rPr>
                        <a:t>non-genotoxic</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48779264"/>
                  </a:ext>
                </a:extLst>
              </a:tr>
            </a:tbl>
          </a:graphicData>
        </a:graphic>
      </p:graphicFrame>
      <p:sp>
        <p:nvSpPr>
          <p:cNvPr id="51" name="TextBox 50">
            <a:extLst>
              <a:ext uri="{FF2B5EF4-FFF2-40B4-BE49-F238E27FC236}">
                <a16:creationId xmlns:a16="http://schemas.microsoft.com/office/drawing/2014/main" id="{3CB79C25-08E2-4F99-8E83-335256053252}"/>
              </a:ext>
            </a:extLst>
          </p:cNvPr>
          <p:cNvSpPr txBox="1"/>
          <p:nvPr/>
        </p:nvSpPr>
        <p:spPr>
          <a:xfrm>
            <a:off x="21289108" y="22695877"/>
            <a:ext cx="184731" cy="369332"/>
          </a:xfrm>
          <a:prstGeom prst="rect">
            <a:avLst/>
          </a:prstGeom>
          <a:noFill/>
        </p:spPr>
        <p:txBody>
          <a:bodyPr wrap="none" rtlCol="0">
            <a:spAutoFit/>
          </a:bodyPr>
          <a:lstStyle/>
          <a:p>
            <a:endParaRPr lang="en-US"/>
          </a:p>
        </p:txBody>
      </p:sp>
      <p:pic>
        <p:nvPicPr>
          <p:cNvPr id="8" name="Picture 7">
            <a:extLst>
              <a:ext uri="{FF2B5EF4-FFF2-40B4-BE49-F238E27FC236}">
                <a16:creationId xmlns:a16="http://schemas.microsoft.com/office/drawing/2014/main" id="{A457A90B-C7AA-9BAC-049F-E13A2521C160}"/>
              </a:ext>
            </a:extLst>
          </p:cNvPr>
          <p:cNvPicPr>
            <a:picLocks noChangeAspect="1"/>
          </p:cNvPicPr>
          <p:nvPr/>
        </p:nvPicPr>
        <p:blipFill>
          <a:blip r:embed="rId12"/>
          <a:stretch>
            <a:fillRect/>
          </a:stretch>
        </p:blipFill>
        <p:spPr>
          <a:xfrm>
            <a:off x="41740563" y="1320201"/>
            <a:ext cx="1236760" cy="1252822"/>
          </a:xfrm>
          <a:prstGeom prst="rect">
            <a:avLst/>
          </a:prstGeom>
        </p:spPr>
      </p:pic>
    </p:spTree>
    <p:extLst>
      <p:ext uri="{BB962C8B-B14F-4D97-AF65-F5344CB8AC3E}">
        <p14:creationId xmlns:p14="http://schemas.microsoft.com/office/powerpoint/2010/main" val="2984344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6322</TotalTime>
  <Words>1684</Words>
  <Application>Microsoft Macintosh PowerPoint</Application>
  <PresentationFormat>Custom</PresentationFormat>
  <Paragraphs>432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Symbol</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Bonnie Coffa</dc:creator>
  <cp:lastModifiedBy>Manoj Misra</cp:lastModifiedBy>
  <cp:revision>395</cp:revision>
  <cp:lastPrinted>2019-09-10T13:04:04Z</cp:lastPrinted>
  <dcterms:created xsi:type="dcterms:W3CDTF">2019-08-08T00:51:37Z</dcterms:created>
  <dcterms:modified xsi:type="dcterms:W3CDTF">2025-08-29T19:27:08Z</dcterms:modified>
</cp:coreProperties>
</file>