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44"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88" autoAdjust="0"/>
    <p:restoredTop sz="95469" autoAdjust="0"/>
  </p:normalViewPr>
  <p:slideViewPr>
    <p:cSldViewPr snapToGrid="0" showGuides="1">
      <p:cViewPr>
        <p:scale>
          <a:sx n="59" d="100"/>
          <a:sy n="59" d="100"/>
        </p:scale>
        <p:origin x="-7840" y="144"/>
      </p:cViewPr>
      <p:guideLst>
        <p:guide orient="horz" pos="10344"/>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9/8/25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9/8/25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9/8/25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1"/>
            <a:ext cx="42345627" cy="3102450"/>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18903" y="812857"/>
            <a:ext cx="42008867" cy="2754600"/>
          </a:xfrm>
          <a:prstGeom prst="rect">
            <a:avLst/>
          </a:prstGeom>
          <a:noFill/>
        </p:spPr>
        <p:txBody>
          <a:bodyPr wrap="square" rtlCol="0">
            <a:spAutoFit/>
          </a:bodyPr>
          <a:lstStyle/>
          <a:p>
            <a:pPr algn="ctr">
              <a:spcAft>
                <a:spcPts val="600"/>
              </a:spcAft>
            </a:pPr>
            <a:r>
              <a:rPr lang="en-US" sz="5400" b="1" kern="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HPHC ANALYSIS OF NIC NAC 	NATURALS MODERN ORAL NICOTINE LOZENGE PRODUCTS</a:t>
            </a:r>
          </a:p>
          <a:p>
            <a:pPr algn="ctr">
              <a:spcAft>
                <a:spcPts val="600"/>
              </a:spcAft>
            </a:pPr>
            <a:r>
              <a:rPr lang="fr-FR" sz="4000" spc="-75" dirty="0">
                <a:solidFill>
                  <a:schemeClr val="bg1"/>
                </a:solidFill>
                <a:latin typeface="Arial" panose="020B0604020202020204" pitchFamily="34" charset="0"/>
                <a:cs typeface="Arial" panose="020B0604020202020204" pitchFamily="34" charset="0"/>
              </a:rPr>
              <a:t>Manoj Misra, Ed Carmines and Lise Fraissinet</a:t>
            </a:r>
          </a:p>
          <a:p>
            <a:pPr algn="ctr">
              <a:spcAft>
                <a:spcPts val="600"/>
              </a:spcAft>
            </a:pPr>
            <a:r>
              <a:rPr lang="fr-FR" sz="3200" spc="-75" dirty="0" err="1">
                <a:solidFill>
                  <a:schemeClr val="bg1"/>
                </a:solidFill>
                <a:latin typeface="Arial" panose="020B0604020202020204" pitchFamily="34" charset="0"/>
                <a:cs typeface="Arial" panose="020B0604020202020204" pitchFamily="34" charset="0"/>
              </a:rPr>
              <a:t>Chemular</a:t>
            </a:r>
            <a:r>
              <a:rPr lang="fr-FR" sz="3200" spc="-75" dirty="0">
                <a:solidFill>
                  <a:schemeClr val="bg1"/>
                </a:solidFill>
                <a:latin typeface="Arial" panose="020B0604020202020204" pitchFamily="34" charset="0"/>
                <a:cs typeface="Arial" panose="020B0604020202020204" pitchFamily="34" charset="0"/>
              </a:rPr>
              <a:t> Inc, Hudson MI,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13</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3995278"/>
            <a:ext cx="13716000" cy="892551"/>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700531" y="12782561"/>
            <a:ext cx="13716000" cy="892552"/>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STUDY DESIGN AND METHODS</a:t>
            </a:r>
          </a:p>
        </p:txBody>
      </p:sp>
      <p:sp>
        <p:nvSpPr>
          <p:cNvPr id="27" name="Text Box 32">
            <a:extLst>
              <a:ext uri="{FF2B5EF4-FFF2-40B4-BE49-F238E27FC236}">
                <a16:creationId xmlns:a16="http://schemas.microsoft.com/office/drawing/2014/main" id="{981DB836-4F77-4BBF-8FE4-A9F93C159A3F}"/>
              </a:ext>
            </a:extLst>
          </p:cNvPr>
          <p:cNvSpPr txBox="1">
            <a:spLocks noChangeArrowheads="1"/>
          </p:cNvSpPr>
          <p:nvPr/>
        </p:nvSpPr>
        <p:spPr bwMode="auto">
          <a:xfrm>
            <a:off x="700531" y="13572233"/>
            <a:ext cx="13643744" cy="784830"/>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2400" dirty="0">
                <a:ea typeface="Times New Roman" panose="02020603050405020304" pitchFamily="18" charset="0"/>
              </a:rPr>
              <a:t>The</a:t>
            </a:r>
            <a:r>
              <a:rPr lang="en-US" sz="2400" dirty="0">
                <a:effectLst/>
                <a:latin typeface="Arial" panose="020B0604020202020204" pitchFamily="34" charset="0"/>
                <a:ea typeface="Times New Roman" panose="02020603050405020304" pitchFamily="18" charset="0"/>
              </a:rPr>
              <a:t> testing was conducted at </a:t>
            </a:r>
            <a:r>
              <a:rPr lang="en-US" sz="2400" dirty="0" err="1">
                <a:effectLst/>
                <a:latin typeface="Arial" panose="020B0604020202020204" pitchFamily="34" charset="0"/>
                <a:ea typeface="Times New Roman" panose="02020603050405020304" pitchFamily="18" charset="0"/>
              </a:rPr>
              <a:t>Labstat</a:t>
            </a:r>
            <a:r>
              <a:rPr lang="en-US" sz="2400" dirty="0">
                <a:effectLst/>
                <a:latin typeface="Arial" panose="020B0604020202020204" pitchFamily="34" charset="0"/>
                <a:ea typeface="Times New Roman" panose="02020603050405020304" pitchFamily="18" charset="0"/>
              </a:rPr>
              <a:t> International Inc., Kitchener, Ontario, Canada.</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BE732C8C-3153-4775-BBB7-9D8625CC8CED}"/>
              </a:ext>
            </a:extLst>
          </p:cNvPr>
          <p:cNvSpPr txBox="1"/>
          <p:nvPr/>
        </p:nvSpPr>
        <p:spPr>
          <a:xfrm>
            <a:off x="1042552" y="27260662"/>
            <a:ext cx="13460383" cy="704683"/>
          </a:xfrm>
          <a:prstGeom prst="rect">
            <a:avLst/>
          </a:prstGeom>
          <a:solidFill>
            <a:srgbClr val="1F86B3"/>
          </a:solidFill>
        </p:spPr>
        <p:txBody>
          <a:bodyPr wrap="square" lIns="205740" tIns="137160" rIns="137160" bIns="137160">
            <a:noAutofit/>
          </a:bodyPr>
          <a:lstStyle/>
          <a:p>
            <a:pPr algn="ctr">
              <a:defRPr/>
            </a:pPr>
            <a:r>
              <a:rPr lang="en-US" sz="2400" b="1" spc="-75" dirty="0">
                <a:solidFill>
                  <a:schemeClr val="bg1"/>
                </a:solidFill>
                <a:latin typeface="Arial" panose="020B0604020202020204" pitchFamily="34" charset="0"/>
                <a:cs typeface="Arial" panose="020B0604020202020204" pitchFamily="34" charset="0"/>
              </a:rPr>
              <a:t>REFERENCES</a:t>
            </a:r>
          </a:p>
        </p:txBody>
      </p:sp>
      <p:sp>
        <p:nvSpPr>
          <p:cNvPr id="53" name="TextBox 52">
            <a:extLst>
              <a:ext uri="{FF2B5EF4-FFF2-40B4-BE49-F238E27FC236}">
                <a16:creationId xmlns:a16="http://schemas.microsoft.com/office/drawing/2014/main" id="{55A619C9-A3C4-4C20-884B-3ED366F80CE5}"/>
              </a:ext>
            </a:extLst>
          </p:cNvPr>
          <p:cNvSpPr txBox="1"/>
          <p:nvPr/>
        </p:nvSpPr>
        <p:spPr>
          <a:xfrm>
            <a:off x="15290007" y="3995276"/>
            <a:ext cx="27828406" cy="892552"/>
          </a:xfrm>
          <a:prstGeom prst="rect">
            <a:avLst/>
          </a:prstGeom>
          <a:solidFill>
            <a:srgbClr val="1F86B3"/>
          </a:solidFill>
        </p:spPr>
        <p:txBody>
          <a:bodyPr wrap="square" lIns="205740" tIns="137160" rIns="137160" bIns="137160">
            <a:sp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15761644" y="25837415"/>
            <a:ext cx="27230722" cy="910810"/>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15677348" y="26653272"/>
            <a:ext cx="27159915" cy="4539704"/>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lnSpc>
                <a:spcPct val="150000"/>
              </a:lnSpc>
              <a:spcBef>
                <a:spcPts val="1200"/>
              </a:spcBef>
              <a:spcAft>
                <a:spcPts val="0"/>
              </a:spcAft>
              <a:buNone/>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HPHC analysis of the Nic </a:t>
            </a:r>
            <a:r>
              <a:rPr lang="en-US" sz="2400" b="1" kern="1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Nac</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Oral lozenge products demonstrated the following:</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1200"/>
              </a:spcBef>
              <a:spcAft>
                <a:spcPts val="0"/>
              </a:spcAft>
              <a:buFont typeface="Symbol" pitchFamily="2" charset="2"/>
              <a:buChar char=""/>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carbonyl compounds (acetaldehyde and crotonaldehyde), metal (cadmium, arsenic), nitrosamine compounds (NNK and NNN) and B(a)P were either not detected or below limits of quantitation. </a:t>
            </a:r>
          </a:p>
          <a:p>
            <a:pPr marL="342900" marR="0" lvl="0" indent="-342900" algn="just">
              <a:spcBef>
                <a:spcPts val="1200"/>
              </a:spcBef>
              <a:spcAft>
                <a:spcPts val="0"/>
              </a:spcAft>
              <a:buFont typeface="Symbol" pitchFamily="2" charset="2"/>
              <a:buChar char=""/>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non-significant and very low levels of formaldehyde detected for the Nic </a:t>
            </a:r>
            <a:r>
              <a:rPr lang="en-US" sz="2400" b="1" kern="1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Nac</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Naturals lozenge products were significantly below the exposure limits by CalEPA formaldehyde NSRL, ASTDR-Minimum Risk Levels (MRL) or the Derived No Effect Level (DNEL) for general population presenting minimal risk to the consumers.</a:t>
            </a:r>
          </a:p>
          <a:p>
            <a:pPr marL="342900" marR="0" lvl="0" indent="-342900" algn="just">
              <a:spcBef>
                <a:spcPts val="1200"/>
              </a:spcBef>
              <a:spcAft>
                <a:spcPts val="0"/>
              </a:spcAft>
              <a:buFont typeface="Symbol" pitchFamily="2" charset="2"/>
              <a:buChar char=""/>
            </a:pPr>
            <a:r>
              <a:rPr lang="en-US" sz="2400" b="1" kern="100" dirty="0">
                <a:solidFill>
                  <a:srgbClr val="000000"/>
                </a:solidFill>
                <a:ea typeface="Calibri" panose="020F0502020204030204" pitchFamily="34" charset="0"/>
                <a:cs typeface="Times New Roman" panose="02020603050405020304" pitchFamily="18" charset="0"/>
              </a:rPr>
              <a:t>Compared to the FDA authorized oral products (Verve Products-PMTA and  and General Suns Products-MRTP) and broad market sampling of modern oral nicotine products, </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Nic </a:t>
            </a:r>
            <a:r>
              <a:rPr lang="en-US" sz="2400" b="1" kern="1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Nac</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Naturals lozenge products have lower </a:t>
            </a:r>
            <a:r>
              <a:rPr lang="en-US" sz="2400" b="1" kern="100" dirty="0">
                <a:solidFill>
                  <a:srgbClr val="000000"/>
                </a:solidFill>
                <a:ea typeface="Calibri" panose="020F0502020204030204" pitchFamily="34" charset="0"/>
                <a:cs typeface="Times New Roman" panose="02020603050405020304" pitchFamily="18" charset="0"/>
              </a:rPr>
              <a:t>and similar </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levels of HPHCs, respectively.</a:t>
            </a:r>
          </a:p>
          <a:p>
            <a:pPr marL="342900" marR="0" lvl="0" indent="-342900" algn="just">
              <a:spcBef>
                <a:spcPts val="1200"/>
              </a:spcBef>
              <a:spcAft>
                <a:spcPts val="0"/>
              </a:spcAft>
              <a:buFont typeface="Symbol" pitchFamily="2" charset="2"/>
              <a:buChar char=""/>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Based on the adapted ELCR assessment for oral products and the qualitative risk management descriptors for concern, it can be concluded that the detected formaldehyde levels in Nic </a:t>
            </a:r>
            <a:r>
              <a:rPr lang="en-US" sz="2400" b="1" kern="1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Nac</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Natural lozenge products are of “lower concern” and thus pose a lower risk alternative to cigarettes and are unlikely to raise toxicological concerns regarding cancer risk.</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72787" y="4903671"/>
            <a:ext cx="13716000" cy="7432804"/>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spcBef>
                <a:spcPts val="0"/>
              </a:spcBef>
              <a:spcAft>
                <a:spcPts val="0"/>
              </a:spcAft>
              <a:buNone/>
            </a:pPr>
            <a:r>
              <a:rPr lang="en-US" sz="2400" dirty="0">
                <a:effectLst/>
                <a:ea typeface="Times New Roman" panose="02020603050405020304" pitchFamily="18" charset="0"/>
                <a:cs typeface="Arial" panose="020B0604020202020204" pitchFamily="34" charset="0"/>
              </a:rPr>
              <a:t>FDA guidance is intended to assist in submitting PMTA under section 910 of the FD&amp;C Act which include reporting of HPHCs in tobacco and nicotine products and tobacco smoke under section 904(a)(3) of the FD&amp;C Act. The Nic </a:t>
            </a:r>
            <a:r>
              <a:rPr lang="en-US" sz="2400" dirty="0" err="1">
                <a:effectLst/>
                <a:ea typeface="Times New Roman" panose="02020603050405020304" pitchFamily="18" charset="0"/>
                <a:cs typeface="Arial" panose="020B0604020202020204" pitchFamily="34" charset="0"/>
              </a:rPr>
              <a:t>Nac</a:t>
            </a:r>
            <a:r>
              <a:rPr lang="en-US" sz="2400" dirty="0">
                <a:effectLst/>
                <a:ea typeface="Times New Roman" panose="02020603050405020304" pitchFamily="18" charset="0"/>
                <a:cs typeface="Arial" panose="020B0604020202020204" pitchFamily="34" charset="0"/>
              </a:rPr>
              <a:t> Naturals (NNN) lozenges contain synthetic nicotine, xylitol, natural flavors, and binders and are made by mixing all of the ingredients and compressing the lozenge using a tablet press. The use of NNN lozenge products is similar to typical NRT lozenges. In the absence of FDA HPHC guidance for this type of products, NNN has chosen to follow the required HPHC list for portioned smokeless tobacco products. Among tested HPHCs, acetaldehyde, crotonaldehyde, TSNAs, metals and </a:t>
            </a:r>
            <a:r>
              <a:rPr lang="en-US" sz="2400" dirty="0" err="1">
                <a:effectLst/>
                <a:ea typeface="Times New Roman" panose="02020603050405020304" pitchFamily="18" charset="0"/>
                <a:cs typeface="Arial" panose="020B0604020202020204" pitchFamily="34" charset="0"/>
              </a:rPr>
              <a:t>BaP</a:t>
            </a:r>
            <a:r>
              <a:rPr lang="en-US" sz="2400" dirty="0">
                <a:effectLst/>
                <a:ea typeface="Times New Roman" panose="02020603050405020304" pitchFamily="18" charset="0"/>
                <a:cs typeface="Arial" panose="020B0604020202020204" pitchFamily="34" charset="0"/>
              </a:rPr>
              <a:t> were not detected or below quantitative limits. An insignificant level of formaldehyde was found in a few of the products. Based on the measured daily product consumption, the estimated daily formaldehyde exposure was compared with the oral no significant risk levels (NSRL) by OEHHA-Cal-EPA, minimum risk level (MRL) by ASTDR and the Derived No Effect Level (DNEL) by ECHA. The calculated potential daily exposure of formaldehyde for the NNN lozenge products was 15-27 fold below Cal EPA NSRL value, 5224-9525 fold below ASTDR-MRL and 107-195 fold below DNEL exposure limit. The HPHC excess lifetime cancer risks (ELCR) of the NNN products were zero for all of the products compared to currently FDA authorized Marketing Granted Order products of 118 for ENDS products and 10,000 for Kentucky 1R6F reference cigarette. In conclusion, insignificant HPHC yields, significant lower exposure potential and negligible lifetime cancer risk, indicate that the NNN products do not pose a significant risk to the consumers.</a:t>
            </a: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16148738" y="5089580"/>
            <a:ext cx="10752082" cy="492122"/>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HPHC ANALYSIS: </a:t>
            </a:r>
            <a:r>
              <a:rPr lang="en-US" sz="2400" b="1" kern="100" dirty="0">
                <a:solidFill>
                  <a:srgbClr val="000000"/>
                </a:solidFill>
                <a:latin typeface="Arial" panose="020B0604020202020204" pitchFamily="34" charset="0"/>
                <a:cs typeface="Arial" panose="020B0604020202020204" pitchFamily="34" charset="0"/>
              </a:rPr>
              <a:t>Nic </a:t>
            </a:r>
            <a:r>
              <a:rPr lang="en-US" sz="2400" b="1" kern="100" dirty="0" err="1">
                <a:solidFill>
                  <a:srgbClr val="000000"/>
                </a:solidFill>
                <a:latin typeface="Arial" panose="020B0604020202020204" pitchFamily="34" charset="0"/>
                <a:cs typeface="Arial" panose="020B0604020202020204" pitchFamily="34" charset="0"/>
              </a:rPr>
              <a:t>Nac</a:t>
            </a:r>
            <a:r>
              <a:rPr lang="en-US" sz="2400" b="1" kern="100" dirty="0">
                <a:solidFill>
                  <a:srgbClr val="000000"/>
                </a:solidFill>
                <a:latin typeface="Arial" panose="020B0604020202020204" pitchFamily="34" charset="0"/>
                <a:cs typeface="Arial" panose="020B0604020202020204" pitchFamily="34" charset="0"/>
              </a:rPr>
              <a:t> Naturals Blood Orange 6mg </a:t>
            </a: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2700111"/>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7661154" y="31920877"/>
            <a:ext cx="5295809" cy="369332"/>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78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TSRC Conference 2025, Knoxville, TN, USA  </a:t>
            </a:r>
          </a:p>
        </p:txBody>
      </p:sp>
      <p:sp>
        <p:nvSpPr>
          <p:cNvPr id="11" name="TextBox 10">
            <a:extLst>
              <a:ext uri="{FF2B5EF4-FFF2-40B4-BE49-F238E27FC236}">
                <a16:creationId xmlns:a16="http://schemas.microsoft.com/office/drawing/2014/main" id="{55CB04F0-5AC1-1DAA-21E2-24FFAFCFCE98}"/>
              </a:ext>
            </a:extLst>
          </p:cNvPr>
          <p:cNvSpPr txBox="1"/>
          <p:nvPr/>
        </p:nvSpPr>
        <p:spPr>
          <a:xfrm>
            <a:off x="641749" y="14925116"/>
            <a:ext cx="13364309" cy="461665"/>
          </a:xfrm>
          <a:prstGeom prst="rect">
            <a:avLst/>
          </a:prstGeom>
          <a:noFill/>
        </p:spPr>
        <p:txBody>
          <a:bodyPr wrap="square">
            <a:spAutoFit/>
          </a:bodyPr>
          <a:lstStyle/>
          <a:p>
            <a:pPr marL="914400" marR="0" indent="-914400">
              <a:spcBef>
                <a:spcPts val="1200"/>
              </a:spcBef>
              <a:spcAft>
                <a:spcPts val="600"/>
              </a:spcAft>
              <a:tabLst>
                <a:tab pos="914400" algn="l"/>
              </a:tabLst>
            </a:pPr>
            <a:r>
              <a:rPr lang="en-US" sz="2400" b="1" dirty="0">
                <a:effectLst/>
                <a:latin typeface="Arial" panose="020B0604020202020204" pitchFamily="34" charset="0"/>
                <a:ea typeface="Times New Roman" panose="02020603050405020304" pitchFamily="18" charset="0"/>
                <a:cs typeface="Times New Roman" panose="02020603050405020304" pitchFamily="18" charset="0"/>
              </a:rPr>
              <a:t>NIC NAC NATURALS LOZENGE PRODUCTS</a:t>
            </a:r>
          </a:p>
        </p:txBody>
      </p:sp>
      <p:sp>
        <p:nvSpPr>
          <p:cNvPr id="14" name="TextBox 13">
            <a:extLst>
              <a:ext uri="{FF2B5EF4-FFF2-40B4-BE49-F238E27FC236}">
                <a16:creationId xmlns:a16="http://schemas.microsoft.com/office/drawing/2014/main" id="{484B32A5-A111-17E8-7171-FDF1E163EEF4}"/>
              </a:ext>
            </a:extLst>
          </p:cNvPr>
          <p:cNvSpPr txBox="1"/>
          <p:nvPr/>
        </p:nvSpPr>
        <p:spPr>
          <a:xfrm>
            <a:off x="641749" y="19176490"/>
            <a:ext cx="13774782" cy="461665"/>
          </a:xfrm>
          <a:prstGeom prst="rect">
            <a:avLst/>
          </a:prstGeom>
          <a:noFill/>
        </p:spPr>
        <p:txBody>
          <a:bodyPr wrap="square">
            <a:spAutoFit/>
          </a:bodyPr>
          <a:lstStyle/>
          <a:p>
            <a:pPr marL="0" marR="0" algn="just">
              <a:spcBef>
                <a:spcPts val="0"/>
              </a:spcBef>
              <a:spcAft>
                <a:spcPts val="0"/>
              </a:spcAft>
            </a:pPr>
            <a:r>
              <a:rPr lang="en-US" sz="2400" b="1" kern="100" dirty="0">
                <a:latin typeface="Arial" panose="020B0604020202020204" pitchFamily="34" charset="0"/>
                <a:ea typeface="Calibri" panose="020F0502020204030204" pitchFamily="34" charset="0"/>
                <a:cs typeface="Arial" panose="020B0604020202020204" pitchFamily="34" charset="0"/>
              </a:rPr>
              <a:t>HPHC ANALYSES</a:t>
            </a:r>
            <a:endParaRPr lang="en-US" sz="24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
            <a:extLst>
              <a:ext uri="{FF2B5EF4-FFF2-40B4-BE49-F238E27FC236}">
                <a16:creationId xmlns:a16="http://schemas.microsoft.com/office/drawing/2014/main" id="{1F974891-54FF-7B0F-F54B-B19D4FE9926F}"/>
              </a:ext>
            </a:extLst>
          </p:cNvPr>
          <p:cNvSpPr>
            <a:spLocks noChangeArrowheads="1"/>
          </p:cNvSpPr>
          <p:nvPr/>
        </p:nvSpPr>
        <p:spPr bwMode="auto">
          <a:xfrm>
            <a:off x="19583949" y="807019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9" name="Rectangle 4">
            <a:extLst>
              <a:ext uri="{FF2B5EF4-FFF2-40B4-BE49-F238E27FC236}">
                <a16:creationId xmlns:a16="http://schemas.microsoft.com/office/drawing/2014/main" id="{C750420A-77F5-3C57-1286-E8A51D6B62AA}"/>
              </a:ext>
            </a:extLst>
          </p:cNvPr>
          <p:cNvSpPr>
            <a:spLocks noChangeArrowheads="1"/>
          </p:cNvSpPr>
          <p:nvPr/>
        </p:nvSpPr>
        <p:spPr bwMode="auto">
          <a:xfrm>
            <a:off x="28780317" y="8406714"/>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6">
            <a:extLst>
              <a:ext uri="{FF2B5EF4-FFF2-40B4-BE49-F238E27FC236}">
                <a16:creationId xmlns:a16="http://schemas.microsoft.com/office/drawing/2014/main" id="{93AB3E81-1925-E785-30E5-83A8B68CE52E}"/>
              </a:ext>
            </a:extLst>
          </p:cNvPr>
          <p:cNvSpPr>
            <a:spLocks noChangeArrowheads="1"/>
          </p:cNvSpPr>
          <p:nvPr/>
        </p:nvSpPr>
        <p:spPr bwMode="auto">
          <a:xfrm>
            <a:off x="36042061" y="8433609"/>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E56525BD-68BE-BF7B-F2EC-95C38B9B08AC}"/>
              </a:ext>
            </a:extLst>
          </p:cNvPr>
          <p:cNvSpPr txBox="1"/>
          <p:nvPr/>
        </p:nvSpPr>
        <p:spPr>
          <a:xfrm>
            <a:off x="786935" y="22897456"/>
            <a:ext cx="13774782" cy="461665"/>
          </a:xfrm>
          <a:prstGeom prst="rect">
            <a:avLst/>
          </a:prstGeom>
          <a:noFill/>
        </p:spPr>
        <p:txBody>
          <a:bodyPr wrap="square">
            <a:spAutoFit/>
          </a:bodyPr>
          <a:lstStyle/>
          <a:p>
            <a:pPr marL="0" marR="0" algn="just">
              <a:spcBef>
                <a:spcPts val="0"/>
              </a:spcBef>
              <a:spcAft>
                <a:spcPts val="0"/>
              </a:spcAft>
            </a:pPr>
            <a:r>
              <a:rPr lang="en-US" sz="2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METHOD SPECIFIC LOD AND LOQ FOR HPHC CONSTITUENTS</a:t>
            </a:r>
            <a:r>
              <a:rPr lang="en-US" sz="2400" b="1" dirty="0">
                <a:effectLst/>
                <a:latin typeface="Arial" panose="020B0604020202020204" pitchFamily="34" charset="0"/>
                <a:cs typeface="Arial" panose="020B0604020202020204" pitchFamily="34" charset="0"/>
              </a:rPr>
              <a:t> </a:t>
            </a:r>
            <a:endParaRPr lang="en-US" sz="24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59D757C3-9EE2-BFDD-64DB-F63D513DBD6E}"/>
              </a:ext>
            </a:extLst>
          </p:cNvPr>
          <p:cNvSpPr txBox="1"/>
          <p:nvPr/>
        </p:nvSpPr>
        <p:spPr>
          <a:xfrm flipH="1">
            <a:off x="31465279" y="5159564"/>
            <a:ext cx="10752081" cy="492115"/>
          </a:xfrm>
          <a:prstGeom prst="rect">
            <a:avLst/>
          </a:prstGeom>
          <a:solidFill>
            <a:srgbClr val="92D050"/>
          </a:solidFill>
        </p:spPr>
        <p:txBody>
          <a:bodyPr wrap="square" rtlCol="0">
            <a:spAutoFit/>
          </a:bodyPr>
          <a:lstStyle/>
          <a:p>
            <a:pPr marL="0" marR="0" algn="ctr">
              <a:lnSpc>
                <a:spcPct val="115000"/>
              </a:lnSpc>
              <a:spcBef>
                <a:spcPts val="0"/>
              </a:spcBef>
              <a:spcAft>
                <a:spcPts val="0"/>
              </a:spcAft>
            </a:pPr>
            <a:r>
              <a:rPr lang="en-US" sz="2400" b="1" kern="100" dirty="0">
                <a:solidFill>
                  <a:srgbClr val="000000"/>
                </a:solidFill>
                <a:latin typeface="Arial" panose="020B0604020202020204" pitchFamily="34" charset="0"/>
                <a:ea typeface="Calibri" panose="020F0502020204030204" pitchFamily="34" charset="0"/>
                <a:cs typeface="Arial" panose="020B0604020202020204" pitchFamily="34" charset="0"/>
              </a:rPr>
              <a:t>CARBONYL</a:t>
            </a: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ANALYSIS: PRODUCT PER DAY USE BASIS</a:t>
            </a:r>
            <a:r>
              <a:rPr lang="en-US" sz="12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BF373CC9-521A-154F-3968-4602666D70FC}"/>
              </a:ext>
            </a:extLst>
          </p:cNvPr>
          <p:cNvSpPr txBox="1"/>
          <p:nvPr/>
        </p:nvSpPr>
        <p:spPr>
          <a:xfrm flipH="1">
            <a:off x="16748870" y="13067517"/>
            <a:ext cx="4486032" cy="1429622"/>
          </a:xfrm>
          <a:prstGeom prst="rect">
            <a:avLst/>
          </a:prstGeom>
          <a:solidFill>
            <a:srgbClr val="92D050"/>
          </a:solidFill>
        </p:spPr>
        <p:txBody>
          <a:bodyPr wrap="square" rtlCol="0">
            <a:spAutoFit/>
          </a:bodyPr>
          <a:lstStyle/>
          <a:p>
            <a:pPr marL="0" marR="0" algn="ctr">
              <a:lnSpc>
                <a:spcPct val="150000"/>
              </a:lnSpc>
              <a:spcBef>
                <a:spcPts val="0"/>
              </a:spcBef>
              <a:spcAft>
                <a:spcPts val="0"/>
              </a:spcAft>
            </a:pPr>
            <a:r>
              <a:rPr lang="en-US" sz="2000" b="1" kern="100" dirty="0">
                <a:solidFill>
                  <a:srgbClr val="000000"/>
                </a:solidFill>
                <a:effectLst/>
                <a:ea typeface="Calibri" panose="020F0502020204030204" pitchFamily="34" charset="0"/>
                <a:cs typeface="Times New Roman" panose="02020603050405020304" pitchFamily="18" charset="0"/>
              </a:rPr>
              <a:t>COMPARATIVE CALCULATED DAILY FORMALDEHYDE EXPOSURE AND EXPOSURE LIMITS</a:t>
            </a:r>
            <a:endParaRPr lang="en-US" sz="2000" kern="100" dirty="0">
              <a:effectLst/>
              <a:ea typeface="Calibri" panose="020F0502020204030204"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24A81C15-C956-81C1-C2F1-ACC8F6F94E0A}"/>
              </a:ext>
            </a:extLst>
          </p:cNvPr>
          <p:cNvSpPr txBox="1"/>
          <p:nvPr/>
        </p:nvSpPr>
        <p:spPr>
          <a:xfrm flipH="1">
            <a:off x="30210361" y="17411410"/>
            <a:ext cx="12920189" cy="905633"/>
          </a:xfrm>
          <a:prstGeom prst="rect">
            <a:avLst/>
          </a:prstGeom>
          <a:solidFill>
            <a:srgbClr val="92D050"/>
          </a:solidFill>
        </p:spPr>
        <p:txBody>
          <a:bodyPr wrap="square" rtlCol="0">
            <a:spAutoFit/>
          </a:bodyPr>
          <a:lstStyle/>
          <a:p>
            <a:pPr marL="0" marR="0" algn="ctr">
              <a:lnSpc>
                <a:spcPct val="115000"/>
              </a:lnSpc>
              <a:spcBef>
                <a:spcPts val="0"/>
              </a:spcBef>
              <a:spcAft>
                <a:spcPts val="0"/>
              </a:spcAft>
            </a:pP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COMPARATIVE HPHC LEVELS OF NNN POUCH PRODUCTS WITH MARKET COMPARATORS</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ACE6764D-EC78-B251-1675-D84B2B555F2D}"/>
              </a:ext>
            </a:extLst>
          </p:cNvPr>
          <p:cNvSpPr txBox="1"/>
          <p:nvPr/>
        </p:nvSpPr>
        <p:spPr>
          <a:xfrm>
            <a:off x="27841314" y="9845569"/>
            <a:ext cx="2725791" cy="830997"/>
          </a:xfrm>
          <a:prstGeom prst="rect">
            <a:avLst/>
          </a:prstGeom>
          <a:noFill/>
        </p:spPr>
        <p:txBody>
          <a:bodyPr wrap="square">
            <a:spAutoFit/>
          </a:bodyPr>
          <a:lstStyle/>
          <a:p>
            <a:r>
              <a:rPr lang="en-US" sz="1600" dirty="0">
                <a:effectLst/>
                <a:ea typeface="Calibri" panose="020F0502020204030204" pitchFamily="34" charset="0"/>
              </a:rPr>
              <a:t>BDL: Below detection limit</a:t>
            </a:r>
          </a:p>
          <a:p>
            <a:r>
              <a:rPr lang="en-US" sz="1600" dirty="0">
                <a:ea typeface="Calibri" panose="020F0502020204030204" pitchFamily="34" charset="0"/>
              </a:rPr>
              <a:t>BQL: Below quantitative limit</a:t>
            </a:r>
            <a:r>
              <a:rPr lang="en-US" sz="1600" dirty="0">
                <a:effectLst/>
                <a:ea typeface="Calibri" panose="020F0502020204030204" pitchFamily="34" charset="0"/>
              </a:rPr>
              <a:t> </a:t>
            </a:r>
          </a:p>
          <a:p>
            <a:endParaRPr lang="en-US" sz="1600" dirty="0"/>
          </a:p>
        </p:txBody>
      </p:sp>
      <p:graphicFrame>
        <p:nvGraphicFramePr>
          <p:cNvPr id="12" name="Table 11">
            <a:extLst>
              <a:ext uri="{FF2B5EF4-FFF2-40B4-BE49-F238E27FC236}">
                <a16:creationId xmlns:a16="http://schemas.microsoft.com/office/drawing/2014/main" id="{4CECCF13-81D7-2E7E-65BF-66FA1220914A}"/>
              </a:ext>
            </a:extLst>
          </p:cNvPr>
          <p:cNvGraphicFramePr>
            <a:graphicFrameLocks noGrp="1"/>
          </p:cNvGraphicFramePr>
          <p:nvPr>
            <p:extLst>
              <p:ext uri="{D42A27DB-BD31-4B8C-83A1-F6EECF244321}">
                <p14:modId xmlns:p14="http://schemas.microsoft.com/office/powerpoint/2010/main" val="3286395185"/>
              </p:ext>
            </p:extLst>
          </p:nvPr>
        </p:nvGraphicFramePr>
        <p:xfrm>
          <a:off x="16148738" y="5812477"/>
          <a:ext cx="11039529" cy="4669861"/>
        </p:xfrm>
        <a:graphic>
          <a:graphicData uri="http://schemas.openxmlformats.org/drawingml/2006/table">
            <a:tbl>
              <a:tblPr firstRow="1" bandRow="1">
                <a:tableStyleId>{5C22544A-7EE6-4342-B048-85BDC9FD1C3A}</a:tableStyleId>
              </a:tblPr>
              <a:tblGrid>
                <a:gridCol w="3419510">
                  <a:extLst>
                    <a:ext uri="{9D8B030D-6E8A-4147-A177-3AD203B41FA5}">
                      <a16:colId xmlns:a16="http://schemas.microsoft.com/office/drawing/2014/main" val="2419824828"/>
                    </a:ext>
                  </a:extLst>
                </a:gridCol>
                <a:gridCol w="2153025">
                  <a:extLst>
                    <a:ext uri="{9D8B030D-6E8A-4147-A177-3AD203B41FA5}">
                      <a16:colId xmlns:a16="http://schemas.microsoft.com/office/drawing/2014/main" val="298537601"/>
                    </a:ext>
                  </a:extLst>
                </a:gridCol>
                <a:gridCol w="2786267">
                  <a:extLst>
                    <a:ext uri="{9D8B030D-6E8A-4147-A177-3AD203B41FA5}">
                      <a16:colId xmlns:a16="http://schemas.microsoft.com/office/drawing/2014/main" val="3930234951"/>
                    </a:ext>
                  </a:extLst>
                </a:gridCol>
                <a:gridCol w="2680727">
                  <a:extLst>
                    <a:ext uri="{9D8B030D-6E8A-4147-A177-3AD203B41FA5}">
                      <a16:colId xmlns:a16="http://schemas.microsoft.com/office/drawing/2014/main" val="3705457434"/>
                    </a:ext>
                  </a:extLst>
                </a:gridCol>
              </a:tblGrid>
              <a:tr h="769858">
                <a:tc rowSpan="2">
                  <a:txBody>
                    <a:bodyPr/>
                    <a:lstStyle/>
                    <a:p>
                      <a:pPr marL="0" marR="0" algn="ctr">
                        <a:buNone/>
                      </a:pPr>
                      <a:r>
                        <a:rPr lang="en-US" sz="2000" b="1" kern="100" dirty="0">
                          <a:effectLst/>
                        </a:rPr>
                        <a:t>HPHC Constituents</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rowSpan="2">
                  <a:txBody>
                    <a:bodyPr/>
                    <a:lstStyle/>
                    <a:p>
                      <a:pPr marL="0" marR="0" algn="ctr">
                        <a:buNone/>
                      </a:pPr>
                      <a:r>
                        <a:rPr lang="en-US" sz="2000" b="1" kern="100" dirty="0">
                          <a:effectLst/>
                        </a:rPr>
                        <a:t>Unit</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2">
                  <a:txBody>
                    <a:bodyPr/>
                    <a:lstStyle/>
                    <a:p>
                      <a:pPr marL="0" marR="0" algn="ctr">
                        <a:buNone/>
                      </a:pPr>
                      <a:r>
                        <a:rPr lang="en-US" sz="2000" b="1" kern="100" dirty="0">
                          <a:effectLst/>
                        </a:rPr>
                        <a:t>Nic </a:t>
                      </a:r>
                      <a:r>
                        <a:rPr lang="en-US" sz="2000" b="1" kern="100" dirty="0" err="1">
                          <a:effectLst/>
                        </a:rPr>
                        <a:t>Nac</a:t>
                      </a:r>
                      <a:r>
                        <a:rPr lang="en-US" sz="2000" b="1" kern="100" dirty="0">
                          <a:effectLst/>
                        </a:rPr>
                        <a:t> Naturals Blood Orange 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2002268100"/>
                  </a:ext>
                </a:extLst>
              </a:tr>
              <a:tr h="350355">
                <a:tc vMerge="1">
                  <a:txBody>
                    <a:bodyPr/>
                    <a:lstStyle/>
                    <a:p>
                      <a:endParaRPr lang="en-US"/>
                    </a:p>
                  </a:txBody>
                  <a:tcPr/>
                </a:tc>
                <a:tc vMerge="1">
                  <a:txBody>
                    <a:bodyPr/>
                    <a:lstStyle/>
                    <a:p>
                      <a:endParaRPr lang="en-US"/>
                    </a:p>
                  </a:txBody>
                  <a:tcPr/>
                </a:tc>
                <a:tc>
                  <a:txBody>
                    <a:bodyPr/>
                    <a:lstStyle/>
                    <a:p>
                      <a:pPr marL="0" marR="0" algn="ctr">
                        <a:buNone/>
                      </a:pPr>
                      <a:r>
                        <a:rPr lang="en-US" sz="2000" b="1" kern="100" dirty="0">
                          <a:solidFill>
                            <a:schemeClr val="bg1"/>
                          </a:solidFill>
                          <a:effectLst/>
                        </a:rPr>
                        <a:t>Mean</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solidFill>
                            <a:schemeClr val="bg1"/>
                          </a:solidFill>
                          <a:effectLst/>
                        </a:rPr>
                        <a:t>SD</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3749606839"/>
                  </a:ext>
                </a:extLst>
              </a:tr>
              <a:tr h="350355">
                <a:tc>
                  <a:txBody>
                    <a:bodyPr/>
                    <a:lstStyle/>
                    <a:p>
                      <a:pPr marL="0" marR="0" algn="ctr">
                        <a:buNone/>
                      </a:pPr>
                      <a:r>
                        <a:rPr lang="en-US" sz="2000" b="1" kern="100">
                          <a:effectLst/>
                        </a:rPr>
                        <a:t>acetaldehyde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dirty="0">
                          <a:effectLst/>
                        </a:rPr>
                        <a:t>µg/lozenge</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dirty="0">
                          <a:effectLst/>
                        </a:rPr>
                        <a:t>BDL</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dirty="0">
                          <a:effectLst/>
                        </a:rPr>
                        <a:t>BDL</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90807460"/>
                  </a:ext>
                </a:extLst>
              </a:tr>
              <a:tr h="350355">
                <a:tc>
                  <a:txBody>
                    <a:bodyPr/>
                    <a:lstStyle/>
                    <a:p>
                      <a:pPr marL="0" marR="0" algn="ctr">
                        <a:buNone/>
                      </a:pPr>
                      <a:r>
                        <a:rPr lang="en-US" sz="2000" b="1" kern="100">
                          <a:effectLst/>
                        </a:rPr>
                        <a:t>crotonaldehyde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394644901"/>
                  </a:ext>
                </a:extLst>
              </a:tr>
              <a:tr h="350355">
                <a:tc>
                  <a:txBody>
                    <a:bodyPr/>
                    <a:lstStyle/>
                    <a:p>
                      <a:pPr marL="0" marR="0" algn="ctr">
                        <a:buNone/>
                      </a:pPr>
                      <a:r>
                        <a:rPr lang="en-US" sz="2000" b="1" kern="100">
                          <a:effectLst/>
                        </a:rPr>
                        <a:t>formaldehyde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BQL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BQL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147917960"/>
                  </a:ext>
                </a:extLst>
              </a:tr>
              <a:tr h="350355">
                <a:tc>
                  <a:txBody>
                    <a:bodyPr/>
                    <a:lstStyle/>
                    <a:p>
                      <a:pPr marL="0" marR="0" algn="ctr">
                        <a:buNone/>
                      </a:pPr>
                      <a:r>
                        <a:rPr lang="en-US" sz="2000" b="1" kern="100">
                          <a:effectLst/>
                        </a:rPr>
                        <a:t>arsenic</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dirty="0">
                          <a:effectLst/>
                        </a:rPr>
                        <a:t>ng/lozenge</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252466188"/>
                  </a:ext>
                </a:extLst>
              </a:tr>
              <a:tr h="350355">
                <a:tc>
                  <a:txBody>
                    <a:bodyPr/>
                    <a:lstStyle/>
                    <a:p>
                      <a:pPr marL="0" marR="0" algn="ctr">
                        <a:buNone/>
                      </a:pPr>
                      <a:r>
                        <a:rPr lang="en-US" sz="2000" b="1" kern="100">
                          <a:effectLst/>
                        </a:rPr>
                        <a:t>cadmium</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ng/lozenge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640299217"/>
                  </a:ext>
                </a:extLst>
              </a:tr>
              <a:tr h="350355">
                <a:tc>
                  <a:txBody>
                    <a:bodyPr/>
                    <a:lstStyle/>
                    <a:p>
                      <a:pPr marL="0" marR="0" algn="ctr">
                        <a:buNone/>
                      </a:pPr>
                      <a:r>
                        <a:rPr lang="en-US" sz="2000" b="1" kern="100">
                          <a:effectLst/>
                        </a:rPr>
                        <a:t>benzo(a)pyrene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a:ea typeface="+mn-ea"/>
                          <a:cs typeface="+mn-cs"/>
                        </a:rPr>
                        <a:t>ng/lozenge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22222848"/>
                  </a:ext>
                </a:extLst>
              </a:tr>
              <a:tr h="373404">
                <a:tc>
                  <a:txBody>
                    <a:bodyPr/>
                    <a:lstStyle/>
                    <a:p>
                      <a:pPr marL="0" marR="0" algn="ctr">
                        <a:buNone/>
                      </a:pPr>
                      <a:r>
                        <a:rPr lang="en-US" sz="2000" b="1" kern="100">
                          <a:effectLst/>
                        </a:rPr>
                        <a:t>nicotine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dirty="0">
                          <a:effectLst/>
                        </a:rPr>
                        <a:t>mg/lozenge</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4.72</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0.27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109754556"/>
                  </a:ext>
                </a:extLst>
              </a:tr>
              <a:tr h="350355">
                <a:tc>
                  <a:txBody>
                    <a:bodyPr/>
                    <a:lstStyle/>
                    <a:p>
                      <a:pPr marL="0" marR="0" algn="ctr">
                        <a:buNone/>
                      </a:pPr>
                      <a:r>
                        <a:rPr lang="en-US" sz="2000" b="1" kern="100">
                          <a:effectLst/>
                        </a:rPr>
                        <a:t>pH</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pH unit</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7.78</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0.02</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68456718"/>
                  </a:ext>
                </a:extLst>
              </a:tr>
              <a:tr h="373404">
                <a:tc>
                  <a:txBody>
                    <a:bodyPr/>
                    <a:lstStyle/>
                    <a:p>
                      <a:pPr marL="0" marR="0" algn="ctr">
                        <a:buNone/>
                      </a:pPr>
                      <a:r>
                        <a:rPr lang="en-US" sz="2000" b="1" kern="100">
                          <a:effectLst/>
                        </a:rPr>
                        <a:t>NNK</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ng/lozenge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61668853"/>
                  </a:ext>
                </a:extLst>
              </a:tr>
              <a:tr h="350355">
                <a:tc>
                  <a:txBody>
                    <a:bodyPr/>
                    <a:lstStyle/>
                    <a:p>
                      <a:pPr marL="0" marR="0" algn="ctr">
                        <a:buNone/>
                      </a:pPr>
                      <a:r>
                        <a:rPr lang="en-US" sz="2000" b="1" kern="100">
                          <a:effectLst/>
                        </a:rPr>
                        <a:t>NNN</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a:ea typeface="+mn-ea"/>
                          <a:cs typeface="+mn-cs"/>
                        </a:rPr>
                        <a:t>ng/lozenge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a:effectLst/>
                        </a:rPr>
                        <a:t>BDL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buNone/>
                      </a:pPr>
                      <a:r>
                        <a:rPr lang="en-US" sz="2000" b="1" kern="100" dirty="0">
                          <a:effectLst/>
                        </a:rPr>
                        <a:t>BDL</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31107567"/>
                  </a:ext>
                </a:extLst>
              </a:tr>
            </a:tbl>
          </a:graphicData>
        </a:graphic>
      </p:graphicFrame>
      <p:graphicFrame>
        <p:nvGraphicFramePr>
          <p:cNvPr id="13" name="Table 12">
            <a:extLst>
              <a:ext uri="{FF2B5EF4-FFF2-40B4-BE49-F238E27FC236}">
                <a16:creationId xmlns:a16="http://schemas.microsoft.com/office/drawing/2014/main" id="{599A0316-7177-B4E5-A4B4-4DA06746B2F1}"/>
              </a:ext>
            </a:extLst>
          </p:cNvPr>
          <p:cNvGraphicFramePr>
            <a:graphicFrameLocks noGrp="1"/>
          </p:cNvGraphicFramePr>
          <p:nvPr>
            <p:extLst>
              <p:ext uri="{D42A27DB-BD31-4B8C-83A1-F6EECF244321}">
                <p14:modId xmlns:p14="http://schemas.microsoft.com/office/powerpoint/2010/main" val="2198353134"/>
              </p:ext>
            </p:extLst>
          </p:nvPr>
        </p:nvGraphicFramePr>
        <p:xfrm>
          <a:off x="30936003" y="5914846"/>
          <a:ext cx="11901260" cy="4548103"/>
        </p:xfrm>
        <a:graphic>
          <a:graphicData uri="http://schemas.openxmlformats.org/drawingml/2006/table">
            <a:tbl>
              <a:tblPr firstRow="1" firstCol="1" bandRow="1">
                <a:tableStyleId>{5C22544A-7EE6-4342-B048-85BDC9FD1C3A}</a:tableStyleId>
              </a:tblPr>
              <a:tblGrid>
                <a:gridCol w="2439250">
                  <a:extLst>
                    <a:ext uri="{9D8B030D-6E8A-4147-A177-3AD203B41FA5}">
                      <a16:colId xmlns:a16="http://schemas.microsoft.com/office/drawing/2014/main" val="2489625869"/>
                    </a:ext>
                  </a:extLst>
                </a:gridCol>
                <a:gridCol w="1374774">
                  <a:extLst>
                    <a:ext uri="{9D8B030D-6E8A-4147-A177-3AD203B41FA5}">
                      <a16:colId xmlns:a16="http://schemas.microsoft.com/office/drawing/2014/main" val="4151319636"/>
                    </a:ext>
                  </a:extLst>
                </a:gridCol>
                <a:gridCol w="1401212">
                  <a:extLst>
                    <a:ext uri="{9D8B030D-6E8A-4147-A177-3AD203B41FA5}">
                      <a16:colId xmlns:a16="http://schemas.microsoft.com/office/drawing/2014/main" val="4027433676"/>
                    </a:ext>
                  </a:extLst>
                </a:gridCol>
                <a:gridCol w="1399821">
                  <a:extLst>
                    <a:ext uri="{9D8B030D-6E8A-4147-A177-3AD203B41FA5}">
                      <a16:colId xmlns:a16="http://schemas.microsoft.com/office/drawing/2014/main" val="2213808877"/>
                    </a:ext>
                  </a:extLst>
                </a:gridCol>
                <a:gridCol w="1399821">
                  <a:extLst>
                    <a:ext uri="{9D8B030D-6E8A-4147-A177-3AD203B41FA5}">
                      <a16:colId xmlns:a16="http://schemas.microsoft.com/office/drawing/2014/main" val="3603286292"/>
                    </a:ext>
                  </a:extLst>
                </a:gridCol>
                <a:gridCol w="1399821">
                  <a:extLst>
                    <a:ext uri="{9D8B030D-6E8A-4147-A177-3AD203B41FA5}">
                      <a16:colId xmlns:a16="http://schemas.microsoft.com/office/drawing/2014/main" val="2983599023"/>
                    </a:ext>
                  </a:extLst>
                </a:gridCol>
                <a:gridCol w="1399821">
                  <a:extLst>
                    <a:ext uri="{9D8B030D-6E8A-4147-A177-3AD203B41FA5}">
                      <a16:colId xmlns:a16="http://schemas.microsoft.com/office/drawing/2014/main" val="1407747503"/>
                    </a:ext>
                  </a:extLst>
                </a:gridCol>
                <a:gridCol w="1086740">
                  <a:extLst>
                    <a:ext uri="{9D8B030D-6E8A-4147-A177-3AD203B41FA5}">
                      <a16:colId xmlns:a16="http://schemas.microsoft.com/office/drawing/2014/main" val="629626965"/>
                    </a:ext>
                  </a:extLst>
                </a:gridCol>
              </a:tblGrid>
              <a:tr h="485161">
                <a:tc rowSpan="2">
                  <a:txBody>
                    <a:bodyPr/>
                    <a:lstStyle/>
                    <a:p>
                      <a:pPr marL="0" marR="0" algn="ctr">
                        <a:buNone/>
                      </a:pPr>
                      <a:r>
                        <a:rPr lang="en-US" sz="2000" b="1" dirty="0">
                          <a:effectLst/>
                        </a:rPr>
                        <a:t>Nic </a:t>
                      </a:r>
                      <a:r>
                        <a:rPr lang="en-US" sz="2000" b="1" dirty="0" err="1">
                          <a:effectLst/>
                        </a:rPr>
                        <a:t>Nac</a:t>
                      </a:r>
                      <a:r>
                        <a:rPr lang="en-US" sz="2000" b="1" dirty="0">
                          <a:effectLst/>
                        </a:rPr>
                        <a:t> Naturals Products</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rowSpan="2">
                  <a:txBody>
                    <a:bodyPr/>
                    <a:lstStyle/>
                    <a:p>
                      <a:pPr marL="0" marR="0" algn="ctr">
                        <a:buNone/>
                      </a:pPr>
                      <a:r>
                        <a:rPr lang="en-US" sz="2000" b="1" dirty="0">
                          <a:effectLst/>
                        </a:rPr>
                        <a:t>Unit</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2">
                  <a:txBody>
                    <a:bodyPr/>
                    <a:lstStyle/>
                    <a:p>
                      <a:pPr marL="0" marR="0" algn="ctr">
                        <a:buNone/>
                      </a:pPr>
                      <a:r>
                        <a:rPr lang="en-US" sz="2000" b="1">
                          <a:effectLst/>
                        </a:rPr>
                        <a:t>Acetaldehyde</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gridSpan="2">
                  <a:txBody>
                    <a:bodyPr/>
                    <a:lstStyle/>
                    <a:p>
                      <a:pPr marL="0" marR="0" algn="ctr">
                        <a:buNone/>
                      </a:pPr>
                      <a:r>
                        <a:rPr lang="en-US" sz="2000" b="1">
                          <a:effectLst/>
                        </a:rPr>
                        <a:t>Crotonaldehyde</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gridSpan="2">
                  <a:txBody>
                    <a:bodyPr/>
                    <a:lstStyle/>
                    <a:p>
                      <a:pPr marL="0" marR="0" algn="ctr">
                        <a:buNone/>
                      </a:pPr>
                      <a:r>
                        <a:rPr lang="en-US" sz="2000" b="1" dirty="0">
                          <a:effectLst/>
                        </a:rPr>
                        <a:t>Formaldehyde</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3342459576"/>
                  </a:ext>
                </a:extLst>
              </a:tr>
              <a:tr h="451438">
                <a:tc vMerge="1">
                  <a:txBody>
                    <a:bodyPr/>
                    <a:lstStyle/>
                    <a:p>
                      <a:endParaRPr lang="en-US"/>
                    </a:p>
                  </a:txBody>
                  <a:tcPr/>
                </a:tc>
                <a:tc vMerge="1">
                  <a:txBody>
                    <a:bodyPr/>
                    <a:lstStyle/>
                    <a:p>
                      <a:endParaRPr lang="en-US"/>
                    </a:p>
                  </a:txBody>
                  <a:tcPr/>
                </a:tc>
                <a:tc>
                  <a:txBody>
                    <a:bodyPr/>
                    <a:lstStyle/>
                    <a:p>
                      <a:pPr marL="0" marR="0" algn="ctr">
                        <a:buNone/>
                      </a:pPr>
                      <a:r>
                        <a:rPr lang="en-US" sz="2000" b="1" dirty="0">
                          <a:solidFill>
                            <a:schemeClr val="bg1"/>
                          </a:solidFill>
                          <a:effectLst/>
                        </a:rPr>
                        <a:t>Average</a:t>
                      </a:r>
                      <a:endParaRPr lang="en-US"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dirty="0">
                          <a:solidFill>
                            <a:schemeClr val="bg1"/>
                          </a:solidFill>
                          <a:effectLst/>
                        </a:rPr>
                        <a:t>S.D.</a:t>
                      </a:r>
                      <a:endParaRPr lang="en-US"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dirty="0">
                          <a:solidFill>
                            <a:schemeClr val="bg1"/>
                          </a:solidFill>
                          <a:effectLst/>
                        </a:rPr>
                        <a:t>Average</a:t>
                      </a:r>
                      <a:endParaRPr lang="en-US"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dirty="0">
                          <a:solidFill>
                            <a:schemeClr val="bg1"/>
                          </a:solidFill>
                          <a:effectLst/>
                        </a:rPr>
                        <a:t>S.D.</a:t>
                      </a:r>
                      <a:endParaRPr lang="en-US"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dirty="0">
                          <a:solidFill>
                            <a:schemeClr val="bg1"/>
                          </a:solidFill>
                          <a:effectLst/>
                        </a:rPr>
                        <a:t>Average</a:t>
                      </a:r>
                      <a:endParaRPr lang="en-US"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dirty="0">
                          <a:solidFill>
                            <a:schemeClr val="bg1"/>
                          </a:solidFill>
                          <a:effectLst/>
                        </a:rPr>
                        <a:t>S.D.</a:t>
                      </a:r>
                      <a:endParaRPr lang="en-US"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519336914"/>
                  </a:ext>
                </a:extLst>
              </a:tr>
              <a:tr h="451438">
                <a:tc>
                  <a:txBody>
                    <a:bodyPr/>
                    <a:lstStyle/>
                    <a:p>
                      <a:pPr marL="0" marR="0" algn="ctr">
                        <a:buNone/>
                      </a:pPr>
                      <a:r>
                        <a:rPr lang="en-US" sz="2000" b="1">
                          <a:effectLst/>
                        </a:rPr>
                        <a:t>Peppermint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0.147</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0.054</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7402824"/>
                  </a:ext>
                </a:extLst>
              </a:tr>
              <a:tr h="451438">
                <a:tc>
                  <a:txBody>
                    <a:bodyPr/>
                    <a:lstStyle/>
                    <a:p>
                      <a:pPr marL="0" marR="0" algn="ctr">
                        <a:buNone/>
                      </a:pPr>
                      <a:r>
                        <a:rPr lang="en-US" sz="2000" b="1">
                          <a:effectLst/>
                        </a:rPr>
                        <a:t>Spearmint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0.209</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0.042</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78474359"/>
                  </a:ext>
                </a:extLst>
              </a:tr>
              <a:tr h="451438">
                <a:tc>
                  <a:txBody>
                    <a:bodyPr/>
                    <a:lstStyle/>
                    <a:p>
                      <a:pPr marL="0" marR="0" algn="ctr">
                        <a:buNone/>
                      </a:pPr>
                      <a:r>
                        <a:rPr lang="en-US" sz="2000" b="1" dirty="0">
                          <a:effectLst/>
                        </a:rPr>
                        <a:t>Classic 6mg</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dirty="0">
                          <a:effectLst/>
                        </a:rPr>
                        <a:t>BDL</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0.265</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0.068</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04271978"/>
                  </a:ext>
                </a:extLst>
              </a:tr>
              <a:tr h="451438">
                <a:tc>
                  <a:txBody>
                    <a:bodyPr/>
                    <a:lstStyle/>
                    <a:p>
                      <a:pPr marL="0" marR="0" algn="ctr">
                        <a:buNone/>
                      </a:pPr>
                      <a:r>
                        <a:rPr lang="en-US" sz="2000" b="1">
                          <a:effectLst/>
                        </a:rPr>
                        <a:t>Cool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BQL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BQL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51447"/>
                  </a:ext>
                </a:extLst>
              </a:tr>
              <a:tr h="451438">
                <a:tc>
                  <a:txBody>
                    <a:bodyPr/>
                    <a:lstStyle/>
                    <a:p>
                      <a:pPr marL="0" marR="0" algn="ctr">
                        <a:buNone/>
                      </a:pPr>
                      <a:r>
                        <a:rPr lang="en-US" sz="2000" b="1">
                          <a:effectLst/>
                        </a:rPr>
                        <a:t>Grapefruit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dirty="0">
                          <a:effectLst/>
                        </a:rPr>
                        <a:t>BDL</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0.268</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0.056</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8608675"/>
                  </a:ext>
                </a:extLst>
              </a:tr>
              <a:tr h="451438">
                <a:tc>
                  <a:txBody>
                    <a:bodyPr/>
                    <a:lstStyle/>
                    <a:p>
                      <a:pPr marL="0" marR="0" algn="ctr">
                        <a:buNone/>
                      </a:pPr>
                      <a:r>
                        <a:rPr lang="en-US" sz="2000" b="1">
                          <a:effectLst/>
                        </a:rPr>
                        <a:t>Lemon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dirty="0">
                          <a:effectLst/>
                        </a:rPr>
                        <a:t>BDL</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0.202</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0.067</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19693256"/>
                  </a:ext>
                </a:extLst>
              </a:tr>
              <a:tr h="451438">
                <a:tc>
                  <a:txBody>
                    <a:bodyPr/>
                    <a:lstStyle/>
                    <a:p>
                      <a:pPr marL="0" marR="0" algn="ctr">
                        <a:buNone/>
                      </a:pPr>
                      <a:r>
                        <a:rPr lang="en-US" sz="2000" b="1">
                          <a:effectLst/>
                        </a:rPr>
                        <a:t>Tangerine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BQL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BQL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38600137"/>
                  </a:ext>
                </a:extLst>
              </a:tr>
              <a:tr h="451438">
                <a:tc>
                  <a:txBody>
                    <a:bodyPr/>
                    <a:lstStyle/>
                    <a:p>
                      <a:pPr marL="0" marR="0" algn="ctr">
                        <a:buNone/>
                      </a:pPr>
                      <a:r>
                        <a:rPr lang="en-US" sz="2000" b="1">
                          <a:effectLst/>
                        </a:rPr>
                        <a:t>Wintergreen 6mg</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a:ea typeface="+mn-ea"/>
                          <a:cs typeface="+mn-cs"/>
                        </a:rPr>
                        <a:t>µg/lozenge</a:t>
                      </a:r>
                      <a:endParaRPr kumimoji="0" lang="en-US" sz="2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a:effectLst/>
                        </a:rPr>
                        <a:t>BDL</a:t>
                      </a:r>
                      <a:endParaRPr lang="en-US"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dirty="0">
                          <a:effectLst/>
                        </a:rPr>
                        <a:t>0.152</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dirty="0">
                          <a:effectLst/>
                        </a:rPr>
                        <a:t>0.042</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3145191"/>
                  </a:ext>
                </a:extLst>
              </a:tr>
            </a:tbl>
          </a:graphicData>
        </a:graphic>
      </p:graphicFrame>
      <p:graphicFrame>
        <p:nvGraphicFramePr>
          <p:cNvPr id="22" name="Table 21">
            <a:extLst>
              <a:ext uri="{FF2B5EF4-FFF2-40B4-BE49-F238E27FC236}">
                <a16:creationId xmlns:a16="http://schemas.microsoft.com/office/drawing/2014/main" id="{48AD5672-C9D6-7BCA-9271-D82380D60405}"/>
              </a:ext>
            </a:extLst>
          </p:cNvPr>
          <p:cNvGraphicFramePr>
            <a:graphicFrameLocks noGrp="1"/>
          </p:cNvGraphicFramePr>
          <p:nvPr>
            <p:extLst>
              <p:ext uri="{D42A27DB-BD31-4B8C-83A1-F6EECF244321}">
                <p14:modId xmlns:p14="http://schemas.microsoft.com/office/powerpoint/2010/main" val="4286277226"/>
              </p:ext>
            </p:extLst>
          </p:nvPr>
        </p:nvGraphicFramePr>
        <p:xfrm>
          <a:off x="22316831" y="10859429"/>
          <a:ext cx="16510000" cy="6228322"/>
        </p:xfrm>
        <a:graphic>
          <a:graphicData uri="http://schemas.openxmlformats.org/drawingml/2006/table">
            <a:tbl>
              <a:tblPr firstRow="1" firstCol="1" bandRow="1">
                <a:tableStyleId>{5C22544A-7EE6-4342-B048-85BDC9FD1C3A}</a:tableStyleId>
              </a:tblPr>
              <a:tblGrid>
                <a:gridCol w="2536047">
                  <a:extLst>
                    <a:ext uri="{9D8B030D-6E8A-4147-A177-3AD203B41FA5}">
                      <a16:colId xmlns:a16="http://schemas.microsoft.com/office/drawing/2014/main" val="2179164658"/>
                    </a:ext>
                  </a:extLst>
                </a:gridCol>
                <a:gridCol w="4183856">
                  <a:extLst>
                    <a:ext uri="{9D8B030D-6E8A-4147-A177-3AD203B41FA5}">
                      <a16:colId xmlns:a16="http://schemas.microsoft.com/office/drawing/2014/main" val="2294749070"/>
                    </a:ext>
                  </a:extLst>
                </a:gridCol>
                <a:gridCol w="1597176">
                  <a:extLst>
                    <a:ext uri="{9D8B030D-6E8A-4147-A177-3AD203B41FA5}">
                      <a16:colId xmlns:a16="http://schemas.microsoft.com/office/drawing/2014/main" val="2942379056"/>
                    </a:ext>
                  </a:extLst>
                </a:gridCol>
                <a:gridCol w="2218300">
                  <a:extLst>
                    <a:ext uri="{9D8B030D-6E8A-4147-A177-3AD203B41FA5}">
                      <a16:colId xmlns:a16="http://schemas.microsoft.com/office/drawing/2014/main" val="2941250534"/>
                    </a:ext>
                  </a:extLst>
                </a:gridCol>
                <a:gridCol w="2395764">
                  <a:extLst>
                    <a:ext uri="{9D8B030D-6E8A-4147-A177-3AD203B41FA5}">
                      <a16:colId xmlns:a16="http://schemas.microsoft.com/office/drawing/2014/main" val="1456167436"/>
                    </a:ext>
                  </a:extLst>
                </a:gridCol>
                <a:gridCol w="1863372">
                  <a:extLst>
                    <a:ext uri="{9D8B030D-6E8A-4147-A177-3AD203B41FA5}">
                      <a16:colId xmlns:a16="http://schemas.microsoft.com/office/drawing/2014/main" val="4032701309"/>
                    </a:ext>
                  </a:extLst>
                </a:gridCol>
                <a:gridCol w="1715485">
                  <a:extLst>
                    <a:ext uri="{9D8B030D-6E8A-4147-A177-3AD203B41FA5}">
                      <a16:colId xmlns:a16="http://schemas.microsoft.com/office/drawing/2014/main" val="923589619"/>
                    </a:ext>
                  </a:extLst>
                </a:gridCol>
              </a:tblGrid>
              <a:tr h="642761">
                <a:tc rowSpan="3">
                  <a:txBody>
                    <a:bodyPr/>
                    <a:lstStyle/>
                    <a:p>
                      <a:pPr marL="0" marR="0" algn="ctr">
                        <a:buNone/>
                      </a:pPr>
                      <a:r>
                        <a:rPr lang="en-US" sz="2000" b="1" kern="100" dirty="0">
                          <a:effectLst/>
                        </a:rPr>
                        <a:t> </a:t>
                      </a:r>
                    </a:p>
                    <a:p>
                      <a:pPr marL="0" marR="0" algn="ctr">
                        <a:buNone/>
                      </a:pPr>
                      <a:r>
                        <a:rPr lang="en-US" sz="2000" b="1" kern="100" dirty="0">
                          <a:effectLst/>
                        </a:rPr>
                        <a:t> Products and Exposure Limit</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rowSpan="3">
                  <a:txBody>
                    <a:bodyPr/>
                    <a:lstStyle/>
                    <a:p>
                      <a:pPr marL="0" marR="0" algn="ctr">
                        <a:buNone/>
                      </a:pPr>
                      <a:r>
                        <a:rPr lang="en-US" sz="2000" b="1" kern="100" dirty="0">
                          <a:effectLst/>
                        </a:rPr>
                        <a:t>Products &amp; Exposure Limits</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rowSpan="3">
                  <a:txBody>
                    <a:bodyPr/>
                    <a:lstStyle/>
                    <a:p>
                      <a:pPr marL="0" marR="0" algn="ctr">
                        <a:buNone/>
                      </a:pPr>
                      <a:r>
                        <a:rPr lang="en-US" sz="2000" b="1" kern="100" dirty="0">
                          <a:effectLst/>
                        </a:rPr>
                        <a:t> </a:t>
                      </a:r>
                    </a:p>
                    <a:p>
                      <a:pPr marL="0" marR="0" algn="ctr">
                        <a:buNone/>
                      </a:pPr>
                      <a:r>
                        <a:rPr lang="en-US" sz="2000" b="1" kern="100" dirty="0">
                          <a:effectLst/>
                        </a:rPr>
                        <a:t>Unit</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4">
                  <a:txBody>
                    <a:bodyPr/>
                    <a:lstStyle/>
                    <a:p>
                      <a:pPr marL="0" marR="0" algn="ctr">
                        <a:buNone/>
                      </a:pPr>
                      <a:r>
                        <a:rPr lang="en-US" sz="2000" b="1" kern="100" dirty="0">
                          <a:effectLst/>
                        </a:rPr>
                        <a:t>Formaldehyde</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32696248"/>
                  </a:ext>
                </a:extLst>
              </a:tr>
              <a:tr h="502248">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algn="ctr">
                        <a:buNone/>
                      </a:pPr>
                      <a:r>
                        <a:rPr lang="en-US" sz="2000" b="1" kern="100" dirty="0">
                          <a:solidFill>
                            <a:schemeClr val="bg1"/>
                          </a:solidFill>
                          <a:effectLst/>
                        </a:rPr>
                        <a:t>Calculated Daily Exposure*</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3">
                  <a:txBody>
                    <a:bodyPr/>
                    <a:lstStyle/>
                    <a:p>
                      <a:pPr marL="0" marR="0" algn="ctr">
                        <a:buNone/>
                      </a:pPr>
                      <a:r>
                        <a:rPr lang="en-US" sz="2000" b="1" kern="100" dirty="0">
                          <a:solidFill>
                            <a:schemeClr val="bg1"/>
                          </a:solidFill>
                          <a:effectLst/>
                        </a:rPr>
                        <a:t>Fold Below Exposure Limits</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5557700"/>
                  </a:ext>
                </a:extLst>
              </a:tr>
              <a:tr h="58006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buNone/>
                      </a:pPr>
                      <a:r>
                        <a:rPr lang="en-US" sz="2000" b="1" kern="100" dirty="0">
                          <a:solidFill>
                            <a:schemeClr val="bg1"/>
                          </a:solidFill>
                          <a:effectLst/>
                        </a:rPr>
                        <a:t>CalEPA-NSRL</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solidFill>
                            <a:schemeClr val="bg1"/>
                          </a:solidFill>
                          <a:effectLst/>
                        </a:rPr>
                        <a:t>ASTDR - MRL</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solidFill>
                            <a:schemeClr val="bg1"/>
                          </a:solidFill>
                          <a:effectLst/>
                        </a:rPr>
                        <a:t>ECHA-DNEL</a:t>
                      </a:r>
                      <a:endParaRPr lang="en-US" sz="20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527716222"/>
                  </a:ext>
                </a:extLst>
              </a:tr>
              <a:tr h="407457">
                <a:tc rowSpan="9">
                  <a:txBody>
                    <a:bodyPr/>
                    <a:lstStyle/>
                    <a:p>
                      <a:pPr marL="0" marR="0" algn="ctr">
                        <a:buNone/>
                      </a:pPr>
                      <a:r>
                        <a:rPr lang="en-US" sz="2000" b="1" kern="100">
                          <a:effectLst/>
                        </a:rPr>
                        <a:t>Nic Nac Naturals Products</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buNone/>
                      </a:pPr>
                      <a:r>
                        <a:rPr lang="en-US" sz="2000" b="1" kern="100">
                          <a:effectLst/>
                        </a:rPr>
                        <a:t>Nic Nac Naturals Blood Orange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extLst>
                  <a:ext uri="{0D108BD9-81ED-4DB2-BD59-A6C34878D82A}">
                    <a16:rowId xmlns:a16="http://schemas.microsoft.com/office/drawing/2014/main" val="3949882860"/>
                  </a:ext>
                </a:extLst>
              </a:tr>
              <a:tr h="407457">
                <a:tc vMerge="1">
                  <a:txBody>
                    <a:bodyPr/>
                    <a:lstStyle/>
                    <a:p>
                      <a:endParaRPr lang="en-US"/>
                    </a:p>
                  </a:txBody>
                  <a:tcPr/>
                </a:tc>
                <a:tc>
                  <a:txBody>
                    <a:bodyPr/>
                    <a:lstStyle/>
                    <a:p>
                      <a:pPr marL="0" marR="0">
                        <a:buNone/>
                      </a:pPr>
                      <a:r>
                        <a:rPr lang="en-US" sz="2000" b="1" kern="100">
                          <a:effectLst/>
                        </a:rPr>
                        <a:t>Nic Nac Naturals Peppermint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rPr>
                        <a:t>µg/day</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0.882</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45</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15873</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325</a:t>
                      </a:r>
                    </a:p>
                  </a:txBody>
                  <a:tcPr marL="9525" marR="9525" marT="9525" marB="0" anchor="ctr"/>
                </a:tc>
                <a:extLst>
                  <a:ext uri="{0D108BD9-81ED-4DB2-BD59-A6C34878D82A}">
                    <a16:rowId xmlns:a16="http://schemas.microsoft.com/office/drawing/2014/main" val="2875203640"/>
                  </a:ext>
                </a:extLst>
              </a:tr>
              <a:tr h="407457">
                <a:tc vMerge="1">
                  <a:txBody>
                    <a:bodyPr/>
                    <a:lstStyle/>
                    <a:p>
                      <a:endParaRPr lang="en-US"/>
                    </a:p>
                  </a:txBody>
                  <a:tcPr/>
                </a:tc>
                <a:tc>
                  <a:txBody>
                    <a:bodyPr/>
                    <a:lstStyle/>
                    <a:p>
                      <a:pPr marL="0" marR="0">
                        <a:buNone/>
                      </a:pPr>
                      <a:r>
                        <a:rPr lang="en-US" sz="2000" b="1" kern="100" dirty="0">
                          <a:effectLst/>
                        </a:rPr>
                        <a:t>Nic </a:t>
                      </a:r>
                      <a:r>
                        <a:rPr lang="en-US" sz="2000" b="1" kern="100" dirty="0" err="1">
                          <a:effectLst/>
                        </a:rPr>
                        <a:t>Nac</a:t>
                      </a:r>
                      <a:r>
                        <a:rPr lang="en-US" sz="2000" b="1" kern="100" dirty="0">
                          <a:effectLst/>
                        </a:rPr>
                        <a:t> Naturals Spearmint 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1.254</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32</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11164</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229</a:t>
                      </a:r>
                    </a:p>
                  </a:txBody>
                  <a:tcPr marL="9525" marR="9525" marT="9525" marB="0" anchor="ctr"/>
                </a:tc>
                <a:extLst>
                  <a:ext uri="{0D108BD9-81ED-4DB2-BD59-A6C34878D82A}">
                    <a16:rowId xmlns:a16="http://schemas.microsoft.com/office/drawing/2014/main" val="4014848233"/>
                  </a:ext>
                </a:extLst>
              </a:tr>
              <a:tr h="343085">
                <a:tc vMerge="1">
                  <a:txBody>
                    <a:bodyPr/>
                    <a:lstStyle/>
                    <a:p>
                      <a:endParaRPr lang="en-US"/>
                    </a:p>
                  </a:txBody>
                  <a:tcPr/>
                </a:tc>
                <a:tc>
                  <a:txBody>
                    <a:bodyPr/>
                    <a:lstStyle/>
                    <a:p>
                      <a:pPr marL="0" marR="0">
                        <a:buNone/>
                      </a:pPr>
                      <a:r>
                        <a:rPr lang="en-US" sz="2000" b="1" kern="100" dirty="0">
                          <a:effectLst/>
                        </a:rPr>
                        <a:t>Nic </a:t>
                      </a:r>
                      <a:r>
                        <a:rPr lang="en-US" sz="2000" b="1" kern="100" dirty="0" err="1">
                          <a:effectLst/>
                        </a:rPr>
                        <a:t>Nac</a:t>
                      </a:r>
                      <a:r>
                        <a:rPr lang="en-US" sz="2000" b="1" kern="100" dirty="0">
                          <a:effectLst/>
                        </a:rPr>
                        <a:t> Naturals Classic 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1.59</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25</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8805</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181</a:t>
                      </a:r>
                    </a:p>
                  </a:txBody>
                  <a:tcPr marL="9525" marR="9525" marT="9525" marB="0" anchor="ctr"/>
                </a:tc>
                <a:extLst>
                  <a:ext uri="{0D108BD9-81ED-4DB2-BD59-A6C34878D82A}">
                    <a16:rowId xmlns:a16="http://schemas.microsoft.com/office/drawing/2014/main" val="2730364439"/>
                  </a:ext>
                </a:extLst>
              </a:tr>
              <a:tr h="343085">
                <a:tc vMerge="1">
                  <a:txBody>
                    <a:bodyPr/>
                    <a:lstStyle/>
                    <a:p>
                      <a:endParaRPr lang="en-US"/>
                    </a:p>
                  </a:txBody>
                  <a:tcPr/>
                </a:tc>
                <a:tc>
                  <a:txBody>
                    <a:bodyPr/>
                    <a:lstStyle/>
                    <a:p>
                      <a:pPr marL="0" marR="0">
                        <a:buNone/>
                      </a:pPr>
                      <a:r>
                        <a:rPr lang="en-US" sz="2000" b="1" kern="100">
                          <a:effectLst/>
                        </a:rPr>
                        <a:t>Nic Nac Naturals Cool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extLst>
                  <a:ext uri="{0D108BD9-81ED-4DB2-BD59-A6C34878D82A}">
                    <a16:rowId xmlns:a16="http://schemas.microsoft.com/office/drawing/2014/main" val="2762561942"/>
                  </a:ext>
                </a:extLst>
              </a:tr>
              <a:tr h="407457">
                <a:tc vMerge="1">
                  <a:txBody>
                    <a:bodyPr/>
                    <a:lstStyle/>
                    <a:p>
                      <a:endParaRPr lang="en-US"/>
                    </a:p>
                  </a:txBody>
                  <a:tcPr/>
                </a:tc>
                <a:tc>
                  <a:txBody>
                    <a:bodyPr/>
                    <a:lstStyle/>
                    <a:p>
                      <a:pPr marL="0" marR="0">
                        <a:buNone/>
                      </a:pPr>
                      <a:r>
                        <a:rPr lang="en-US" sz="2000" b="1" kern="100">
                          <a:effectLst/>
                        </a:rPr>
                        <a:t>Nic Nac Naturals Grapefruit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1.608</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25</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8706</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178</a:t>
                      </a:r>
                    </a:p>
                  </a:txBody>
                  <a:tcPr marL="9525" marR="9525" marT="9525" marB="0" anchor="ctr"/>
                </a:tc>
                <a:extLst>
                  <a:ext uri="{0D108BD9-81ED-4DB2-BD59-A6C34878D82A}">
                    <a16:rowId xmlns:a16="http://schemas.microsoft.com/office/drawing/2014/main" val="302512568"/>
                  </a:ext>
                </a:extLst>
              </a:tr>
              <a:tr h="343085">
                <a:tc vMerge="1">
                  <a:txBody>
                    <a:bodyPr/>
                    <a:lstStyle/>
                    <a:p>
                      <a:endParaRPr lang="en-US"/>
                    </a:p>
                  </a:txBody>
                  <a:tcPr/>
                </a:tc>
                <a:tc>
                  <a:txBody>
                    <a:bodyPr/>
                    <a:lstStyle/>
                    <a:p>
                      <a:pPr marL="0" marR="0">
                        <a:buNone/>
                      </a:pPr>
                      <a:r>
                        <a:rPr lang="en-US" sz="2000" b="1" kern="100" dirty="0">
                          <a:effectLst/>
                        </a:rPr>
                        <a:t>Nic </a:t>
                      </a:r>
                      <a:r>
                        <a:rPr lang="en-US" sz="2000" b="1" kern="100" dirty="0" err="1">
                          <a:effectLst/>
                        </a:rPr>
                        <a:t>Nac</a:t>
                      </a:r>
                      <a:r>
                        <a:rPr lang="en-US" sz="2000" b="1" kern="100" dirty="0">
                          <a:effectLst/>
                        </a:rPr>
                        <a:t> Naturals Lemon 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1.212</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33</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11551</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237</a:t>
                      </a:r>
                    </a:p>
                  </a:txBody>
                  <a:tcPr marL="9525" marR="9525" marT="9525" marB="0" anchor="ctr"/>
                </a:tc>
                <a:extLst>
                  <a:ext uri="{0D108BD9-81ED-4DB2-BD59-A6C34878D82A}">
                    <a16:rowId xmlns:a16="http://schemas.microsoft.com/office/drawing/2014/main" val="2632520564"/>
                  </a:ext>
                </a:extLst>
              </a:tr>
              <a:tr h="407457">
                <a:tc vMerge="1">
                  <a:txBody>
                    <a:bodyPr/>
                    <a:lstStyle/>
                    <a:p>
                      <a:endParaRPr lang="en-US"/>
                    </a:p>
                  </a:txBody>
                  <a:tcPr/>
                </a:tc>
                <a:tc>
                  <a:txBody>
                    <a:bodyPr/>
                    <a:lstStyle/>
                    <a:p>
                      <a:pPr marL="0" marR="0">
                        <a:buNone/>
                      </a:pPr>
                      <a:r>
                        <a:rPr lang="en-US" sz="2000" b="1" kern="100">
                          <a:effectLst/>
                        </a:rPr>
                        <a:t>Nic Nac Naturals Tangerine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BQL</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BQL</a:t>
                      </a:r>
                    </a:p>
                  </a:txBody>
                  <a:tcPr marL="9525" marR="9525" marT="9525" marB="0" anchor="ctr"/>
                </a:tc>
                <a:extLst>
                  <a:ext uri="{0D108BD9-81ED-4DB2-BD59-A6C34878D82A}">
                    <a16:rowId xmlns:a16="http://schemas.microsoft.com/office/drawing/2014/main" val="3935835166"/>
                  </a:ext>
                </a:extLst>
              </a:tr>
              <a:tr h="407457">
                <a:tc vMerge="1">
                  <a:txBody>
                    <a:bodyPr/>
                    <a:lstStyle/>
                    <a:p>
                      <a:endParaRPr lang="en-US"/>
                    </a:p>
                  </a:txBody>
                  <a:tcPr/>
                </a:tc>
                <a:tc>
                  <a:txBody>
                    <a:bodyPr/>
                    <a:lstStyle/>
                    <a:p>
                      <a:pPr marL="0" marR="0">
                        <a:buNone/>
                      </a:pPr>
                      <a:r>
                        <a:rPr lang="en-US" sz="2000" b="1" kern="100">
                          <a:effectLst/>
                        </a:rPr>
                        <a:t>Nic Nac Naturals Wintergreen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buNone/>
                      </a:pPr>
                      <a:r>
                        <a:rPr lang="en-US" sz="2000" b="1" i="0" u="none" strike="noStrike">
                          <a:solidFill>
                            <a:srgbClr val="000000"/>
                          </a:solidFill>
                          <a:effectLst/>
                          <a:latin typeface="Arial" panose="020B0604020202020204" pitchFamily="34" charset="0"/>
                        </a:rPr>
                        <a:t>0.912</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44</a:t>
                      </a:r>
                    </a:p>
                  </a:txBody>
                  <a:tcPr marL="9525" marR="9525" marT="9525" marB="0" anchor="ctr"/>
                </a:tc>
                <a:tc>
                  <a:txBody>
                    <a:bodyPr/>
                    <a:lstStyle/>
                    <a:p>
                      <a:pPr algn="ctr" fontAlgn="ctr">
                        <a:buNone/>
                      </a:pPr>
                      <a:r>
                        <a:rPr lang="en-US" sz="2000" b="1" i="0" u="none" strike="noStrike">
                          <a:solidFill>
                            <a:srgbClr val="000000"/>
                          </a:solidFill>
                          <a:effectLst/>
                          <a:latin typeface="Arial" panose="020B0604020202020204" pitchFamily="34" charset="0"/>
                        </a:rPr>
                        <a:t>15351</a:t>
                      </a:r>
                    </a:p>
                  </a:txBody>
                  <a:tcPr marL="9525" marR="9525" marT="9525" marB="0" anchor="ctr"/>
                </a:tc>
                <a:tc>
                  <a:txBody>
                    <a:bodyPr/>
                    <a:lstStyle/>
                    <a:p>
                      <a:pPr algn="ctr" fontAlgn="ctr">
                        <a:buNone/>
                      </a:pPr>
                      <a:r>
                        <a:rPr lang="en-US" sz="2000" b="1" i="0" u="none" strike="noStrike" dirty="0">
                          <a:solidFill>
                            <a:srgbClr val="000000"/>
                          </a:solidFill>
                          <a:effectLst/>
                          <a:latin typeface="Arial" panose="020B0604020202020204" pitchFamily="34" charset="0"/>
                        </a:rPr>
                        <a:t>315</a:t>
                      </a:r>
                    </a:p>
                  </a:txBody>
                  <a:tcPr marL="9525" marR="9525" marT="9525" marB="0" anchor="ctr"/>
                </a:tc>
                <a:extLst>
                  <a:ext uri="{0D108BD9-81ED-4DB2-BD59-A6C34878D82A}">
                    <a16:rowId xmlns:a16="http://schemas.microsoft.com/office/drawing/2014/main" val="4060772435"/>
                  </a:ext>
                </a:extLst>
              </a:tr>
              <a:tr h="343085">
                <a:tc rowSpan="3">
                  <a:txBody>
                    <a:bodyPr/>
                    <a:lstStyle/>
                    <a:p>
                      <a:pPr marL="0" marR="0" algn="ctr">
                        <a:buNone/>
                      </a:pPr>
                      <a:r>
                        <a:rPr lang="en-US" sz="2000" b="1" kern="100">
                          <a:effectLst/>
                        </a:rPr>
                        <a:t>Exposure Limit Values</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rPr>
                        <a:t>CalEPA-NSRL</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dirty="0">
                          <a:effectLst/>
                        </a:rPr>
                        <a:t>µg/day</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dirty="0">
                          <a:effectLst/>
                        </a:rPr>
                        <a:t>40</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387277743"/>
                  </a:ext>
                </a:extLst>
              </a:tr>
              <a:tr h="343085">
                <a:tc vMerge="1">
                  <a:txBody>
                    <a:bodyPr/>
                    <a:lstStyle/>
                    <a:p>
                      <a:endParaRPr lang="en-US"/>
                    </a:p>
                  </a:txBody>
                  <a:tcPr/>
                </a:tc>
                <a:tc>
                  <a:txBody>
                    <a:bodyPr/>
                    <a:lstStyle/>
                    <a:p>
                      <a:pPr marL="0" marR="0" algn="ctr">
                        <a:buNone/>
                      </a:pPr>
                      <a:r>
                        <a:rPr lang="en-US" sz="2000" b="1" kern="100">
                          <a:effectLst/>
                        </a:rPr>
                        <a:t>ASTDR - MRL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a:effectLst/>
                        </a:rPr>
                        <a:t>14,000</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312415514"/>
                  </a:ext>
                </a:extLst>
              </a:tr>
              <a:tr h="343085">
                <a:tc vMerge="1">
                  <a:txBody>
                    <a:bodyPr/>
                    <a:lstStyle/>
                    <a:p>
                      <a:endParaRPr lang="en-US"/>
                    </a:p>
                  </a:txBody>
                  <a:tcPr/>
                </a:tc>
                <a:tc>
                  <a:txBody>
                    <a:bodyPr/>
                    <a:lstStyle/>
                    <a:p>
                      <a:pPr marL="0" marR="0" algn="ctr">
                        <a:buNone/>
                      </a:pPr>
                      <a:r>
                        <a:rPr lang="en-US" sz="2000" b="1" kern="100">
                          <a:effectLst/>
                        </a:rPr>
                        <a:t>ECHA-DNEL</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a:effectLst/>
                        </a:rPr>
                        <a:t>µg/day</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a:effectLst/>
                        </a:rPr>
                        <a:t>287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3757962196"/>
                  </a:ext>
                </a:extLst>
              </a:tr>
            </a:tbl>
          </a:graphicData>
        </a:graphic>
      </p:graphicFrame>
      <p:graphicFrame>
        <p:nvGraphicFramePr>
          <p:cNvPr id="25" name="Table 24">
            <a:extLst>
              <a:ext uri="{FF2B5EF4-FFF2-40B4-BE49-F238E27FC236}">
                <a16:creationId xmlns:a16="http://schemas.microsoft.com/office/drawing/2014/main" id="{4DFF44DE-D9C5-1A80-F31C-E27A01EFAA4C}"/>
              </a:ext>
            </a:extLst>
          </p:cNvPr>
          <p:cNvGraphicFramePr>
            <a:graphicFrameLocks noGrp="1"/>
          </p:cNvGraphicFramePr>
          <p:nvPr>
            <p:extLst>
              <p:ext uri="{D42A27DB-BD31-4B8C-83A1-F6EECF244321}">
                <p14:modId xmlns:p14="http://schemas.microsoft.com/office/powerpoint/2010/main" val="3653440847"/>
              </p:ext>
            </p:extLst>
          </p:nvPr>
        </p:nvGraphicFramePr>
        <p:xfrm>
          <a:off x="15797044" y="18390995"/>
          <a:ext cx="14034447" cy="6820582"/>
        </p:xfrm>
        <a:graphic>
          <a:graphicData uri="http://schemas.openxmlformats.org/drawingml/2006/table">
            <a:tbl>
              <a:tblPr firstRow="1" firstCol="1" bandRow="1">
                <a:tableStyleId>{5C22544A-7EE6-4342-B048-85BDC9FD1C3A}</a:tableStyleId>
              </a:tblPr>
              <a:tblGrid>
                <a:gridCol w="3966935">
                  <a:extLst>
                    <a:ext uri="{9D8B030D-6E8A-4147-A177-3AD203B41FA5}">
                      <a16:colId xmlns:a16="http://schemas.microsoft.com/office/drawing/2014/main" val="3170737514"/>
                    </a:ext>
                  </a:extLst>
                </a:gridCol>
                <a:gridCol w="1483789">
                  <a:extLst>
                    <a:ext uri="{9D8B030D-6E8A-4147-A177-3AD203B41FA5}">
                      <a16:colId xmlns:a16="http://schemas.microsoft.com/office/drawing/2014/main" val="3482349808"/>
                    </a:ext>
                  </a:extLst>
                </a:gridCol>
                <a:gridCol w="1471555">
                  <a:extLst>
                    <a:ext uri="{9D8B030D-6E8A-4147-A177-3AD203B41FA5}">
                      <a16:colId xmlns:a16="http://schemas.microsoft.com/office/drawing/2014/main" val="883925506"/>
                    </a:ext>
                  </a:extLst>
                </a:gridCol>
                <a:gridCol w="1404517">
                  <a:extLst>
                    <a:ext uri="{9D8B030D-6E8A-4147-A177-3AD203B41FA5}">
                      <a16:colId xmlns:a16="http://schemas.microsoft.com/office/drawing/2014/main" val="3514461530"/>
                    </a:ext>
                  </a:extLst>
                </a:gridCol>
                <a:gridCol w="1453287">
                  <a:extLst>
                    <a:ext uri="{9D8B030D-6E8A-4147-A177-3AD203B41FA5}">
                      <a16:colId xmlns:a16="http://schemas.microsoft.com/office/drawing/2014/main" val="356136983"/>
                    </a:ext>
                  </a:extLst>
                </a:gridCol>
                <a:gridCol w="1937717">
                  <a:extLst>
                    <a:ext uri="{9D8B030D-6E8A-4147-A177-3AD203B41FA5}">
                      <a16:colId xmlns:a16="http://schemas.microsoft.com/office/drawing/2014/main" val="3435691392"/>
                    </a:ext>
                  </a:extLst>
                </a:gridCol>
                <a:gridCol w="2316647">
                  <a:extLst>
                    <a:ext uri="{9D8B030D-6E8A-4147-A177-3AD203B41FA5}">
                      <a16:colId xmlns:a16="http://schemas.microsoft.com/office/drawing/2014/main" val="258515342"/>
                    </a:ext>
                  </a:extLst>
                </a:gridCol>
              </a:tblGrid>
              <a:tr h="1729991">
                <a:tc>
                  <a:txBody>
                    <a:bodyPr/>
                    <a:lstStyle/>
                    <a:p>
                      <a:pPr marL="0" marR="0" algn="ctr">
                        <a:buNone/>
                      </a:pPr>
                      <a:r>
                        <a:rPr lang="en-US" sz="2000" b="1" kern="100" dirty="0">
                          <a:effectLst/>
                          <a:latin typeface="+mn-lt"/>
                        </a:rPr>
                        <a:t>Products</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latin typeface="+mn-lt"/>
                        </a:rPr>
                        <a:t>Formaldehyde (µg/lozenge or cig.)</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latin typeface="+mn-lt"/>
                        </a:rPr>
                        <a:t>Daily Usage (lozenge or cig.)</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latin typeface="+mn-lt"/>
                        </a:rPr>
                        <a:t>Calculated Daily Exposure</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latin typeface="+mn-lt"/>
                        </a:rPr>
                        <a:t>ELCR***</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latin typeface="+mn-lt"/>
                        </a:rPr>
                        <a:t>% of Formaldehyde in 1R6F</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latin typeface="+mn-lt"/>
                        </a:rPr>
                        <a:t>Concern Level to 1R6F (&lt;1.0%)</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121196611"/>
                  </a:ext>
                </a:extLst>
              </a:tr>
              <a:tr h="462781">
                <a:tc>
                  <a:txBody>
                    <a:bodyPr/>
                    <a:lstStyle/>
                    <a:p>
                      <a:pPr marL="0" marR="0">
                        <a:buNone/>
                      </a:pPr>
                      <a:r>
                        <a:rPr lang="en-US" sz="2000" b="1" kern="100">
                          <a:effectLst/>
                          <a:latin typeface="+mn-lt"/>
                        </a:rPr>
                        <a:t>Nic Nac Naturals Blood Orange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BQL*</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63544688"/>
                  </a:ext>
                </a:extLst>
              </a:tr>
              <a:tr h="462781">
                <a:tc>
                  <a:txBody>
                    <a:bodyPr/>
                    <a:lstStyle/>
                    <a:p>
                      <a:pPr marL="0" marR="0">
                        <a:buNone/>
                      </a:pPr>
                      <a:r>
                        <a:rPr lang="en-US" sz="2000" b="1" kern="100">
                          <a:effectLst/>
                          <a:latin typeface="+mn-lt"/>
                        </a:rPr>
                        <a:t>Nic Nac NaturalsPeppermint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0.147</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6</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0.882</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0.00010</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0.00010</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6677859"/>
                  </a:ext>
                </a:extLst>
              </a:tr>
              <a:tr h="462781">
                <a:tc>
                  <a:txBody>
                    <a:bodyPr/>
                    <a:lstStyle/>
                    <a:p>
                      <a:pPr marL="0" marR="0">
                        <a:buNone/>
                      </a:pPr>
                      <a:r>
                        <a:rPr lang="en-US" sz="2000" b="1" kern="100">
                          <a:effectLst/>
                          <a:latin typeface="+mn-lt"/>
                        </a:rPr>
                        <a:t>Nic Nac NaturalsSpearmint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0.209</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1.254</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0.00014</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0.00014</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3255780"/>
                  </a:ext>
                </a:extLst>
              </a:tr>
              <a:tr h="462781">
                <a:tc>
                  <a:txBody>
                    <a:bodyPr/>
                    <a:lstStyle/>
                    <a:p>
                      <a:pPr marL="0" marR="0">
                        <a:buNone/>
                      </a:pPr>
                      <a:r>
                        <a:rPr lang="en-US" sz="2000" b="1" kern="100">
                          <a:effectLst/>
                          <a:latin typeface="+mn-lt"/>
                        </a:rPr>
                        <a:t>Nic Nac Naturals Classic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0.265</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1.59</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0.00017</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0.00017</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latin typeface="+mn-lt"/>
                        </a:rPr>
                        <a:t>Lower Concern</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05163040"/>
                  </a:ext>
                </a:extLst>
              </a:tr>
              <a:tr h="462781">
                <a:tc>
                  <a:txBody>
                    <a:bodyPr/>
                    <a:lstStyle/>
                    <a:p>
                      <a:pPr marL="0" marR="0">
                        <a:buNone/>
                      </a:pPr>
                      <a:r>
                        <a:rPr lang="en-US" sz="2000" b="1" kern="100">
                          <a:effectLst/>
                          <a:latin typeface="+mn-lt"/>
                        </a:rPr>
                        <a:t>Nic Nac Naturals Cool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0401056"/>
                  </a:ext>
                </a:extLst>
              </a:tr>
              <a:tr h="462781">
                <a:tc>
                  <a:txBody>
                    <a:bodyPr/>
                    <a:lstStyle/>
                    <a:p>
                      <a:pPr marL="0" marR="0">
                        <a:buNone/>
                      </a:pPr>
                      <a:r>
                        <a:rPr lang="en-US" sz="2000" b="1" kern="100">
                          <a:effectLst/>
                          <a:latin typeface="+mn-lt"/>
                        </a:rPr>
                        <a:t>Nic Nac Naturals Grapefruit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0.268</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1.608</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0.00018</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0.00017</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7297494"/>
                  </a:ext>
                </a:extLst>
              </a:tr>
              <a:tr h="462781">
                <a:tc>
                  <a:txBody>
                    <a:bodyPr/>
                    <a:lstStyle/>
                    <a:p>
                      <a:pPr marL="0" marR="0">
                        <a:buNone/>
                      </a:pPr>
                      <a:r>
                        <a:rPr lang="en-US" sz="2000" b="1" kern="100">
                          <a:effectLst/>
                          <a:latin typeface="+mn-lt"/>
                        </a:rPr>
                        <a:t>Nic Nac Naturals Lemon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0.202</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1.212</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0.00013</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0.00013</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54865663"/>
                  </a:ext>
                </a:extLst>
              </a:tr>
              <a:tr h="462781">
                <a:tc>
                  <a:txBody>
                    <a:bodyPr/>
                    <a:lstStyle/>
                    <a:p>
                      <a:pPr marL="0" marR="0">
                        <a:buNone/>
                      </a:pPr>
                      <a:r>
                        <a:rPr lang="en-US" sz="2000" b="1" kern="100">
                          <a:effectLst/>
                          <a:latin typeface="+mn-lt"/>
                        </a:rPr>
                        <a:t>Nic Nac Naturals Tangerine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BQL</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60592928"/>
                  </a:ext>
                </a:extLst>
              </a:tr>
              <a:tr h="462781">
                <a:tc>
                  <a:txBody>
                    <a:bodyPr/>
                    <a:lstStyle/>
                    <a:p>
                      <a:pPr marL="0" marR="0">
                        <a:buNone/>
                      </a:pPr>
                      <a:r>
                        <a:rPr lang="en-US" sz="2000" b="1" kern="100">
                          <a:effectLst/>
                          <a:latin typeface="+mn-lt"/>
                        </a:rPr>
                        <a:t>Nic Nac Naturals Wintergreen 6mg</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0.152</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6</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0.912</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0.00010</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0.00010</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latin typeface="+mn-lt"/>
                        </a:rPr>
                        <a:t>Lower Concern</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4109993"/>
                  </a:ext>
                </a:extLst>
              </a:tr>
              <a:tr h="462781">
                <a:tc>
                  <a:txBody>
                    <a:bodyPr/>
                    <a:lstStyle/>
                    <a:p>
                      <a:pPr marL="0" marR="0" algn="ctr">
                        <a:buNone/>
                      </a:pPr>
                      <a:r>
                        <a:rPr lang="en-US" sz="2000" b="1" kern="100" dirty="0">
                          <a:effectLst/>
                          <a:latin typeface="+mn-lt"/>
                        </a:rPr>
                        <a:t>1R6F - Formaldehyde</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pPr marL="0" marR="0" algn="ctr">
                        <a:buNone/>
                      </a:pPr>
                      <a:r>
                        <a:rPr lang="en-US" sz="2000" b="1" kern="100">
                          <a:effectLst/>
                          <a:latin typeface="+mn-lt"/>
                        </a:rPr>
                        <a:t>104</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a:effectLst/>
                          <a:latin typeface="+mn-lt"/>
                        </a:rPr>
                        <a:t>20</a:t>
                      </a:r>
                      <a:endParaRPr lang="en-US" sz="2000" b="1" kern="1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dirty="0">
                          <a:effectLst/>
                          <a:latin typeface="+mn-lt"/>
                        </a:rPr>
                        <a:t>2080</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dirty="0">
                          <a:effectLst/>
                          <a:latin typeface="+mn-lt"/>
                        </a:rPr>
                        <a:t>100.435*</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endParaRPr lang="en-US" sz="2000" b="1" kern="100" dirty="0">
                        <a:effectLst/>
                        <a:latin typeface="+mn-lt"/>
                        <a:cs typeface="Times New Roman" panose="02020603050405020304" pitchFamily="18" charset="0"/>
                      </a:endParaRPr>
                    </a:p>
                  </a:txBody>
                  <a:tcPr marL="68580" marR="68580" marT="0" marB="0" anchor="ctr"/>
                </a:tc>
                <a:tc>
                  <a:txBody>
                    <a:bodyPr/>
                    <a:lstStyle/>
                    <a:p>
                      <a:pPr algn="ctr"/>
                      <a:endParaRPr lang="en-US" sz="2000" b="1" kern="100" dirty="0">
                        <a:effectLst/>
                        <a:latin typeface="+mn-lt"/>
                        <a:cs typeface="Times New Roman" panose="02020603050405020304" pitchFamily="18" charset="0"/>
                      </a:endParaRPr>
                    </a:p>
                  </a:txBody>
                  <a:tcPr marL="68580" marR="68580" marT="0" marB="0" anchor="ctr"/>
                </a:tc>
                <a:extLst>
                  <a:ext uri="{0D108BD9-81ED-4DB2-BD59-A6C34878D82A}">
                    <a16:rowId xmlns:a16="http://schemas.microsoft.com/office/drawing/2014/main" val="1685865915"/>
                  </a:ext>
                </a:extLst>
              </a:tr>
              <a:tr h="462781">
                <a:tc>
                  <a:txBody>
                    <a:bodyPr/>
                    <a:lstStyle/>
                    <a:p>
                      <a:pPr marL="0" marR="0" algn="ctr">
                        <a:buNone/>
                      </a:pPr>
                      <a:r>
                        <a:rPr lang="en-US" sz="2000" b="1" kern="100" dirty="0">
                          <a:effectLst/>
                          <a:latin typeface="+mn-lt"/>
                        </a:rPr>
                        <a:t>1R6F Cigarette</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1"/>
                    </a:solidFill>
                  </a:tcPr>
                </a:tc>
                <a:tc>
                  <a:txBody>
                    <a:bodyPr/>
                    <a:lstStyle/>
                    <a:p>
                      <a:endParaRPr lang="en-US" sz="2000" b="1" kern="100" dirty="0">
                        <a:effectLst/>
                        <a:latin typeface="+mn-lt"/>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endParaRPr lang="en-US" sz="2000" b="1" kern="100" dirty="0">
                        <a:effectLst/>
                        <a:latin typeface="+mn-lt"/>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endParaRPr lang="en-US" sz="2000" b="1" kern="100" dirty="0">
                        <a:effectLst/>
                        <a:latin typeface="+mn-lt"/>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marL="0" marR="0" algn="ctr">
                        <a:buNone/>
                      </a:pPr>
                      <a:r>
                        <a:rPr lang="en-US" sz="2000" b="1" kern="100" dirty="0">
                          <a:effectLst/>
                          <a:latin typeface="+mn-lt"/>
                        </a:rPr>
                        <a:t>10,000**</a:t>
                      </a:r>
                      <a:endParaRPr lang="en-US" sz="20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endParaRPr lang="en-US" sz="2000" b="1" kern="100" dirty="0">
                        <a:effectLst/>
                        <a:latin typeface="+mn-lt"/>
                        <a:cs typeface="Times New Roman" panose="02020603050405020304" pitchFamily="18" charset="0"/>
                      </a:endParaRPr>
                    </a:p>
                  </a:txBody>
                  <a:tcPr marL="68580" marR="68580" marT="0" marB="0" anchor="ctr"/>
                </a:tc>
                <a:tc>
                  <a:txBody>
                    <a:bodyPr/>
                    <a:lstStyle/>
                    <a:p>
                      <a:pPr algn="ctr"/>
                      <a:endParaRPr lang="en-US" sz="2000" b="1" kern="100" dirty="0">
                        <a:effectLst/>
                        <a:latin typeface="+mn-lt"/>
                        <a:cs typeface="Times New Roman" panose="02020603050405020304" pitchFamily="18" charset="0"/>
                      </a:endParaRPr>
                    </a:p>
                  </a:txBody>
                  <a:tcPr marL="68580" marR="68580" marT="0" marB="0" anchor="ctr"/>
                </a:tc>
                <a:extLst>
                  <a:ext uri="{0D108BD9-81ED-4DB2-BD59-A6C34878D82A}">
                    <a16:rowId xmlns:a16="http://schemas.microsoft.com/office/drawing/2014/main" val="3621592187"/>
                  </a:ext>
                </a:extLst>
              </a:tr>
            </a:tbl>
          </a:graphicData>
        </a:graphic>
      </p:graphicFrame>
      <p:sp>
        <p:nvSpPr>
          <p:cNvPr id="28" name="TextBox 27">
            <a:extLst>
              <a:ext uri="{FF2B5EF4-FFF2-40B4-BE49-F238E27FC236}">
                <a16:creationId xmlns:a16="http://schemas.microsoft.com/office/drawing/2014/main" id="{86099F02-0753-5F98-61A6-128A12BF2BD2}"/>
              </a:ext>
            </a:extLst>
          </p:cNvPr>
          <p:cNvSpPr txBox="1"/>
          <p:nvPr/>
        </p:nvSpPr>
        <p:spPr>
          <a:xfrm flipH="1">
            <a:off x="15797048" y="17606507"/>
            <a:ext cx="13677621" cy="480901"/>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ELCR: Formaldehyde</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673D4719-01E6-EAEC-960D-A3A7D20424D9}"/>
              </a:ext>
            </a:extLst>
          </p:cNvPr>
          <p:cNvSpPr txBox="1"/>
          <p:nvPr/>
        </p:nvSpPr>
        <p:spPr>
          <a:xfrm>
            <a:off x="39123664" y="14627762"/>
            <a:ext cx="3713599" cy="1323439"/>
          </a:xfrm>
          <a:prstGeom prst="rect">
            <a:avLst/>
          </a:prstGeom>
          <a:noFill/>
        </p:spPr>
        <p:txBody>
          <a:bodyPr wrap="square">
            <a:spAutoFit/>
          </a:bodyPr>
          <a:lstStyle/>
          <a:p>
            <a:r>
              <a:rPr lang="en-US" sz="1600" dirty="0">
                <a:ea typeface="Calibri" panose="020F0502020204030204" pitchFamily="34" charset="0"/>
              </a:rPr>
              <a:t>BQL: Below quantitative limit</a:t>
            </a:r>
            <a:endParaRPr lang="en-US" sz="1600" dirty="0"/>
          </a:p>
          <a:p>
            <a:endParaRPr lang="en-US" sz="1600" dirty="0">
              <a:effectLst/>
              <a:ea typeface="Calibri" panose="020F0502020204030204" pitchFamily="34" charset="0"/>
            </a:endParaRPr>
          </a:p>
          <a:p>
            <a:r>
              <a:rPr lang="en-US" sz="1600" dirty="0">
                <a:effectLst/>
                <a:ea typeface="Calibri" panose="020F0502020204030204" pitchFamily="34" charset="0"/>
              </a:rPr>
              <a:t>*</a:t>
            </a:r>
            <a:r>
              <a:rPr lang="en-US" sz="1600" dirty="0">
                <a:ea typeface="Calibri" panose="020F0502020204030204" pitchFamily="34" charset="0"/>
              </a:rPr>
              <a:t>C</a:t>
            </a:r>
            <a:r>
              <a:rPr lang="en-US" sz="1600" dirty="0">
                <a:effectLst/>
                <a:ea typeface="Calibri" panose="020F0502020204030204" pitchFamily="34" charset="0"/>
              </a:rPr>
              <a:t>alculated daily exposure </a:t>
            </a:r>
            <a:r>
              <a:rPr lang="en-US" sz="1600" dirty="0">
                <a:ea typeface="Calibri" panose="020F0502020204030204" pitchFamily="34" charset="0"/>
              </a:rPr>
              <a:t>based on 6 nicotine lozenge/day consumption (internal Survey study)</a:t>
            </a:r>
            <a:endParaRPr lang="en-US" sz="1600" dirty="0"/>
          </a:p>
        </p:txBody>
      </p:sp>
      <p:sp>
        <p:nvSpPr>
          <p:cNvPr id="15" name="TextBox 14">
            <a:extLst>
              <a:ext uri="{FF2B5EF4-FFF2-40B4-BE49-F238E27FC236}">
                <a16:creationId xmlns:a16="http://schemas.microsoft.com/office/drawing/2014/main" id="{18B03D99-F9BB-F675-DF59-257A8E68BFC7}"/>
              </a:ext>
            </a:extLst>
          </p:cNvPr>
          <p:cNvSpPr txBox="1"/>
          <p:nvPr/>
        </p:nvSpPr>
        <p:spPr>
          <a:xfrm>
            <a:off x="15797045" y="25372241"/>
            <a:ext cx="13677625" cy="276999"/>
          </a:xfrm>
          <a:prstGeom prst="rect">
            <a:avLst/>
          </a:prstGeom>
          <a:noFill/>
        </p:spPr>
        <p:txBody>
          <a:bodyPr wrap="square">
            <a:spAutoFit/>
          </a:bodyPr>
          <a:lstStyle/>
          <a:p>
            <a:r>
              <a:rPr lang="en-US" sz="1200" kern="100" dirty="0">
                <a:solidFill>
                  <a:srgbClr val="000000"/>
                </a:solidFill>
                <a:latin typeface="Arial" panose="020B0604020202020204" pitchFamily="34" charset="0"/>
                <a:ea typeface="Calibri" panose="020F0502020204030204" pitchFamily="34" charset="0"/>
                <a:cs typeface="Times New Roman" panose="02020603050405020304" pitchFamily="18" charset="0"/>
              </a:rPr>
              <a:t>* Calculated based on 1R6F HPHC yields, Jaccard et al. 2019; ** FDA internal memo, 2024; *** Oral slope factor 0.1092 mg/day (OEHHA 2011)</a:t>
            </a:r>
          </a:p>
        </p:txBody>
      </p:sp>
      <p:sp>
        <p:nvSpPr>
          <p:cNvPr id="16" name="TextBox 15">
            <a:extLst>
              <a:ext uri="{FF2B5EF4-FFF2-40B4-BE49-F238E27FC236}">
                <a16:creationId xmlns:a16="http://schemas.microsoft.com/office/drawing/2014/main" id="{51671D3E-E264-754B-2525-3CA44D79F1F6}"/>
              </a:ext>
            </a:extLst>
          </p:cNvPr>
          <p:cNvSpPr txBox="1"/>
          <p:nvPr/>
        </p:nvSpPr>
        <p:spPr>
          <a:xfrm>
            <a:off x="1042552" y="28095974"/>
            <a:ext cx="13446235" cy="3566810"/>
          </a:xfrm>
          <a:prstGeom prst="rect">
            <a:avLst/>
          </a:prstGeom>
          <a:noFill/>
        </p:spPr>
        <p:txBody>
          <a:bodyPr wrap="square">
            <a:spAutoFit/>
          </a:bodyPr>
          <a:lstStyle/>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ASTDR - MRL: Agency for Toxic Substances and Disease Registry MINIMAL RISK LEVELS (MRLs). (https://wwwn.cdc.gov/tsp/MRLS/mrlslisting.aspx)</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Azzopardi et al. (2022) Chemical characterization of tobacco-free “modern” oral nicotine pouches and their position on the toxicant and risk continuums, Drug and Chemical Toxicology, 45:5, 2246-2254. </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Cal EPA-NSRL, Office of Environmental Health Hazard Assessment (OEHHA). Proposition 65 No Significant Risk Levels (NSRLs) and Maximum Allowable Dose Levels (MADLs). Oct 27, 2023. (https://</a:t>
            </a:r>
            <a:r>
              <a:rPr lang="en-US" sz="1400" kern="100" dirty="0" err="1">
                <a:latin typeface="Arial" panose="020B0604020202020204" pitchFamily="34" charset="0"/>
                <a:cs typeface="Arial" panose="020B0604020202020204" pitchFamily="34" charset="0"/>
              </a:rPr>
              <a:t>oehha.ca.gov</a:t>
            </a:r>
            <a:r>
              <a:rPr lang="en-US" sz="1400" kern="100" dirty="0">
                <a:latin typeface="Arial" panose="020B0604020202020204" pitchFamily="34" charset="0"/>
                <a:cs typeface="Arial" panose="020B0604020202020204" pitchFamily="34" charset="0"/>
              </a:rPr>
              <a:t>/proposition-65/general-info/current-proposition-65-no-significant-risk-levels-nsrls-maximum)</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Danielson Timothy L. et al. Evaluation of Novel, Oral Tobacco-Derived Nicotine Products for HPHCs. 72nd TSRC. (https://sciences.altria.com/-/media/Project/Altria/Sciences/presentations/2/2018-TSRC-Danielson-Verve-HPHC-Final-20180910.pdf)</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ECHA-DNEL: European Chemical Agency. Information on Chemicals (ECHA). https://www.echa.europa.eu/information-on-chemicals.</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FDA 2014. Estimated HPHC Intakes from Snus Consumption – Comparison with Dietary Intakes or Smoking. (https://www.accessdata.fda.gov/Static/widgets/tobacco/MRTP/20%20appendix-6c-environ%20hphc%20report%202014_Redacted.pdf)</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FDA internal memorandum from </a:t>
            </a:r>
            <a:r>
              <a:rPr lang="en-US" sz="1400" kern="100" dirty="0" err="1">
                <a:latin typeface="Arial" panose="020B0604020202020204" pitchFamily="34" charset="0"/>
                <a:cs typeface="Arial" panose="020B0604020202020204" pitchFamily="34" charset="0"/>
              </a:rPr>
              <a:t>Almamun</a:t>
            </a:r>
            <a:r>
              <a:rPr lang="en-US" sz="1400" kern="100" dirty="0">
                <a:latin typeface="Arial" panose="020B0604020202020204" pitchFamily="34" charset="0"/>
                <a:cs typeface="Arial" panose="020B0604020202020204" pitchFamily="34" charset="0"/>
              </a:rPr>
              <a:t> et al.  to file entitled, Calculating Excess Lifetime Cancer Risk in ENDS Premarket Tobacco Applications (June 3, 2024) (“June 3, 2024, Memorandum”).</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Jablonski, J.J. et al. (2022) Market Survey of Modern Oral Nicotine Products: Determination of Select HPHCs and Comparison to Traditional Smokeless Tobacco Products. Separations, 9, 65.</a:t>
            </a:r>
          </a:p>
          <a:p>
            <a:pPr marL="285750" indent="-285750">
              <a:lnSpc>
                <a:spcPts val="1680"/>
              </a:lnSpc>
              <a:buFont typeface="Arial" panose="020B0604020202020204" pitchFamily="34" charset="0"/>
              <a:buChar char="•"/>
            </a:pPr>
            <a:r>
              <a:rPr lang="en-US" sz="1400" kern="100" dirty="0">
                <a:latin typeface="Arial" panose="020B0604020202020204" pitchFamily="34" charset="0"/>
                <a:cs typeface="Arial" panose="020B0604020202020204" pitchFamily="34" charset="0"/>
              </a:rPr>
              <a:t>Jaccard et </a:t>
            </a:r>
            <a:r>
              <a:rPr lang="en-US" sz="1400" kern="100" dirty="0">
                <a:effectLst/>
                <a:latin typeface="Arial" panose="020B0604020202020204" pitchFamily="34" charset="0"/>
                <a:ea typeface="Calibri" panose="020F0502020204030204" pitchFamily="34" charset="0"/>
                <a:cs typeface="Arial" panose="020B0604020202020204" pitchFamily="34" charset="0"/>
              </a:rPr>
              <a:t>al. (2019) “Mainstream Smoke Constituents and in Vitro Toxicity Comparative Analysis of 3R4F and 1R6F Reference Cigarettes.” Toxicology Reports 6:222–31. (https://</a:t>
            </a:r>
            <a:r>
              <a:rPr lang="en-US" sz="1400" kern="100" dirty="0" err="1">
                <a:effectLst/>
                <a:latin typeface="Arial" panose="020B0604020202020204" pitchFamily="34" charset="0"/>
                <a:ea typeface="Calibri" panose="020F0502020204030204" pitchFamily="34" charset="0"/>
                <a:cs typeface="Arial" panose="020B0604020202020204" pitchFamily="34" charset="0"/>
              </a:rPr>
              <a:t>doi.org</a:t>
            </a:r>
            <a:r>
              <a:rPr lang="en-US" sz="1400" kern="100" dirty="0">
                <a:effectLst/>
                <a:latin typeface="Arial" panose="020B0604020202020204" pitchFamily="34" charset="0"/>
                <a:ea typeface="Calibri" panose="020F0502020204030204" pitchFamily="34" charset="0"/>
                <a:cs typeface="Arial" panose="020B0604020202020204" pitchFamily="34" charset="0"/>
              </a:rPr>
              <a:t>/10.1016/j.toxrep.2019.02.009)</a:t>
            </a:r>
          </a:p>
        </p:txBody>
      </p:sp>
      <p:graphicFrame>
        <p:nvGraphicFramePr>
          <p:cNvPr id="17" name="Table 16">
            <a:extLst>
              <a:ext uri="{FF2B5EF4-FFF2-40B4-BE49-F238E27FC236}">
                <a16:creationId xmlns:a16="http://schemas.microsoft.com/office/drawing/2014/main" id="{ABF7135B-DA6B-AD6E-BD5B-08E8B0CD5FA0}"/>
              </a:ext>
            </a:extLst>
          </p:cNvPr>
          <p:cNvGraphicFramePr>
            <a:graphicFrameLocks noGrp="1"/>
          </p:cNvGraphicFramePr>
          <p:nvPr>
            <p:extLst>
              <p:ext uri="{D42A27DB-BD31-4B8C-83A1-F6EECF244321}">
                <p14:modId xmlns:p14="http://schemas.microsoft.com/office/powerpoint/2010/main" val="2231945477"/>
              </p:ext>
            </p:extLst>
          </p:nvPr>
        </p:nvGraphicFramePr>
        <p:xfrm>
          <a:off x="2011091" y="15430296"/>
          <a:ext cx="10627221" cy="3347092"/>
        </p:xfrm>
        <a:graphic>
          <a:graphicData uri="http://schemas.openxmlformats.org/drawingml/2006/table">
            <a:tbl>
              <a:tblPr firstRow="1" bandRow="1" bandCol="1">
                <a:tableStyleId>{5C22544A-7EE6-4342-B048-85BDC9FD1C3A}</a:tableStyleId>
              </a:tblPr>
              <a:tblGrid>
                <a:gridCol w="5654065">
                  <a:extLst>
                    <a:ext uri="{9D8B030D-6E8A-4147-A177-3AD203B41FA5}">
                      <a16:colId xmlns:a16="http://schemas.microsoft.com/office/drawing/2014/main" val="562855515"/>
                    </a:ext>
                  </a:extLst>
                </a:gridCol>
                <a:gridCol w="4973156">
                  <a:extLst>
                    <a:ext uri="{9D8B030D-6E8A-4147-A177-3AD203B41FA5}">
                      <a16:colId xmlns:a16="http://schemas.microsoft.com/office/drawing/2014/main" val="2654899848"/>
                    </a:ext>
                  </a:extLst>
                </a:gridCol>
              </a:tblGrid>
              <a:tr h="412872">
                <a:tc>
                  <a:txBody>
                    <a:bodyPr/>
                    <a:lstStyle/>
                    <a:p>
                      <a:pPr marL="0" marR="0" algn="ctr">
                        <a:buNone/>
                      </a:pPr>
                      <a:r>
                        <a:rPr lang="en-US" sz="2000" b="1" kern="100" dirty="0">
                          <a:effectLst/>
                        </a:rPr>
                        <a:t>Nic </a:t>
                      </a:r>
                      <a:r>
                        <a:rPr lang="en-US" sz="2000" b="1" kern="100" dirty="0" err="1">
                          <a:effectLst/>
                        </a:rPr>
                        <a:t>Nac</a:t>
                      </a:r>
                      <a:r>
                        <a:rPr lang="en-US" sz="2000" b="1" kern="100" dirty="0">
                          <a:effectLst/>
                        </a:rPr>
                        <a:t> Naturals Lozenge Product Description</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rPr>
                        <a:t>Target Nicotine Level (mg/lozenge)</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4001277084"/>
                  </a:ext>
                </a:extLst>
              </a:tr>
              <a:tr h="281801">
                <a:tc>
                  <a:txBody>
                    <a:bodyPr/>
                    <a:lstStyle/>
                    <a:p>
                      <a:pPr marL="114300" marR="0">
                        <a:buNone/>
                      </a:pPr>
                      <a:r>
                        <a:rPr lang="en-US" sz="2000" b="1" kern="100">
                          <a:effectLst/>
                        </a:rPr>
                        <a:t>Nic Nac Naturals Blood</a:t>
                      </a:r>
                      <a:r>
                        <a:rPr lang="en-US" sz="2000" b="1" kern="100" spc="-10">
                          <a:effectLst/>
                        </a:rPr>
                        <a:t> </a:t>
                      </a:r>
                      <a:r>
                        <a:rPr lang="en-US" sz="2000" b="1" kern="100">
                          <a:effectLst/>
                        </a:rPr>
                        <a:t>Orange</a:t>
                      </a:r>
                      <a:r>
                        <a:rPr lang="en-US" sz="2000" b="1" kern="100" spc="5">
                          <a:effectLst/>
                        </a:rPr>
                        <a:t> </a:t>
                      </a:r>
                      <a:r>
                        <a:rPr lang="en-US" sz="2000" b="1" kern="100" spc="-25">
                          <a:effectLst/>
                        </a:rPr>
                        <a:t>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74780142"/>
                  </a:ext>
                </a:extLst>
              </a:tr>
              <a:tr h="323307">
                <a:tc>
                  <a:txBody>
                    <a:bodyPr/>
                    <a:lstStyle/>
                    <a:p>
                      <a:pPr marL="114300" marR="0">
                        <a:buNone/>
                      </a:pPr>
                      <a:r>
                        <a:rPr lang="en-US" sz="2000" b="1" kern="100">
                          <a:effectLst/>
                        </a:rPr>
                        <a:t>Nic Nac Naturals Peppermint 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14103733"/>
                  </a:ext>
                </a:extLst>
              </a:tr>
              <a:tr h="350249">
                <a:tc>
                  <a:txBody>
                    <a:bodyPr/>
                    <a:lstStyle/>
                    <a:p>
                      <a:pPr marL="114300" marR="0">
                        <a:buNone/>
                      </a:pPr>
                      <a:r>
                        <a:rPr lang="en-US" sz="2000" b="1" kern="100" dirty="0">
                          <a:effectLst/>
                        </a:rPr>
                        <a:t>Nic</a:t>
                      </a:r>
                      <a:r>
                        <a:rPr lang="en-US" sz="2000" b="1" kern="100" spc="-15" dirty="0">
                          <a:effectLst/>
                        </a:rPr>
                        <a:t> </a:t>
                      </a:r>
                      <a:r>
                        <a:rPr lang="en-US" sz="2000" b="1" kern="100" dirty="0" err="1">
                          <a:effectLst/>
                        </a:rPr>
                        <a:t>Nac</a:t>
                      </a:r>
                      <a:r>
                        <a:rPr lang="en-US" sz="2000" b="1" kern="100" dirty="0">
                          <a:effectLst/>
                        </a:rPr>
                        <a:t> Naturals Spearmint</a:t>
                      </a:r>
                      <a:r>
                        <a:rPr lang="en-US" sz="2000" b="1" kern="100" spc="-5" dirty="0">
                          <a:effectLst/>
                        </a:rPr>
                        <a:t> </a:t>
                      </a:r>
                      <a:r>
                        <a:rPr lang="en-US" sz="2000" b="1" kern="100" spc="-25" dirty="0">
                          <a:effectLst/>
                        </a:rPr>
                        <a:t>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81426458"/>
                  </a:ext>
                </a:extLst>
              </a:tr>
              <a:tr h="350249">
                <a:tc>
                  <a:txBody>
                    <a:bodyPr/>
                    <a:lstStyle/>
                    <a:p>
                      <a:pPr marL="114300" marR="0">
                        <a:buNone/>
                      </a:pPr>
                      <a:r>
                        <a:rPr lang="en-US" sz="2000" b="1" kern="100" dirty="0">
                          <a:effectLst/>
                        </a:rPr>
                        <a:t>Nic</a:t>
                      </a:r>
                      <a:r>
                        <a:rPr lang="en-US" sz="2000" b="1" kern="100" spc="-5" dirty="0">
                          <a:effectLst/>
                        </a:rPr>
                        <a:t> </a:t>
                      </a:r>
                      <a:r>
                        <a:rPr lang="en-US" sz="2000" b="1" kern="100" dirty="0" err="1">
                          <a:effectLst/>
                        </a:rPr>
                        <a:t>Nac</a:t>
                      </a:r>
                      <a:r>
                        <a:rPr lang="en-US" sz="2000" b="1" kern="100" spc="-5" dirty="0">
                          <a:effectLst/>
                        </a:rPr>
                        <a:t> </a:t>
                      </a:r>
                      <a:r>
                        <a:rPr lang="en-US" sz="2000" b="1" kern="100" dirty="0">
                          <a:effectLst/>
                        </a:rPr>
                        <a:t>Naturals Classic</a:t>
                      </a:r>
                      <a:r>
                        <a:rPr lang="en-US" sz="2000" b="1" kern="100" spc="-5" dirty="0">
                          <a:effectLst/>
                        </a:rPr>
                        <a:t> </a:t>
                      </a:r>
                      <a:r>
                        <a:rPr lang="en-US" sz="2000" b="1" kern="100" spc="-25" dirty="0">
                          <a:effectLst/>
                        </a:rPr>
                        <a:t>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5743300"/>
                  </a:ext>
                </a:extLst>
              </a:tr>
              <a:tr h="321123">
                <a:tc>
                  <a:txBody>
                    <a:bodyPr/>
                    <a:lstStyle/>
                    <a:p>
                      <a:pPr marL="114300" marR="0">
                        <a:buNone/>
                      </a:pPr>
                      <a:r>
                        <a:rPr lang="en-US" sz="2000" b="1" kern="100" dirty="0">
                          <a:effectLst/>
                        </a:rPr>
                        <a:t>Nic</a:t>
                      </a:r>
                      <a:r>
                        <a:rPr lang="en-US" sz="2000" b="1" kern="100" spc="-10" dirty="0">
                          <a:effectLst/>
                        </a:rPr>
                        <a:t> </a:t>
                      </a:r>
                      <a:r>
                        <a:rPr lang="en-US" sz="2000" b="1" kern="100" dirty="0" err="1">
                          <a:effectLst/>
                        </a:rPr>
                        <a:t>Nac</a:t>
                      </a:r>
                      <a:r>
                        <a:rPr lang="en-US" sz="2000" b="1" kern="100" spc="5" dirty="0">
                          <a:effectLst/>
                        </a:rPr>
                        <a:t> </a:t>
                      </a:r>
                      <a:r>
                        <a:rPr lang="en-US" sz="2000" b="1" kern="100" dirty="0">
                          <a:effectLst/>
                        </a:rPr>
                        <a:t>Naturals</a:t>
                      </a:r>
                      <a:r>
                        <a:rPr lang="en-US" sz="2000" b="1" kern="100" spc="5" dirty="0">
                          <a:effectLst/>
                        </a:rPr>
                        <a:t> </a:t>
                      </a:r>
                      <a:r>
                        <a:rPr lang="en-US" sz="2000" b="1" kern="100" dirty="0">
                          <a:effectLst/>
                        </a:rPr>
                        <a:t>Cool </a:t>
                      </a:r>
                      <a:r>
                        <a:rPr lang="en-US" sz="2000" b="1" kern="100" spc="-25" dirty="0">
                          <a:effectLst/>
                        </a:rPr>
                        <a:t>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98254121"/>
                  </a:ext>
                </a:extLst>
              </a:tr>
              <a:tr h="321123">
                <a:tc>
                  <a:txBody>
                    <a:bodyPr/>
                    <a:lstStyle/>
                    <a:p>
                      <a:pPr marL="114300" marR="0">
                        <a:buNone/>
                      </a:pPr>
                      <a:r>
                        <a:rPr lang="en-US" sz="2000" b="1" kern="100" dirty="0">
                          <a:effectLst/>
                        </a:rPr>
                        <a:t>Nic</a:t>
                      </a:r>
                      <a:r>
                        <a:rPr lang="en-US" sz="2000" b="1" kern="100" spc="-10" dirty="0">
                          <a:effectLst/>
                        </a:rPr>
                        <a:t> </a:t>
                      </a:r>
                      <a:r>
                        <a:rPr lang="en-US" sz="2000" b="1" kern="100" dirty="0" err="1">
                          <a:effectLst/>
                        </a:rPr>
                        <a:t>Nac</a:t>
                      </a:r>
                      <a:r>
                        <a:rPr lang="en-US" sz="2000" b="1" kern="100" spc="-5" dirty="0">
                          <a:effectLst/>
                        </a:rPr>
                        <a:t> </a:t>
                      </a:r>
                      <a:r>
                        <a:rPr lang="en-US" sz="2000" b="1" kern="100" dirty="0">
                          <a:effectLst/>
                        </a:rPr>
                        <a:t>Naturals</a:t>
                      </a:r>
                      <a:r>
                        <a:rPr lang="en-US" sz="2000" b="1" kern="100" spc="-5" dirty="0">
                          <a:effectLst/>
                        </a:rPr>
                        <a:t> </a:t>
                      </a:r>
                      <a:r>
                        <a:rPr lang="en-US" sz="2000" b="1" kern="100" dirty="0">
                          <a:effectLst/>
                        </a:rPr>
                        <a:t>Grapefruit </a:t>
                      </a:r>
                      <a:r>
                        <a:rPr lang="en-US" sz="2000" b="1" kern="100" spc="-25" dirty="0">
                          <a:effectLst/>
                        </a:rPr>
                        <a:t>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2118082"/>
                  </a:ext>
                </a:extLst>
              </a:tr>
              <a:tr h="321123">
                <a:tc>
                  <a:txBody>
                    <a:bodyPr/>
                    <a:lstStyle/>
                    <a:p>
                      <a:pPr marL="114300" marR="0">
                        <a:buNone/>
                      </a:pPr>
                      <a:r>
                        <a:rPr lang="en-US" sz="2000" b="1" kern="100" dirty="0">
                          <a:effectLst/>
                        </a:rPr>
                        <a:t>Nic</a:t>
                      </a:r>
                      <a:r>
                        <a:rPr lang="en-US" sz="2000" b="1" kern="100" spc="-10" dirty="0">
                          <a:effectLst/>
                        </a:rPr>
                        <a:t> </a:t>
                      </a:r>
                      <a:r>
                        <a:rPr lang="en-US" sz="2000" b="1" kern="100" dirty="0" err="1">
                          <a:effectLst/>
                        </a:rPr>
                        <a:t>Nac</a:t>
                      </a:r>
                      <a:r>
                        <a:rPr lang="en-US" sz="2000" b="1" kern="100" dirty="0">
                          <a:effectLst/>
                        </a:rPr>
                        <a:t> Naturals Lemon</a:t>
                      </a:r>
                      <a:r>
                        <a:rPr lang="en-US" sz="2000" b="1" kern="100" spc="5" dirty="0">
                          <a:effectLst/>
                        </a:rPr>
                        <a:t> </a:t>
                      </a:r>
                      <a:r>
                        <a:rPr lang="en-US" sz="2000" b="1" kern="100" spc="-25" dirty="0">
                          <a:effectLst/>
                        </a:rPr>
                        <a:t>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2442212"/>
                  </a:ext>
                </a:extLst>
              </a:tr>
              <a:tr h="321123">
                <a:tc>
                  <a:txBody>
                    <a:bodyPr/>
                    <a:lstStyle/>
                    <a:p>
                      <a:pPr marL="114300" marR="0">
                        <a:buNone/>
                      </a:pPr>
                      <a:r>
                        <a:rPr lang="en-US" sz="2000" b="1" kern="100">
                          <a:effectLst/>
                        </a:rPr>
                        <a:t>Nic</a:t>
                      </a:r>
                      <a:r>
                        <a:rPr lang="en-US" sz="2000" b="1" kern="100" spc="-10">
                          <a:effectLst/>
                        </a:rPr>
                        <a:t> </a:t>
                      </a:r>
                      <a:r>
                        <a:rPr lang="en-US" sz="2000" b="1" kern="100">
                          <a:effectLst/>
                        </a:rPr>
                        <a:t>Nac</a:t>
                      </a:r>
                      <a:r>
                        <a:rPr lang="en-US" sz="2000" b="1" kern="100" spc="-5">
                          <a:effectLst/>
                        </a:rPr>
                        <a:t> </a:t>
                      </a:r>
                      <a:r>
                        <a:rPr lang="en-US" sz="2000" b="1" kern="100">
                          <a:effectLst/>
                        </a:rPr>
                        <a:t>Naturals</a:t>
                      </a:r>
                      <a:r>
                        <a:rPr lang="en-US" sz="2000" b="1" kern="100" spc="-5">
                          <a:effectLst/>
                        </a:rPr>
                        <a:t> </a:t>
                      </a:r>
                      <a:r>
                        <a:rPr lang="en-US" sz="2000" b="1" kern="100">
                          <a:effectLst/>
                        </a:rPr>
                        <a:t>Wintergreen</a:t>
                      </a:r>
                      <a:r>
                        <a:rPr lang="en-US" sz="2000" b="1" kern="100" spc="-15">
                          <a:effectLst/>
                        </a:rPr>
                        <a:t> </a:t>
                      </a:r>
                      <a:r>
                        <a:rPr lang="en-US" sz="2000" b="1" kern="100" spc="-25">
                          <a:effectLst/>
                        </a:rPr>
                        <a:t>6mg</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30003699"/>
                  </a:ext>
                </a:extLst>
              </a:tr>
              <a:tr h="321123">
                <a:tc>
                  <a:txBody>
                    <a:bodyPr/>
                    <a:lstStyle/>
                    <a:p>
                      <a:pPr marL="114300" marR="0">
                        <a:buNone/>
                      </a:pPr>
                      <a:r>
                        <a:rPr lang="en-US" sz="2000" b="1" kern="100" dirty="0">
                          <a:effectLst/>
                        </a:rPr>
                        <a:t>Nic</a:t>
                      </a:r>
                      <a:r>
                        <a:rPr lang="en-US" sz="2000" b="1" kern="100" spc="-5" dirty="0">
                          <a:effectLst/>
                        </a:rPr>
                        <a:t> </a:t>
                      </a:r>
                      <a:r>
                        <a:rPr lang="en-US" sz="2000" b="1" kern="100" dirty="0" err="1">
                          <a:effectLst/>
                        </a:rPr>
                        <a:t>Nac</a:t>
                      </a:r>
                      <a:r>
                        <a:rPr lang="en-US" sz="2000" b="1" kern="100" spc="-5" dirty="0">
                          <a:effectLst/>
                        </a:rPr>
                        <a:t> </a:t>
                      </a:r>
                      <a:r>
                        <a:rPr lang="en-US" sz="2000" b="1" kern="100" dirty="0">
                          <a:effectLst/>
                        </a:rPr>
                        <a:t>Naturals</a:t>
                      </a:r>
                      <a:r>
                        <a:rPr lang="en-US" sz="2000" b="1" kern="100" spc="-5" dirty="0">
                          <a:effectLst/>
                        </a:rPr>
                        <a:t> </a:t>
                      </a:r>
                      <a:r>
                        <a:rPr lang="en-US" sz="2000" b="1" kern="100" dirty="0">
                          <a:effectLst/>
                        </a:rPr>
                        <a:t>Tangerine</a:t>
                      </a:r>
                      <a:r>
                        <a:rPr lang="en-US" sz="2000" b="1" kern="100" spc="-10" dirty="0">
                          <a:effectLst/>
                        </a:rPr>
                        <a:t> </a:t>
                      </a:r>
                      <a:r>
                        <a:rPr lang="en-US" sz="2000" b="1" kern="100" spc="-25" dirty="0">
                          <a:effectLst/>
                        </a:rPr>
                        <a:t>6mg</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rPr>
                        <a:t>6</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51706214"/>
                  </a:ext>
                </a:extLst>
              </a:tr>
            </a:tbl>
          </a:graphicData>
        </a:graphic>
      </p:graphicFrame>
      <p:graphicFrame>
        <p:nvGraphicFramePr>
          <p:cNvPr id="20" name="Table 19">
            <a:extLst>
              <a:ext uri="{FF2B5EF4-FFF2-40B4-BE49-F238E27FC236}">
                <a16:creationId xmlns:a16="http://schemas.microsoft.com/office/drawing/2014/main" id="{3E36E7FB-7FF0-F239-9325-8C8744B4A747}"/>
              </a:ext>
            </a:extLst>
          </p:cNvPr>
          <p:cNvGraphicFramePr>
            <a:graphicFrameLocks noGrp="1"/>
          </p:cNvGraphicFramePr>
          <p:nvPr>
            <p:extLst>
              <p:ext uri="{D42A27DB-BD31-4B8C-83A1-F6EECF244321}">
                <p14:modId xmlns:p14="http://schemas.microsoft.com/office/powerpoint/2010/main" val="1658469225"/>
              </p:ext>
            </p:extLst>
          </p:nvPr>
        </p:nvGraphicFramePr>
        <p:xfrm>
          <a:off x="2011092" y="19707229"/>
          <a:ext cx="10627221" cy="2549278"/>
        </p:xfrm>
        <a:graphic>
          <a:graphicData uri="http://schemas.openxmlformats.org/drawingml/2006/table">
            <a:tbl>
              <a:tblPr firstRow="1" firstCol="1" bandRow="1">
                <a:tableStyleId>{5C22544A-7EE6-4342-B048-85BDC9FD1C3A}</a:tableStyleId>
              </a:tblPr>
              <a:tblGrid>
                <a:gridCol w="2183837">
                  <a:extLst>
                    <a:ext uri="{9D8B030D-6E8A-4147-A177-3AD203B41FA5}">
                      <a16:colId xmlns:a16="http://schemas.microsoft.com/office/drawing/2014/main" val="3117848709"/>
                    </a:ext>
                  </a:extLst>
                </a:gridCol>
                <a:gridCol w="6770483">
                  <a:extLst>
                    <a:ext uri="{9D8B030D-6E8A-4147-A177-3AD203B41FA5}">
                      <a16:colId xmlns:a16="http://schemas.microsoft.com/office/drawing/2014/main" val="2257022924"/>
                    </a:ext>
                  </a:extLst>
                </a:gridCol>
                <a:gridCol w="1672901">
                  <a:extLst>
                    <a:ext uri="{9D8B030D-6E8A-4147-A177-3AD203B41FA5}">
                      <a16:colId xmlns:a16="http://schemas.microsoft.com/office/drawing/2014/main" val="2131751182"/>
                    </a:ext>
                  </a:extLst>
                </a:gridCol>
              </a:tblGrid>
              <a:tr h="309939">
                <a:tc>
                  <a:txBody>
                    <a:bodyPr/>
                    <a:lstStyle/>
                    <a:p>
                      <a:pPr marL="0" marR="0" algn="ctr">
                        <a:buNone/>
                      </a:pPr>
                      <a:r>
                        <a:rPr lang="en-US" sz="2000" b="1" kern="100" dirty="0">
                          <a:effectLst/>
                        </a:rPr>
                        <a:t>Analysis Panel</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rPr>
                        <a:t>Analytes</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2000" b="1" kern="100" dirty="0">
                          <a:effectLst/>
                        </a:rPr>
                        <a:t>Replicates</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3260807936"/>
                  </a:ext>
                </a:extLst>
              </a:tr>
              <a:tr h="334907">
                <a:tc>
                  <a:txBody>
                    <a:bodyPr/>
                    <a:lstStyle/>
                    <a:p>
                      <a:pPr marL="0" marR="0" algn="ctr">
                        <a:buNone/>
                      </a:pPr>
                      <a:r>
                        <a:rPr lang="en-US" sz="2000" b="1" kern="100">
                          <a:effectLst/>
                        </a:rPr>
                        <a:t>Metals</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arsenic; cadmium</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03090962"/>
                  </a:ext>
                </a:extLst>
              </a:tr>
              <a:tr h="309939">
                <a:tc>
                  <a:txBody>
                    <a:bodyPr/>
                    <a:lstStyle/>
                    <a:p>
                      <a:pPr marL="0" marR="0" algn="ctr">
                        <a:buNone/>
                      </a:pPr>
                      <a:r>
                        <a:rPr lang="en-US" sz="2000" b="1" kern="100">
                          <a:effectLst/>
                        </a:rPr>
                        <a:t>Nicotine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nicotine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9725287"/>
                  </a:ext>
                </a:extLst>
              </a:tr>
              <a:tr h="309939">
                <a:tc>
                  <a:txBody>
                    <a:bodyPr/>
                    <a:lstStyle/>
                    <a:p>
                      <a:pPr marL="0" marR="0" algn="ctr">
                        <a:buNone/>
                      </a:pPr>
                      <a:r>
                        <a:rPr lang="en-US" sz="2000" b="1" kern="100">
                          <a:effectLst/>
                        </a:rPr>
                        <a:t>Carbonyls</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acetaldehyde; crotonaldehyde; formaldehyde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9774327"/>
                  </a:ext>
                </a:extLst>
              </a:tr>
              <a:tr h="309939">
                <a:tc>
                  <a:txBody>
                    <a:bodyPr/>
                    <a:lstStyle/>
                    <a:p>
                      <a:pPr marL="0" marR="0" algn="ctr">
                        <a:buNone/>
                      </a:pPr>
                      <a:r>
                        <a:rPr lang="en-US" sz="2000" b="1" kern="100">
                          <a:effectLst/>
                        </a:rPr>
                        <a:t>PAH</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benzo(a)pyrene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9464639"/>
                  </a:ext>
                </a:extLst>
              </a:tr>
              <a:tr h="669815">
                <a:tc>
                  <a:txBody>
                    <a:bodyPr/>
                    <a:lstStyle/>
                    <a:p>
                      <a:pPr marL="0" marR="0" algn="ctr">
                        <a:buNone/>
                      </a:pPr>
                      <a:r>
                        <a:rPr lang="en-US" sz="2000" b="1" kern="100">
                          <a:effectLst/>
                        </a:rPr>
                        <a:t>TSNA</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a:effectLst/>
                        </a:rPr>
                        <a:t>4-[methyl(nitroso)amino]-1-(3-pyridinyl)-1-butanone (NNK);</a:t>
                      </a:r>
                    </a:p>
                    <a:p>
                      <a:pPr marL="0" marR="0" algn="ctr">
                        <a:buNone/>
                      </a:pPr>
                      <a:r>
                        <a:rPr lang="en-US" sz="2000" b="1" kern="100">
                          <a:effectLst/>
                        </a:rPr>
                        <a:t>N-nitrosonornicotine (NNN)</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rPr>
                        <a:t>7</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12059213"/>
                  </a:ext>
                </a:extLst>
              </a:tr>
              <a:tr h="286189">
                <a:tc>
                  <a:txBody>
                    <a:bodyPr/>
                    <a:lstStyle/>
                    <a:p>
                      <a:pPr marL="0" marR="0" algn="ctr">
                        <a:buNone/>
                      </a:pPr>
                      <a:r>
                        <a:rPr lang="en-US" sz="2000" b="1" kern="100">
                          <a:effectLst/>
                        </a:rPr>
                        <a:t>pH</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rPr>
                        <a:t>pH</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2000" b="1" kern="100" dirty="0">
                          <a:effectLst/>
                        </a:rPr>
                        <a:t>7</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51037936"/>
                  </a:ext>
                </a:extLst>
              </a:tr>
            </a:tbl>
          </a:graphicData>
        </a:graphic>
      </p:graphicFrame>
      <p:graphicFrame>
        <p:nvGraphicFramePr>
          <p:cNvPr id="21" name="Table 20">
            <a:extLst>
              <a:ext uri="{FF2B5EF4-FFF2-40B4-BE49-F238E27FC236}">
                <a16:creationId xmlns:a16="http://schemas.microsoft.com/office/drawing/2014/main" id="{46556939-DE51-8EEA-415E-464190E7F761}"/>
              </a:ext>
            </a:extLst>
          </p:cNvPr>
          <p:cNvGraphicFramePr>
            <a:graphicFrameLocks noGrp="1"/>
          </p:cNvGraphicFramePr>
          <p:nvPr>
            <p:extLst>
              <p:ext uri="{D42A27DB-BD31-4B8C-83A1-F6EECF244321}">
                <p14:modId xmlns:p14="http://schemas.microsoft.com/office/powerpoint/2010/main" val="1944609747"/>
              </p:ext>
            </p:extLst>
          </p:nvPr>
        </p:nvGraphicFramePr>
        <p:xfrm>
          <a:off x="2011094" y="23409893"/>
          <a:ext cx="10627220" cy="3338332"/>
        </p:xfrm>
        <a:graphic>
          <a:graphicData uri="http://schemas.openxmlformats.org/drawingml/2006/table">
            <a:tbl>
              <a:tblPr firstRow="1" firstCol="1" bandRow="1">
                <a:tableStyleId>{5C22544A-7EE6-4342-B048-85BDC9FD1C3A}</a:tableStyleId>
              </a:tblPr>
              <a:tblGrid>
                <a:gridCol w="3370223">
                  <a:extLst>
                    <a:ext uri="{9D8B030D-6E8A-4147-A177-3AD203B41FA5}">
                      <a16:colId xmlns:a16="http://schemas.microsoft.com/office/drawing/2014/main" val="361566958"/>
                    </a:ext>
                  </a:extLst>
                </a:gridCol>
                <a:gridCol w="1942183">
                  <a:extLst>
                    <a:ext uri="{9D8B030D-6E8A-4147-A177-3AD203B41FA5}">
                      <a16:colId xmlns:a16="http://schemas.microsoft.com/office/drawing/2014/main" val="3430292231"/>
                    </a:ext>
                  </a:extLst>
                </a:gridCol>
                <a:gridCol w="2657407">
                  <a:extLst>
                    <a:ext uri="{9D8B030D-6E8A-4147-A177-3AD203B41FA5}">
                      <a16:colId xmlns:a16="http://schemas.microsoft.com/office/drawing/2014/main" val="3463498115"/>
                    </a:ext>
                  </a:extLst>
                </a:gridCol>
                <a:gridCol w="2657407">
                  <a:extLst>
                    <a:ext uri="{9D8B030D-6E8A-4147-A177-3AD203B41FA5}">
                      <a16:colId xmlns:a16="http://schemas.microsoft.com/office/drawing/2014/main" val="4015460956"/>
                    </a:ext>
                  </a:extLst>
                </a:gridCol>
              </a:tblGrid>
              <a:tr h="383677">
                <a:tc>
                  <a:txBody>
                    <a:bodyPr/>
                    <a:lstStyle/>
                    <a:p>
                      <a:pPr marL="0" marR="0" algn="ctr">
                        <a:lnSpc>
                          <a:spcPct val="115000"/>
                        </a:lnSpc>
                        <a:buNone/>
                      </a:pPr>
                      <a:r>
                        <a:rPr lang="en-US" sz="2000" b="1" kern="100" dirty="0">
                          <a:effectLst/>
                        </a:rPr>
                        <a:t>Analyte Name</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2000" b="1" kern="100" dirty="0">
                          <a:effectLst/>
                        </a:rPr>
                        <a:t>Unit</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2000" b="1" kern="100" dirty="0">
                          <a:effectLst/>
                        </a:rPr>
                        <a:t>LOD</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2000" b="1" kern="100" dirty="0">
                          <a:effectLst/>
                        </a:rPr>
                        <a:t>LOQ</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967286455"/>
                  </a:ext>
                </a:extLst>
              </a:tr>
              <a:tr h="297711">
                <a:tc>
                  <a:txBody>
                    <a:bodyPr/>
                    <a:lstStyle/>
                    <a:p>
                      <a:pPr marL="0" marR="0" algn="ctr">
                        <a:lnSpc>
                          <a:spcPct val="115000"/>
                        </a:lnSpc>
                        <a:buNone/>
                      </a:pPr>
                      <a:r>
                        <a:rPr lang="en-US" sz="2000" b="1" kern="100">
                          <a:effectLst/>
                        </a:rPr>
                        <a:t>Acetaldehyde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µg/lozenge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0.031</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0.102</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0592359"/>
                  </a:ext>
                </a:extLst>
              </a:tr>
              <a:tr h="317619">
                <a:tc>
                  <a:txBody>
                    <a:bodyPr/>
                    <a:lstStyle/>
                    <a:p>
                      <a:pPr marL="0" marR="0" algn="ctr">
                        <a:lnSpc>
                          <a:spcPct val="115000"/>
                        </a:lnSpc>
                        <a:buNone/>
                      </a:pPr>
                      <a:r>
                        <a:rPr lang="en-US" sz="2000" b="1" kern="100">
                          <a:effectLst/>
                        </a:rPr>
                        <a:t>Crotonaldehyde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µg/lozenge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2000" b="1" kern="100">
                          <a:effectLst/>
                        </a:rPr>
                        <a:t>0.036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0.120</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68916354"/>
                  </a:ext>
                </a:extLst>
              </a:tr>
              <a:tr h="297711">
                <a:tc>
                  <a:txBody>
                    <a:bodyPr/>
                    <a:lstStyle/>
                    <a:p>
                      <a:pPr marL="0" marR="0" algn="ctr">
                        <a:lnSpc>
                          <a:spcPct val="115000"/>
                        </a:lnSpc>
                        <a:buNone/>
                      </a:pPr>
                      <a:r>
                        <a:rPr lang="en-US" sz="2000" b="1" kern="100">
                          <a:effectLst/>
                        </a:rPr>
                        <a:t>Formaldehyde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µg/lozenge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2000" b="1" kern="100">
                          <a:effectLst/>
                        </a:rPr>
                        <a:t>0.044</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0.145</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5319481"/>
                  </a:ext>
                </a:extLst>
              </a:tr>
              <a:tr h="297711">
                <a:tc>
                  <a:txBody>
                    <a:bodyPr/>
                    <a:lstStyle/>
                    <a:p>
                      <a:pPr marL="0" marR="0" algn="ctr">
                        <a:lnSpc>
                          <a:spcPct val="115000"/>
                        </a:lnSpc>
                        <a:buNone/>
                      </a:pPr>
                      <a:r>
                        <a:rPr lang="en-US" sz="2000" b="1" kern="100">
                          <a:effectLst/>
                        </a:rPr>
                        <a:t>Arsenic</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ng//lozenge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3.51</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11.7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69290549"/>
                  </a:ext>
                </a:extLst>
              </a:tr>
              <a:tr h="317619">
                <a:tc>
                  <a:txBody>
                    <a:bodyPr/>
                    <a:lstStyle/>
                    <a:p>
                      <a:pPr marL="0" marR="0" algn="ctr">
                        <a:lnSpc>
                          <a:spcPct val="115000"/>
                        </a:lnSpc>
                        <a:buNone/>
                      </a:pPr>
                      <a:r>
                        <a:rPr lang="en-US" sz="2000" b="1" kern="100">
                          <a:effectLst/>
                        </a:rPr>
                        <a:t>Cadmium</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ng//lozenge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2000" b="1" kern="100">
                          <a:effectLst/>
                        </a:rPr>
                        <a:t>4.12</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13.7</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9771286"/>
                  </a:ext>
                </a:extLst>
              </a:tr>
              <a:tr h="297711">
                <a:tc>
                  <a:txBody>
                    <a:bodyPr/>
                    <a:lstStyle/>
                    <a:p>
                      <a:pPr marL="0" marR="0" algn="ctr">
                        <a:lnSpc>
                          <a:spcPct val="115000"/>
                        </a:lnSpc>
                        <a:buNone/>
                      </a:pPr>
                      <a:r>
                        <a:rPr lang="en-US" sz="2000" b="1" kern="100">
                          <a:effectLst/>
                        </a:rPr>
                        <a:t>B(a)P (Benzo(a)pyrene)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ng//lozenge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2000" b="1" kern="100" dirty="0">
                          <a:effectLst/>
                        </a:rPr>
                        <a:t>0.033</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0.111</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8732901"/>
                  </a:ext>
                </a:extLst>
              </a:tr>
              <a:tr h="297711">
                <a:tc>
                  <a:txBody>
                    <a:bodyPr/>
                    <a:lstStyle/>
                    <a:p>
                      <a:pPr marL="0" marR="0" algn="ctr">
                        <a:lnSpc>
                          <a:spcPct val="115000"/>
                        </a:lnSpc>
                        <a:buNone/>
                      </a:pPr>
                      <a:r>
                        <a:rPr lang="en-US" sz="2000" b="1" kern="100">
                          <a:effectLst/>
                        </a:rPr>
                        <a:t>NNK</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ng//lozenge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2000" b="1" kern="100">
                          <a:effectLst/>
                        </a:rPr>
                        <a:t>1.13</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3.76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8911349"/>
                  </a:ext>
                </a:extLst>
              </a:tr>
              <a:tr h="317619">
                <a:tc>
                  <a:txBody>
                    <a:bodyPr/>
                    <a:lstStyle/>
                    <a:p>
                      <a:pPr marL="0" marR="0" algn="ctr">
                        <a:lnSpc>
                          <a:spcPct val="115000"/>
                        </a:lnSpc>
                        <a:buNone/>
                      </a:pPr>
                      <a:r>
                        <a:rPr lang="en-US" sz="2000" b="1" kern="100">
                          <a:effectLst/>
                        </a:rPr>
                        <a:t>NNN</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ng//lozenge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2000" b="1" kern="100">
                          <a:effectLst/>
                        </a:rPr>
                        <a:t>0.739</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2.46</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46175210"/>
                  </a:ext>
                </a:extLst>
              </a:tr>
              <a:tr h="297711">
                <a:tc>
                  <a:txBody>
                    <a:bodyPr/>
                    <a:lstStyle/>
                    <a:p>
                      <a:pPr marL="0" marR="0" algn="ctr">
                        <a:lnSpc>
                          <a:spcPct val="115000"/>
                        </a:lnSpc>
                        <a:buNone/>
                      </a:pPr>
                      <a:r>
                        <a:rPr lang="en-US" sz="2000" b="1" kern="100">
                          <a:effectLst/>
                        </a:rPr>
                        <a:t>Nicotine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mg//lozenge</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a:effectLst/>
                        </a:rPr>
                        <a:t>0.038</a:t>
                      </a:r>
                      <a:endParaRPr lang="en-US" sz="20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2000" b="1" kern="100" dirty="0">
                          <a:effectLst/>
                        </a:rPr>
                        <a:t>0.125</a:t>
                      </a:r>
                      <a:endParaRPr lang="en-US" sz="20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0809579"/>
                  </a:ext>
                </a:extLst>
              </a:tr>
            </a:tbl>
          </a:graphicData>
        </a:graphic>
      </p:graphicFrame>
      <p:pic>
        <p:nvPicPr>
          <p:cNvPr id="19" name="Picture 18">
            <a:extLst>
              <a:ext uri="{FF2B5EF4-FFF2-40B4-BE49-F238E27FC236}">
                <a16:creationId xmlns:a16="http://schemas.microsoft.com/office/drawing/2014/main" id="{CF25F94D-C19B-0593-690C-EC116888F6A6}"/>
              </a:ext>
            </a:extLst>
          </p:cNvPr>
          <p:cNvPicPr>
            <a:picLocks noChangeAspect="1"/>
          </p:cNvPicPr>
          <p:nvPr/>
        </p:nvPicPr>
        <p:blipFill>
          <a:blip r:embed="rId4"/>
          <a:stretch>
            <a:fillRect/>
          </a:stretch>
        </p:blipFill>
        <p:spPr>
          <a:xfrm>
            <a:off x="41500716" y="1072912"/>
            <a:ext cx="1467176" cy="1486231"/>
          </a:xfrm>
          <a:prstGeom prst="rect">
            <a:avLst/>
          </a:prstGeom>
        </p:spPr>
      </p:pic>
      <p:pic>
        <p:nvPicPr>
          <p:cNvPr id="8" name="Picture 7">
            <a:extLst>
              <a:ext uri="{FF2B5EF4-FFF2-40B4-BE49-F238E27FC236}">
                <a16:creationId xmlns:a16="http://schemas.microsoft.com/office/drawing/2014/main" id="{21615671-B9AB-5F58-C9D2-240558DC84A2}"/>
              </a:ext>
            </a:extLst>
          </p:cNvPr>
          <p:cNvPicPr>
            <a:picLocks noChangeAspect="1"/>
          </p:cNvPicPr>
          <p:nvPr/>
        </p:nvPicPr>
        <p:blipFill>
          <a:blip r:embed="rId5"/>
          <a:stretch>
            <a:fillRect/>
          </a:stretch>
        </p:blipFill>
        <p:spPr>
          <a:xfrm>
            <a:off x="30210361" y="18480007"/>
            <a:ext cx="12920191" cy="6731567"/>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6231</TotalTime>
  <Words>1738</Words>
  <Application>Microsoft Macintosh PowerPoint</Application>
  <PresentationFormat>Custom</PresentationFormat>
  <Paragraphs>396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Manoj Misra</cp:lastModifiedBy>
  <cp:revision>393</cp:revision>
  <cp:lastPrinted>2019-09-10T13:04:04Z</cp:lastPrinted>
  <dcterms:created xsi:type="dcterms:W3CDTF">2019-08-08T00:51:37Z</dcterms:created>
  <dcterms:modified xsi:type="dcterms:W3CDTF">2025-09-08T14:20:35Z</dcterms:modified>
</cp:coreProperties>
</file>