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672" r:id="rId1"/>
  </p:sldMasterIdLst>
  <p:notesMasterIdLst>
    <p:notesMasterId r:id="rId3"/>
  </p:notesMasterIdLst>
  <p:sldIdLst>
    <p:sldId id="256" r:id="rId2"/>
  </p:sldIdLst>
  <p:sldSz cx="43891200" cy="329184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6B3"/>
    <a:srgbClr val="246C32"/>
    <a:srgbClr val="EFFADE"/>
    <a:srgbClr val="F6CC64"/>
    <a:srgbClr val="F7C13B"/>
    <a:srgbClr val="AFB2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6D391-ACB4-4EF4-8E71-A39B443A7847}" v="46" dt="2025-08-20T18:37:56.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3" autoAdjust="0"/>
    <p:restoredTop sz="95156" autoAdjust="0"/>
  </p:normalViewPr>
  <p:slideViewPr>
    <p:cSldViewPr snapToGrid="0" showGuides="1">
      <p:cViewPr varScale="1">
        <p:scale>
          <a:sx n="13" d="100"/>
          <a:sy n="13" d="100"/>
        </p:scale>
        <p:origin x="3342" y="1032"/>
      </p:cViewPr>
      <p:guideLst>
        <p:guide orient="horz" pos="10368"/>
        <p:guide pos="138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Ethnicity</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2143"/>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2173" y="0"/>
            <a:ext cx="4002299" cy="352143"/>
          </a:xfrm>
          <a:prstGeom prst="rect">
            <a:avLst/>
          </a:prstGeom>
        </p:spPr>
        <p:txBody>
          <a:bodyPr vert="horz" lIns="92830" tIns="46415" rIns="92830" bIns="46415" rtlCol="0"/>
          <a:lstStyle>
            <a:lvl1pPr algn="r">
              <a:defRPr sz="1200"/>
            </a:lvl1pPr>
          </a:lstStyle>
          <a:p>
            <a:fld id="{329255A3-1EF8-42E3-8836-76392A02ACA3}" type="datetimeFigureOut">
              <a:rPr lang="en-US" smtClean="0"/>
              <a:t>9/2/2025</a:t>
            </a:fld>
            <a:endParaRPr lang="en-US"/>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73756"/>
            <a:ext cx="7388860" cy="276034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02299" cy="352142"/>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2173" y="6658258"/>
            <a:ext cx="4002299" cy="352142"/>
          </a:xfrm>
          <a:prstGeom prst="rect">
            <a:avLst/>
          </a:prstGeom>
        </p:spPr>
        <p:txBody>
          <a:bodyPr vert="horz" lIns="92830" tIns="46415" rIns="92830" bIns="46415" rtlCol="0" anchor="b"/>
          <a:lstStyle>
            <a:lvl1pPr algn="r">
              <a:defRPr sz="1200"/>
            </a:lvl1pPr>
          </a:lstStyle>
          <a:p>
            <a:fld id="{D77737E1-5D60-49A0-A436-242474573639}" type="slidenum">
              <a:rPr lang="en-US" smtClean="0"/>
              <a:t>‹#›</a:t>
            </a:fld>
            <a:endParaRPr lang="en-US"/>
          </a:p>
        </p:txBody>
      </p:sp>
    </p:spTree>
    <p:extLst>
      <p:ext uri="{BB962C8B-B14F-4D97-AF65-F5344CB8AC3E}">
        <p14:creationId xmlns:p14="http://schemas.microsoft.com/office/powerpoint/2010/main" val="134886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737E1-5D60-49A0-A436-242474573639}" type="slidenum">
              <a:rPr lang="en-US" smtClean="0"/>
              <a:t>1</a:t>
            </a:fld>
            <a:endParaRPr lang="en-US"/>
          </a:p>
        </p:txBody>
      </p:sp>
    </p:spTree>
    <p:extLst>
      <p:ext uri="{BB962C8B-B14F-4D97-AF65-F5344CB8AC3E}">
        <p14:creationId xmlns:p14="http://schemas.microsoft.com/office/powerpoint/2010/main" val="157426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0624-A87F-46C8-83E0-7798EE9D3411}"/>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0B128520-1774-4BED-8158-EE4B4CD0A615}"/>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ED247474-AF5F-4FC7-844A-A3A434E53473}"/>
              </a:ext>
            </a:extLst>
          </p:cNvPr>
          <p:cNvSpPr>
            <a:spLocks noGrp="1"/>
          </p:cNvSpPr>
          <p:nvPr>
            <p:ph type="dt" sz="half" idx="10"/>
          </p:nvPr>
        </p:nvSpPr>
        <p:spPr/>
        <p:txBody>
          <a:bodyPr/>
          <a:lstStyle/>
          <a:p>
            <a:fld id="{EB8278CA-642C-4174-B5CB-A51A2D9F1693}" type="datetimeFigureOut">
              <a:rPr lang="en-US" smtClean="0"/>
              <a:pPr/>
              <a:t>9/2/2025</a:t>
            </a:fld>
            <a:endParaRPr lang="en-US" dirty="0"/>
          </a:p>
        </p:txBody>
      </p:sp>
      <p:sp>
        <p:nvSpPr>
          <p:cNvPr id="5" name="Footer Placeholder 4">
            <a:extLst>
              <a:ext uri="{FF2B5EF4-FFF2-40B4-BE49-F238E27FC236}">
                <a16:creationId xmlns:a16="http://schemas.microsoft.com/office/drawing/2014/main" id="{B0C6E401-A6A9-417E-A7E0-A41197ADFF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8C4C40-57D3-435F-9D91-BCD94A2DA7F3}"/>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255621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7F8F-A9E1-4A8E-94F8-20C3C168E2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C0B873-B090-4312-8DC7-34C0F638BB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B2FE7-ECC4-48D1-8C0D-3231F00A0089}"/>
              </a:ext>
            </a:extLst>
          </p:cNvPr>
          <p:cNvSpPr>
            <a:spLocks noGrp="1"/>
          </p:cNvSpPr>
          <p:nvPr>
            <p:ph type="dt" sz="half" idx="10"/>
          </p:nvPr>
        </p:nvSpPr>
        <p:spPr/>
        <p:txBody>
          <a:bodyPr/>
          <a:lstStyle/>
          <a:p>
            <a:fld id="{EB8278CA-642C-4174-B5CB-A51A2D9F1693}" type="datetimeFigureOut">
              <a:rPr lang="en-US" smtClean="0"/>
              <a:pPr/>
              <a:t>9/2/2025</a:t>
            </a:fld>
            <a:endParaRPr lang="en-US" dirty="0"/>
          </a:p>
        </p:txBody>
      </p:sp>
      <p:sp>
        <p:nvSpPr>
          <p:cNvPr id="5" name="Footer Placeholder 4">
            <a:extLst>
              <a:ext uri="{FF2B5EF4-FFF2-40B4-BE49-F238E27FC236}">
                <a16:creationId xmlns:a16="http://schemas.microsoft.com/office/drawing/2014/main" id="{DB1D52DF-F60C-4E56-AE57-ECDBC1CD3A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E2E901-DBD0-470C-A65C-7E389D2AB7FE}"/>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17170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8EB85D-0851-49D0-96EB-2BF177439576}"/>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0C61D4-D99E-4E89-8D1C-6E73FF632FCE}"/>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0E31B-C953-45BF-ABD9-6FD99BFC1BC6}"/>
              </a:ext>
            </a:extLst>
          </p:cNvPr>
          <p:cNvSpPr>
            <a:spLocks noGrp="1"/>
          </p:cNvSpPr>
          <p:nvPr>
            <p:ph type="dt" sz="half" idx="10"/>
          </p:nvPr>
        </p:nvSpPr>
        <p:spPr/>
        <p:txBody>
          <a:bodyPr/>
          <a:lstStyle/>
          <a:p>
            <a:fld id="{EB8278CA-642C-4174-B5CB-A51A2D9F1693}" type="datetimeFigureOut">
              <a:rPr lang="en-US" smtClean="0"/>
              <a:pPr/>
              <a:t>9/2/2025</a:t>
            </a:fld>
            <a:endParaRPr lang="en-US" dirty="0"/>
          </a:p>
        </p:txBody>
      </p:sp>
      <p:sp>
        <p:nvSpPr>
          <p:cNvPr id="5" name="Footer Placeholder 4">
            <a:extLst>
              <a:ext uri="{FF2B5EF4-FFF2-40B4-BE49-F238E27FC236}">
                <a16:creationId xmlns:a16="http://schemas.microsoft.com/office/drawing/2014/main" id="{1C75C033-6D6B-4581-A00C-59B2366A9D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0F1438-C27F-43EA-B185-A21D4C9D793B}"/>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232103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3633-9615-4E9B-8663-7EA6284F37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C01E8-46D8-4395-9B26-A0211A95C0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9380B-246B-4882-9486-EA47A4E69611}"/>
              </a:ext>
            </a:extLst>
          </p:cNvPr>
          <p:cNvSpPr>
            <a:spLocks noGrp="1"/>
          </p:cNvSpPr>
          <p:nvPr>
            <p:ph type="dt" sz="half" idx="10"/>
          </p:nvPr>
        </p:nvSpPr>
        <p:spPr/>
        <p:txBody>
          <a:bodyPr/>
          <a:lstStyle/>
          <a:p>
            <a:fld id="{EB8278CA-642C-4174-B5CB-A51A2D9F1693}" type="datetimeFigureOut">
              <a:rPr lang="en-US" smtClean="0"/>
              <a:pPr/>
              <a:t>9/2/2025</a:t>
            </a:fld>
            <a:endParaRPr lang="en-US" dirty="0"/>
          </a:p>
        </p:txBody>
      </p:sp>
      <p:sp>
        <p:nvSpPr>
          <p:cNvPr id="5" name="Footer Placeholder 4">
            <a:extLst>
              <a:ext uri="{FF2B5EF4-FFF2-40B4-BE49-F238E27FC236}">
                <a16:creationId xmlns:a16="http://schemas.microsoft.com/office/drawing/2014/main" id="{97472740-E723-4A3A-A4BE-370B4F3B7D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88498A-4E70-4FB6-9A0C-9DDE3F021FA9}"/>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390766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86D2-1706-4B24-8F37-E4515DC83C73}"/>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55AFB722-2EC1-4613-8654-BA23754F98A3}"/>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6106F9-8D13-4E74-B319-D25AF55A4656}"/>
              </a:ext>
            </a:extLst>
          </p:cNvPr>
          <p:cNvSpPr>
            <a:spLocks noGrp="1"/>
          </p:cNvSpPr>
          <p:nvPr>
            <p:ph type="dt" sz="half" idx="10"/>
          </p:nvPr>
        </p:nvSpPr>
        <p:spPr/>
        <p:txBody>
          <a:bodyPr/>
          <a:lstStyle/>
          <a:p>
            <a:fld id="{EB8278CA-642C-4174-B5CB-A51A2D9F1693}" type="datetimeFigureOut">
              <a:rPr lang="en-US" smtClean="0"/>
              <a:pPr/>
              <a:t>9/2/2025</a:t>
            </a:fld>
            <a:endParaRPr lang="en-US" dirty="0"/>
          </a:p>
        </p:txBody>
      </p:sp>
      <p:sp>
        <p:nvSpPr>
          <p:cNvPr id="5" name="Footer Placeholder 4">
            <a:extLst>
              <a:ext uri="{FF2B5EF4-FFF2-40B4-BE49-F238E27FC236}">
                <a16:creationId xmlns:a16="http://schemas.microsoft.com/office/drawing/2014/main" id="{D2B00456-3AD5-4905-B358-BEA2A0AFBA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7FA5E0-2D98-4E46-AF96-6C4922FA020B}"/>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2017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ECAA-3F26-4FE9-BF97-7C157E37E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BB028-A678-4435-8D9B-08EA5FC757CE}"/>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40F4BA-6BC8-4659-98DB-29E2CF7C2AED}"/>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2EEAC2-03B2-4FC7-87C6-1AD6BF986874}"/>
              </a:ext>
            </a:extLst>
          </p:cNvPr>
          <p:cNvSpPr>
            <a:spLocks noGrp="1"/>
          </p:cNvSpPr>
          <p:nvPr>
            <p:ph type="dt" sz="half" idx="10"/>
          </p:nvPr>
        </p:nvSpPr>
        <p:spPr/>
        <p:txBody>
          <a:bodyPr/>
          <a:lstStyle/>
          <a:p>
            <a:fld id="{EB8278CA-642C-4174-B5CB-A51A2D9F1693}" type="datetimeFigureOut">
              <a:rPr lang="en-US" smtClean="0"/>
              <a:pPr/>
              <a:t>9/2/2025</a:t>
            </a:fld>
            <a:endParaRPr lang="en-US" dirty="0"/>
          </a:p>
        </p:txBody>
      </p:sp>
      <p:sp>
        <p:nvSpPr>
          <p:cNvPr id="6" name="Footer Placeholder 5">
            <a:extLst>
              <a:ext uri="{FF2B5EF4-FFF2-40B4-BE49-F238E27FC236}">
                <a16:creationId xmlns:a16="http://schemas.microsoft.com/office/drawing/2014/main" id="{3EDB842B-5C1A-46EC-96A4-FB72C4CE1F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64BEE4-EDF7-449D-8A94-A5C5F6EAEACA}"/>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105843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C652-E7F3-40CA-ABBE-9899A1681628}"/>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0AF47F-C3EA-4028-BE16-140DD7725A9B}"/>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BB563DD4-61CA-49D9-893F-17AACF047AB0}"/>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C9939D-BDE5-49C2-9D17-D791C78B6DD1}"/>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DE43C42D-CD40-4BEA-B5FE-AAF70E64B6B1}"/>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7C2E1-3524-4149-8166-E1AA257CEBF7}"/>
              </a:ext>
            </a:extLst>
          </p:cNvPr>
          <p:cNvSpPr>
            <a:spLocks noGrp="1"/>
          </p:cNvSpPr>
          <p:nvPr>
            <p:ph type="dt" sz="half" idx="10"/>
          </p:nvPr>
        </p:nvSpPr>
        <p:spPr/>
        <p:txBody>
          <a:bodyPr/>
          <a:lstStyle/>
          <a:p>
            <a:fld id="{EB8278CA-642C-4174-B5CB-A51A2D9F1693}" type="datetimeFigureOut">
              <a:rPr lang="en-US" smtClean="0"/>
              <a:pPr/>
              <a:t>9/2/2025</a:t>
            </a:fld>
            <a:endParaRPr lang="en-US" dirty="0"/>
          </a:p>
        </p:txBody>
      </p:sp>
      <p:sp>
        <p:nvSpPr>
          <p:cNvPr id="8" name="Footer Placeholder 7">
            <a:extLst>
              <a:ext uri="{FF2B5EF4-FFF2-40B4-BE49-F238E27FC236}">
                <a16:creationId xmlns:a16="http://schemas.microsoft.com/office/drawing/2014/main" id="{96814D2A-EE94-4CA0-A8B6-22B4DEDE32C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AC371B-7ACC-4B8C-8809-3E25AF18DDBD}"/>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219662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98EC-5731-4920-BC40-CA5F887D1A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0E8178-CEA5-4357-99DA-C0D6EB1A8F48}"/>
              </a:ext>
            </a:extLst>
          </p:cNvPr>
          <p:cNvSpPr>
            <a:spLocks noGrp="1"/>
          </p:cNvSpPr>
          <p:nvPr>
            <p:ph type="dt" sz="half" idx="10"/>
          </p:nvPr>
        </p:nvSpPr>
        <p:spPr/>
        <p:txBody>
          <a:bodyPr/>
          <a:lstStyle/>
          <a:p>
            <a:fld id="{EB8278CA-642C-4174-B5CB-A51A2D9F1693}" type="datetimeFigureOut">
              <a:rPr lang="en-US" smtClean="0"/>
              <a:pPr/>
              <a:t>9/2/2025</a:t>
            </a:fld>
            <a:endParaRPr lang="en-US" dirty="0"/>
          </a:p>
        </p:txBody>
      </p:sp>
      <p:sp>
        <p:nvSpPr>
          <p:cNvPr id="4" name="Footer Placeholder 3">
            <a:extLst>
              <a:ext uri="{FF2B5EF4-FFF2-40B4-BE49-F238E27FC236}">
                <a16:creationId xmlns:a16="http://schemas.microsoft.com/office/drawing/2014/main" id="{83717A73-9877-4FAE-8BCD-A8EF9DF9C84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85464E0-4CDA-4B72-94D3-C2CE741DA4F1}"/>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351351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DF787A-51EF-4593-9F0A-1D895F690314}"/>
              </a:ext>
            </a:extLst>
          </p:cNvPr>
          <p:cNvSpPr>
            <a:spLocks noGrp="1"/>
          </p:cNvSpPr>
          <p:nvPr>
            <p:ph type="dt" sz="half" idx="10"/>
          </p:nvPr>
        </p:nvSpPr>
        <p:spPr/>
        <p:txBody>
          <a:bodyPr/>
          <a:lstStyle/>
          <a:p>
            <a:fld id="{EB8278CA-642C-4174-B5CB-A51A2D9F1693}" type="datetimeFigureOut">
              <a:rPr lang="en-US" smtClean="0"/>
              <a:pPr/>
              <a:t>9/2/2025</a:t>
            </a:fld>
            <a:endParaRPr lang="en-US" dirty="0"/>
          </a:p>
        </p:txBody>
      </p:sp>
      <p:sp>
        <p:nvSpPr>
          <p:cNvPr id="3" name="Footer Placeholder 2">
            <a:extLst>
              <a:ext uri="{FF2B5EF4-FFF2-40B4-BE49-F238E27FC236}">
                <a16:creationId xmlns:a16="http://schemas.microsoft.com/office/drawing/2014/main" id="{DDDA8324-5D5F-4552-96F7-7149C0F91EA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6C4E6D-9AAB-429B-AC34-5624FEB9ED32}"/>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370719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0DBB-3051-4A2C-A857-EE69821D4135}"/>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507DED78-BF38-44CC-AD4F-787FE45FBDB3}"/>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2873FE-E3D8-4843-B63F-3CB6074C0E35}"/>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D0A07773-1DB9-44AC-9E15-784D6C642ECE}"/>
              </a:ext>
            </a:extLst>
          </p:cNvPr>
          <p:cNvSpPr>
            <a:spLocks noGrp="1"/>
          </p:cNvSpPr>
          <p:nvPr>
            <p:ph type="dt" sz="half" idx="10"/>
          </p:nvPr>
        </p:nvSpPr>
        <p:spPr/>
        <p:txBody>
          <a:bodyPr/>
          <a:lstStyle/>
          <a:p>
            <a:fld id="{EB8278CA-642C-4174-B5CB-A51A2D9F1693}" type="datetimeFigureOut">
              <a:rPr lang="en-US" smtClean="0"/>
              <a:pPr/>
              <a:t>9/2/2025</a:t>
            </a:fld>
            <a:endParaRPr lang="en-US" dirty="0"/>
          </a:p>
        </p:txBody>
      </p:sp>
      <p:sp>
        <p:nvSpPr>
          <p:cNvPr id="6" name="Footer Placeholder 5">
            <a:extLst>
              <a:ext uri="{FF2B5EF4-FFF2-40B4-BE49-F238E27FC236}">
                <a16:creationId xmlns:a16="http://schemas.microsoft.com/office/drawing/2014/main" id="{DFDDE334-7791-431C-8326-FBEB623E2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30D6BF-1777-419D-96EA-8CC085A062F1}"/>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318203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4BFB-4EFE-441D-AFEA-57887CF8FCE4}"/>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CF25C3EE-4A23-47F9-AC7D-8698B711D00F}"/>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dirty="0"/>
          </a:p>
        </p:txBody>
      </p:sp>
      <p:sp>
        <p:nvSpPr>
          <p:cNvPr id="4" name="Text Placeholder 3">
            <a:extLst>
              <a:ext uri="{FF2B5EF4-FFF2-40B4-BE49-F238E27FC236}">
                <a16:creationId xmlns:a16="http://schemas.microsoft.com/office/drawing/2014/main" id="{F7016746-6BB7-46B3-8445-FB69AB5D7220}"/>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F2A86BC2-A5F0-4BD1-9EFB-156EAA1D1674}"/>
              </a:ext>
            </a:extLst>
          </p:cNvPr>
          <p:cNvSpPr>
            <a:spLocks noGrp="1"/>
          </p:cNvSpPr>
          <p:nvPr>
            <p:ph type="dt" sz="half" idx="10"/>
          </p:nvPr>
        </p:nvSpPr>
        <p:spPr/>
        <p:txBody>
          <a:bodyPr/>
          <a:lstStyle/>
          <a:p>
            <a:fld id="{EB8278CA-642C-4174-B5CB-A51A2D9F1693}" type="datetimeFigureOut">
              <a:rPr lang="en-US" smtClean="0"/>
              <a:pPr/>
              <a:t>9/2/2025</a:t>
            </a:fld>
            <a:endParaRPr lang="en-US" dirty="0"/>
          </a:p>
        </p:txBody>
      </p:sp>
      <p:sp>
        <p:nvSpPr>
          <p:cNvPr id="6" name="Footer Placeholder 5">
            <a:extLst>
              <a:ext uri="{FF2B5EF4-FFF2-40B4-BE49-F238E27FC236}">
                <a16:creationId xmlns:a16="http://schemas.microsoft.com/office/drawing/2014/main" id="{7AD2F575-3111-42CD-93EF-C16CA73483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374CFD-116B-4329-9D39-765F8A13D017}"/>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247806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F19BAC-8C9F-4125-B6A4-1437B4679DC0}"/>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234C7C-4FAA-4AA6-9929-D92FF5634B2D}"/>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036E5-0F1F-42AA-9B41-11F4FD70E9DC}"/>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EB8278CA-642C-4174-B5CB-A51A2D9F1693}" type="datetimeFigureOut">
              <a:rPr lang="en-US" smtClean="0"/>
              <a:pPr/>
              <a:t>9/2/2025</a:t>
            </a:fld>
            <a:endParaRPr lang="en-US" dirty="0"/>
          </a:p>
        </p:txBody>
      </p:sp>
      <p:sp>
        <p:nvSpPr>
          <p:cNvPr id="5" name="Footer Placeholder 4">
            <a:extLst>
              <a:ext uri="{FF2B5EF4-FFF2-40B4-BE49-F238E27FC236}">
                <a16:creationId xmlns:a16="http://schemas.microsoft.com/office/drawing/2014/main" id="{C4D8A04E-BDC8-4F19-9CE8-FC255E2E9957}"/>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CE96C2E-80EF-4E27-977F-FBF9E7D3866F}"/>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2332410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547D6EFD-6827-436E-8AFB-59A3AA3915DD}"/>
              </a:ext>
            </a:extLst>
          </p:cNvPr>
          <p:cNvSpPr txBox="1">
            <a:spLocks noChangeArrowheads="1"/>
          </p:cNvSpPr>
          <p:nvPr/>
        </p:nvSpPr>
        <p:spPr bwMode="auto">
          <a:xfrm>
            <a:off x="772787" y="653680"/>
            <a:ext cx="42345627" cy="3719287"/>
          </a:xfrm>
          <a:prstGeom prst="rect">
            <a:avLst/>
          </a:prstGeom>
          <a:solidFill>
            <a:srgbClr val="1F86B3"/>
          </a:solidFill>
          <a:ln>
            <a:noFill/>
          </a:ln>
        </p:spPr>
        <p:txBody>
          <a:bodyPr vert="horz" wrap="square" lIns="352691" tIns="176345" rIns="352691" bIns="176345" numCol="1" anchor="t" anchorCtr="0" compatLnSpc="1">
            <a:prstTxWarp prst="textNoShape">
              <a:avLst/>
            </a:prstTxWarp>
          </a:bodyPr>
          <a:lstStyle>
            <a:lvl1pPr algn="ctr" defTabSz="6271527" rtl="0" eaLnBrk="0" fontAlgn="base" hangingPunct="0">
              <a:spcBef>
                <a:spcPct val="0"/>
              </a:spcBef>
              <a:spcAft>
                <a:spcPct val="0"/>
              </a:spcAft>
              <a:defRPr sz="30266">
                <a:solidFill>
                  <a:schemeClr val="tx2"/>
                </a:solidFill>
                <a:latin typeface="+mj-lt"/>
                <a:ea typeface="+mj-ea"/>
                <a:cs typeface="+mj-cs"/>
              </a:defRPr>
            </a:lvl1pPr>
            <a:lvl2pPr algn="ctr" defTabSz="6271527" rtl="0" eaLnBrk="0" fontAlgn="base" hangingPunct="0">
              <a:spcBef>
                <a:spcPct val="0"/>
              </a:spcBef>
              <a:spcAft>
                <a:spcPct val="0"/>
              </a:spcAft>
              <a:defRPr sz="30266">
                <a:solidFill>
                  <a:schemeClr val="tx2"/>
                </a:solidFill>
                <a:latin typeface="Arial" charset="0"/>
              </a:defRPr>
            </a:lvl2pPr>
            <a:lvl3pPr algn="ctr" defTabSz="6271527" rtl="0" eaLnBrk="0" fontAlgn="base" hangingPunct="0">
              <a:spcBef>
                <a:spcPct val="0"/>
              </a:spcBef>
              <a:spcAft>
                <a:spcPct val="0"/>
              </a:spcAft>
              <a:defRPr sz="30266">
                <a:solidFill>
                  <a:schemeClr val="tx2"/>
                </a:solidFill>
                <a:latin typeface="Arial" charset="0"/>
              </a:defRPr>
            </a:lvl3pPr>
            <a:lvl4pPr algn="ctr" defTabSz="6271527" rtl="0" eaLnBrk="0" fontAlgn="base" hangingPunct="0">
              <a:spcBef>
                <a:spcPct val="0"/>
              </a:spcBef>
              <a:spcAft>
                <a:spcPct val="0"/>
              </a:spcAft>
              <a:defRPr sz="30266">
                <a:solidFill>
                  <a:schemeClr val="tx2"/>
                </a:solidFill>
                <a:latin typeface="Arial" charset="0"/>
              </a:defRPr>
            </a:lvl4pPr>
            <a:lvl5pPr algn="ctr" defTabSz="6271527" rtl="0" eaLnBrk="0" fontAlgn="base" hangingPunct="0">
              <a:spcBef>
                <a:spcPct val="0"/>
              </a:spcBef>
              <a:spcAft>
                <a:spcPct val="0"/>
              </a:spcAft>
              <a:defRPr sz="30266">
                <a:solidFill>
                  <a:schemeClr val="tx2"/>
                </a:solidFill>
                <a:latin typeface="Arial" charset="0"/>
              </a:defRPr>
            </a:lvl5pPr>
            <a:lvl6pPr marL="609585" algn="ctr" defTabSz="6271527" rtl="0" fontAlgn="base">
              <a:spcBef>
                <a:spcPct val="0"/>
              </a:spcBef>
              <a:spcAft>
                <a:spcPct val="0"/>
              </a:spcAft>
              <a:defRPr sz="30266">
                <a:solidFill>
                  <a:schemeClr val="tx2"/>
                </a:solidFill>
                <a:latin typeface="Arial" charset="0"/>
              </a:defRPr>
            </a:lvl6pPr>
            <a:lvl7pPr marL="1219170" algn="ctr" defTabSz="6271527" rtl="0" fontAlgn="base">
              <a:spcBef>
                <a:spcPct val="0"/>
              </a:spcBef>
              <a:spcAft>
                <a:spcPct val="0"/>
              </a:spcAft>
              <a:defRPr sz="30266">
                <a:solidFill>
                  <a:schemeClr val="tx2"/>
                </a:solidFill>
                <a:latin typeface="Arial" charset="0"/>
              </a:defRPr>
            </a:lvl7pPr>
            <a:lvl8pPr marL="1828754" algn="ctr" defTabSz="6271527" rtl="0" fontAlgn="base">
              <a:spcBef>
                <a:spcPct val="0"/>
              </a:spcBef>
              <a:spcAft>
                <a:spcPct val="0"/>
              </a:spcAft>
              <a:defRPr sz="30266">
                <a:solidFill>
                  <a:schemeClr val="tx2"/>
                </a:solidFill>
                <a:latin typeface="Arial" charset="0"/>
              </a:defRPr>
            </a:lvl8pPr>
            <a:lvl9pPr marL="2438339" algn="ctr" defTabSz="6271527" rtl="0" fontAlgn="base">
              <a:spcBef>
                <a:spcPct val="0"/>
              </a:spcBef>
              <a:spcAft>
                <a:spcPct val="0"/>
              </a:spcAft>
              <a:defRPr sz="30266">
                <a:solidFill>
                  <a:schemeClr val="tx2"/>
                </a:solidFill>
                <a:latin typeface="Arial" charset="0"/>
              </a:defRPr>
            </a:lvl9pPr>
          </a:lstStyle>
          <a:p>
            <a:pPr algn="l" eaLnBrk="1" hangingPunct="1"/>
            <a:endParaRPr lang="en-US" altLang="en-US" sz="3600" kern="0" dirty="0"/>
          </a:p>
        </p:txBody>
      </p:sp>
      <p:sp>
        <p:nvSpPr>
          <p:cNvPr id="6" name="TextBox 5">
            <a:extLst>
              <a:ext uri="{FF2B5EF4-FFF2-40B4-BE49-F238E27FC236}">
                <a16:creationId xmlns:a16="http://schemas.microsoft.com/office/drawing/2014/main" id="{DB91B100-B6DE-4CE1-B916-D6E29C0C2528}"/>
              </a:ext>
            </a:extLst>
          </p:cNvPr>
          <p:cNvSpPr txBox="1"/>
          <p:nvPr/>
        </p:nvSpPr>
        <p:spPr>
          <a:xfrm>
            <a:off x="1201775" y="811303"/>
            <a:ext cx="36009270" cy="3277820"/>
          </a:xfrm>
          <a:prstGeom prst="rect">
            <a:avLst/>
          </a:prstGeom>
          <a:noFill/>
        </p:spPr>
        <p:txBody>
          <a:bodyPr wrap="square" rtlCol="0">
            <a:spAutoFit/>
          </a:bodyPr>
          <a:lstStyle/>
          <a:p>
            <a:pPr>
              <a:spcAft>
                <a:spcPts val="600"/>
              </a:spcAft>
            </a:pPr>
            <a:r>
              <a:rPr lang="en-US" sz="7200" dirty="0">
                <a:solidFill>
                  <a:schemeClr val="bg1"/>
                </a:solidFill>
                <a:effectLst/>
                <a:latin typeface="Arial" panose="020B0604020202020204" pitchFamily="34" charset="0"/>
                <a:ea typeface="Calibri" panose="020F0502020204030204" pitchFamily="34" charset="0"/>
              </a:rPr>
              <a:t>Evaluation of the Excess Lifetime Cancer Risks (ELCR) of a New Age Gated E-Cigarette                </a:t>
            </a:r>
            <a:r>
              <a:rPr lang="en-US" sz="4400" dirty="0">
                <a:solidFill>
                  <a:schemeClr val="bg1"/>
                </a:solidFill>
                <a:effectLst/>
                <a:latin typeface="Arial" panose="020B0604020202020204" pitchFamily="34" charset="0"/>
                <a:ea typeface="Calibri" panose="020F0502020204030204" pitchFamily="34" charset="0"/>
              </a:rPr>
              <a:t>           Ed Carmines and Manoj Misra</a:t>
            </a:r>
            <a:endParaRPr lang="en-US" sz="4400" baseline="30000" dirty="0">
              <a:solidFill>
                <a:schemeClr val="bg1"/>
              </a:solidFill>
              <a:effectLst/>
              <a:latin typeface="Arial" panose="020B0604020202020204" pitchFamily="34" charset="0"/>
              <a:ea typeface="Calibri" panose="020F0502020204030204" pitchFamily="34" charset="0"/>
            </a:endParaRPr>
          </a:p>
          <a:p>
            <a:pPr>
              <a:spcAft>
                <a:spcPts val="600"/>
              </a:spcAft>
            </a:pP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Affiliation</a:t>
            </a:r>
            <a:r>
              <a:rPr lang="en-US" sz="4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a:solidFill>
                  <a:schemeClr val="bg1"/>
                </a:solidFill>
                <a:effectLst/>
                <a:latin typeface="Arial" panose="020B0604020202020204" pitchFamily="34" charset="0"/>
                <a:ea typeface="Calibri" panose="020F0502020204030204" pitchFamily="34" charset="0"/>
              </a:rPr>
              <a:t>Chemular, Inc</a:t>
            </a:r>
            <a:r>
              <a:rPr lang="en-US" sz="4400" baseline="30000" dirty="0">
                <a:solidFill>
                  <a:schemeClr val="bg1"/>
                </a:solidFill>
                <a:effectLst/>
                <a:latin typeface="Arial" panose="020B0604020202020204" pitchFamily="34" charset="0"/>
                <a:ea typeface="Calibri" panose="020F0502020204030204" pitchFamily="34" charset="0"/>
              </a:rPr>
              <a:t>, </a:t>
            </a:r>
            <a:r>
              <a:rPr lang="en-US" sz="4400" dirty="0">
                <a:solidFill>
                  <a:schemeClr val="bg1"/>
                </a:solidFill>
                <a:effectLst/>
                <a:latin typeface="Arial" panose="020B0604020202020204" pitchFamily="34" charset="0"/>
                <a:ea typeface="Calibri" panose="020F0502020204030204" pitchFamily="34" charset="0"/>
              </a:rPr>
              <a:t>Hudson, MI, </a:t>
            </a:r>
          </a:p>
          <a:p>
            <a:pPr>
              <a:spcAft>
                <a:spcPts val="600"/>
              </a:spcAft>
            </a:pPr>
            <a:r>
              <a:rPr lang="fr-FR" altLang="en-US" sz="3200" spc="-75" dirty="0">
                <a:solidFill>
                  <a:schemeClr val="bg1"/>
                </a:solidFill>
                <a:latin typeface="Arial" panose="020B0604020202020204" pitchFamily="34" charset="0"/>
                <a:cs typeface="Arial" panose="020B0604020202020204" pitchFamily="34" charset="0"/>
              </a:rPr>
              <a:t>Poster #12</a:t>
            </a:r>
            <a:endParaRPr lang="en-US" altLang="en-US" sz="3200" spc="-75"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1F8DB37-E58F-4F98-8B20-094F7FFE956E}"/>
              </a:ext>
            </a:extLst>
          </p:cNvPr>
          <p:cNvSpPr txBox="1"/>
          <p:nvPr/>
        </p:nvSpPr>
        <p:spPr>
          <a:xfrm>
            <a:off x="772787" y="4647001"/>
            <a:ext cx="13716000" cy="892551"/>
          </a:xfrm>
          <a:prstGeom prst="rect">
            <a:avLst/>
          </a:prstGeom>
          <a:solidFill>
            <a:srgbClr val="1F86B3"/>
          </a:solidFill>
        </p:spPr>
        <p:txBody>
          <a:bodyPr wrap="square" lIns="205740" tIns="137160" rIns="137160" bIns="137160">
            <a:noAutofit/>
          </a:bodyPr>
          <a:lstStyle/>
          <a:p>
            <a:pPr>
              <a:defRPr/>
            </a:pPr>
            <a:r>
              <a:rPr lang="en-US" sz="4000" b="1" spc="-75" dirty="0">
                <a:solidFill>
                  <a:schemeClr val="bg1"/>
                </a:solidFill>
                <a:latin typeface="Arial" panose="020B0604020202020204" pitchFamily="34" charset="0"/>
                <a:cs typeface="Arial" panose="020B0604020202020204" pitchFamily="34" charset="0"/>
              </a:rPr>
              <a:t>Abstract</a:t>
            </a:r>
          </a:p>
        </p:txBody>
      </p:sp>
      <p:sp>
        <p:nvSpPr>
          <p:cNvPr id="10" name="TextBox 9">
            <a:extLst>
              <a:ext uri="{FF2B5EF4-FFF2-40B4-BE49-F238E27FC236}">
                <a16:creationId xmlns:a16="http://schemas.microsoft.com/office/drawing/2014/main" id="{DD9B5C38-DD1C-4DC6-88E0-F31022610826}"/>
              </a:ext>
            </a:extLst>
          </p:cNvPr>
          <p:cNvSpPr txBox="1"/>
          <p:nvPr/>
        </p:nvSpPr>
        <p:spPr>
          <a:xfrm>
            <a:off x="786954" y="15991219"/>
            <a:ext cx="13716000" cy="892552"/>
          </a:xfrm>
          <a:prstGeom prst="rect">
            <a:avLst/>
          </a:prstGeom>
          <a:solidFill>
            <a:srgbClr val="1F86B3"/>
          </a:solidFill>
        </p:spPr>
        <p:txBody>
          <a:bodyPr wrap="square" lIns="205740" tIns="137160" rIns="137160" bIns="137160">
            <a:noAutofit/>
          </a:bodyPr>
          <a:lstStyle/>
          <a:p>
            <a:pPr>
              <a:defRPr/>
            </a:pPr>
            <a:r>
              <a:rPr lang="en-US" sz="4000" b="1" spc="-75" dirty="0">
                <a:solidFill>
                  <a:schemeClr val="bg1"/>
                </a:solidFill>
                <a:latin typeface="Arial" panose="020B0604020202020204" pitchFamily="34" charset="0"/>
                <a:cs typeface="Arial" panose="020B0604020202020204" pitchFamily="34" charset="0"/>
              </a:rPr>
              <a:t>The Product and Technology</a:t>
            </a:r>
          </a:p>
        </p:txBody>
      </p:sp>
      <p:sp>
        <p:nvSpPr>
          <p:cNvPr id="26" name="TextBox 25">
            <a:extLst>
              <a:ext uri="{FF2B5EF4-FFF2-40B4-BE49-F238E27FC236}">
                <a16:creationId xmlns:a16="http://schemas.microsoft.com/office/drawing/2014/main" id="{FFDD8F8C-18FB-402E-B3EB-EB2090359DB6}"/>
              </a:ext>
            </a:extLst>
          </p:cNvPr>
          <p:cNvSpPr txBox="1"/>
          <p:nvPr/>
        </p:nvSpPr>
        <p:spPr>
          <a:xfrm>
            <a:off x="15160633" y="4725299"/>
            <a:ext cx="13716000" cy="892552"/>
          </a:xfrm>
          <a:prstGeom prst="rect">
            <a:avLst/>
          </a:prstGeom>
          <a:solidFill>
            <a:srgbClr val="1F86B3"/>
          </a:solidFill>
        </p:spPr>
        <p:txBody>
          <a:bodyPr wrap="square" lIns="205740" tIns="137160" rIns="137160" bIns="137160">
            <a:noAutofit/>
          </a:bodyPr>
          <a:lstStyle/>
          <a:p>
            <a:pPr>
              <a:defRPr/>
            </a:pPr>
            <a:r>
              <a:rPr lang="en-US" sz="4000" b="1" spc="-75" dirty="0">
                <a:solidFill>
                  <a:schemeClr val="bg1"/>
                </a:solidFill>
                <a:latin typeface="Arial" panose="020B0604020202020204" pitchFamily="34" charset="0"/>
                <a:cs typeface="Arial" panose="020B0604020202020204" pitchFamily="34" charset="0"/>
              </a:rPr>
              <a:t>Methods</a:t>
            </a:r>
          </a:p>
        </p:txBody>
      </p:sp>
      <p:sp>
        <p:nvSpPr>
          <p:cNvPr id="53" name="TextBox 52">
            <a:extLst>
              <a:ext uri="{FF2B5EF4-FFF2-40B4-BE49-F238E27FC236}">
                <a16:creationId xmlns:a16="http://schemas.microsoft.com/office/drawing/2014/main" id="{55A619C9-A3C4-4C20-884B-3ED366F80CE5}"/>
              </a:ext>
            </a:extLst>
          </p:cNvPr>
          <p:cNvSpPr txBox="1"/>
          <p:nvPr/>
        </p:nvSpPr>
        <p:spPr>
          <a:xfrm>
            <a:off x="29637093" y="4683359"/>
            <a:ext cx="13481320" cy="892552"/>
          </a:xfrm>
          <a:prstGeom prst="rect">
            <a:avLst/>
          </a:prstGeom>
          <a:solidFill>
            <a:srgbClr val="1F86B3"/>
          </a:solidFill>
        </p:spPr>
        <p:txBody>
          <a:bodyPr wrap="square" lIns="205740" tIns="137160" rIns="137160" bIns="137160">
            <a:spAutoFit/>
          </a:bodyPr>
          <a:lstStyle/>
          <a:p>
            <a:pPr>
              <a:defRPr/>
            </a:pPr>
            <a:r>
              <a:rPr lang="en-US" sz="4000" b="1" spc="-75" dirty="0">
                <a:solidFill>
                  <a:schemeClr val="bg1"/>
                </a:solidFill>
                <a:latin typeface="Arial" panose="020B0604020202020204" pitchFamily="34" charset="0"/>
                <a:cs typeface="Arial" panose="020B0604020202020204" pitchFamily="34" charset="0"/>
              </a:rPr>
              <a:t>Results</a:t>
            </a:r>
          </a:p>
        </p:txBody>
      </p:sp>
      <p:sp>
        <p:nvSpPr>
          <p:cNvPr id="48" name="TextBox 47">
            <a:extLst>
              <a:ext uri="{FF2B5EF4-FFF2-40B4-BE49-F238E27FC236}">
                <a16:creationId xmlns:a16="http://schemas.microsoft.com/office/drawing/2014/main" id="{C7353827-31D1-478D-8934-192B7D25F17E}"/>
              </a:ext>
            </a:extLst>
          </p:cNvPr>
          <p:cNvSpPr txBox="1"/>
          <p:nvPr/>
        </p:nvSpPr>
        <p:spPr>
          <a:xfrm>
            <a:off x="29693502" y="19978982"/>
            <a:ext cx="13473730" cy="907131"/>
          </a:xfrm>
          <a:prstGeom prst="rect">
            <a:avLst/>
          </a:prstGeom>
          <a:solidFill>
            <a:srgbClr val="1F86B3"/>
          </a:solidFill>
        </p:spPr>
        <p:txBody>
          <a:bodyPr wrap="square" lIns="205740" tIns="137160" rIns="137160" bIns="137160">
            <a:noAutofit/>
          </a:bodyPr>
          <a:lstStyle/>
          <a:p>
            <a:pPr>
              <a:defRPr/>
            </a:pPr>
            <a:r>
              <a:rPr lang="en-US" sz="4000" b="1" spc="-75" dirty="0">
                <a:solidFill>
                  <a:schemeClr val="bg1"/>
                </a:solidFill>
                <a:latin typeface="Arial" panose="020B0604020202020204" pitchFamily="34" charset="0"/>
                <a:cs typeface="Arial" panose="020B0604020202020204" pitchFamily="34" charset="0"/>
              </a:rPr>
              <a:t>Conclusions</a:t>
            </a:r>
          </a:p>
        </p:txBody>
      </p:sp>
      <p:sp>
        <p:nvSpPr>
          <p:cNvPr id="50" name="Text Box 32">
            <a:extLst>
              <a:ext uri="{FF2B5EF4-FFF2-40B4-BE49-F238E27FC236}">
                <a16:creationId xmlns:a16="http://schemas.microsoft.com/office/drawing/2014/main" id="{98DB3B36-7B7A-4DFF-B565-053CF05747F7}"/>
              </a:ext>
            </a:extLst>
          </p:cNvPr>
          <p:cNvSpPr txBox="1">
            <a:spLocks noChangeArrowheads="1"/>
          </p:cNvSpPr>
          <p:nvPr/>
        </p:nvSpPr>
        <p:spPr bwMode="auto">
          <a:xfrm>
            <a:off x="15160632" y="5651535"/>
            <a:ext cx="13716000" cy="14402917"/>
          </a:xfrm>
          <a:prstGeom prst="rect">
            <a:avLst/>
          </a:prstGeom>
          <a:noFill/>
          <a:ln>
            <a:noFill/>
          </a:ln>
        </p:spPr>
        <p:txBody>
          <a:bodyPr wrap="square" lIns="205740" tIns="205740" rIns="205740" bIns="205740">
            <a:spAutoFit/>
          </a:bodyPr>
          <a:lstStyle>
            <a:lvl1pPr defTabSz="3762375">
              <a:spcBef>
                <a:spcPct val="20000"/>
              </a:spcBef>
              <a:buChar char="•"/>
              <a:defRPr sz="16500">
                <a:solidFill>
                  <a:schemeClr val="tx1"/>
                </a:solidFill>
                <a:latin typeface="Arial" panose="020B0604020202020204" pitchFamily="34" charset="0"/>
              </a:defRPr>
            </a:lvl1pPr>
            <a:lvl2pPr marL="742950" indent="-285750" defTabSz="3762375">
              <a:spcBef>
                <a:spcPct val="20000"/>
              </a:spcBef>
              <a:buChar char="–"/>
              <a:defRPr sz="14400">
                <a:solidFill>
                  <a:schemeClr val="tx1"/>
                </a:solidFill>
                <a:latin typeface="Arial" panose="020B0604020202020204" pitchFamily="34" charset="0"/>
              </a:defRPr>
            </a:lvl2pPr>
            <a:lvl3pPr marL="1143000" indent="-228600" defTabSz="3762375">
              <a:spcBef>
                <a:spcPct val="20000"/>
              </a:spcBef>
              <a:buChar char="•"/>
              <a:defRPr sz="12400">
                <a:solidFill>
                  <a:schemeClr val="tx1"/>
                </a:solidFill>
                <a:latin typeface="Arial" panose="020B0604020202020204" pitchFamily="34" charset="0"/>
              </a:defRPr>
            </a:lvl3pPr>
            <a:lvl4pPr marL="1600200" indent="-228600" defTabSz="3762375">
              <a:spcBef>
                <a:spcPct val="20000"/>
              </a:spcBef>
              <a:buChar char="–"/>
              <a:defRPr sz="10300">
                <a:solidFill>
                  <a:schemeClr val="tx1"/>
                </a:solidFill>
                <a:latin typeface="Arial" panose="020B0604020202020204" pitchFamily="34" charset="0"/>
              </a:defRPr>
            </a:lvl4pPr>
            <a:lvl5pPr marL="2057400" indent="-228600" defTabSz="3762375">
              <a:spcBef>
                <a:spcPct val="20000"/>
              </a:spcBef>
              <a:buChar char="»"/>
              <a:defRPr sz="10300">
                <a:solidFill>
                  <a:schemeClr val="tx1"/>
                </a:solidFill>
                <a:latin typeface="Arial" panose="020B0604020202020204" pitchFamily="34" charset="0"/>
              </a:defRPr>
            </a:lvl5pPr>
            <a:lvl6pPr marL="25146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9pPr>
          </a:lstStyle>
          <a:p>
            <a:pPr algn="just">
              <a:lnSpc>
                <a:spcPct val="114000"/>
              </a:lnSpc>
              <a:buNone/>
            </a:pPr>
            <a:r>
              <a:rPr lang="en-US" sz="3200" dirty="0">
                <a:solidFill>
                  <a:srgbClr val="000000"/>
                </a:solidFill>
                <a:cs typeface="Arial" panose="020B0604020202020204" pitchFamily="34" charset="0"/>
              </a:rPr>
              <a:t>All HPHC testing was conducted at Enthalpy Analytical LLC, Richmond, VA (now McKinney Specialty Labs). The Glas products were vaped under intense puffing regime (110/cc puff, 5 second puff duration, 30 second inter-puff interval). Seven replicates of each constituent were measured. Consumers have the ability to select the energy setting for the device from ECO to Standard. The ECO delivers slightly less energy to the coil than the standard setting. The Standard setting was used for the HPHC analysis. Flavor ingredient quantities were based on confidential disclosures from the suppliers. It was assumed that the flavor ingredients transferred 100% to the vapor. Excess Lifetime Cancer Risks were determined following the methodology outlined in FDA’s July 3,  2024 Memorandum entitled “Calculating Excess Lifetime Cancer Risk in ENDS Premarket Tobacco Product Applications.” For comparison purposes, non-detect values and &lt; Level of Quantification values were assumed to be zero as these values are not available for the 1R6F reference cigarette data. Exposure data was based on ad libitum use data from a human abuse liability study. Daily usage varied from 0.32 to 0.87 ml/day.  The worst-case value of 0.87 ml/day was used in all ELCR calculations. Adjusted Inhalation Unit Risks (IURs) were calculated following FDA guidance in the 2024 memorandum. For chemicals with no published IUR, the default of 1.5 ug/day was used.  Toxicity classification of the ingredients followed FDA’s approach outlined in its June 3, 2024, memorandum entitled  “</a:t>
            </a:r>
            <a:r>
              <a:rPr lang="en-US" sz="3200" b="0" i="0" u="none" strike="noStrike" baseline="0" dirty="0">
                <a:cs typeface="Arial" panose="020B0604020202020204" pitchFamily="34" charset="0"/>
              </a:rPr>
              <a:t>Genotoxicity Hazard Identification and Carcinogenicity Tiering of Constituents in ENDS Premarket Tobacco Product Applications.”</a:t>
            </a:r>
            <a:endParaRPr lang="en-US" sz="3200" dirty="0">
              <a:solidFill>
                <a:srgbClr val="000000"/>
              </a:solidFill>
              <a:cs typeface="Arial" panose="020B0604020202020204" pitchFamily="34" charset="0"/>
            </a:endParaRPr>
          </a:p>
        </p:txBody>
      </p:sp>
      <p:pic>
        <p:nvPicPr>
          <p:cNvPr id="3" name="Picture 2">
            <a:extLst>
              <a:ext uri="{FF2B5EF4-FFF2-40B4-BE49-F238E27FC236}">
                <a16:creationId xmlns:a16="http://schemas.microsoft.com/office/drawing/2014/main" id="{EA40C90B-32D9-C409-C993-BCB59F5794AE}"/>
              </a:ext>
            </a:extLst>
          </p:cNvPr>
          <p:cNvPicPr>
            <a:picLocks noChangeAspect="1"/>
          </p:cNvPicPr>
          <p:nvPr/>
        </p:nvPicPr>
        <p:blipFill>
          <a:blip r:embed="rId3"/>
          <a:stretch>
            <a:fillRect/>
          </a:stretch>
        </p:blipFill>
        <p:spPr>
          <a:xfrm>
            <a:off x="39123664" y="3320594"/>
            <a:ext cx="3906374" cy="965369"/>
          </a:xfrm>
          <a:prstGeom prst="rect">
            <a:avLst/>
          </a:prstGeom>
        </p:spPr>
      </p:pic>
      <p:sp>
        <p:nvSpPr>
          <p:cNvPr id="5" name="TextBox 4">
            <a:extLst>
              <a:ext uri="{FF2B5EF4-FFF2-40B4-BE49-F238E27FC236}">
                <a16:creationId xmlns:a16="http://schemas.microsoft.com/office/drawing/2014/main" id="{4418CD8B-50B4-8F6C-CCA5-2EEA656742B7}"/>
              </a:ext>
            </a:extLst>
          </p:cNvPr>
          <p:cNvSpPr txBox="1"/>
          <p:nvPr/>
        </p:nvSpPr>
        <p:spPr>
          <a:xfrm>
            <a:off x="38760270" y="31678951"/>
            <a:ext cx="4633161" cy="369332"/>
          </a:xfrm>
          <a:prstGeom prst="rect">
            <a:avLst/>
          </a:prstGeom>
          <a:solidFill>
            <a:schemeClr val="bg1"/>
          </a:solidFill>
          <a:ln>
            <a:solidFill>
              <a:schemeClr val="tx1"/>
            </a:solidFill>
          </a:ln>
        </p:spPr>
        <p:txBody>
          <a:bodyPr wrap="square" rtlCol="0">
            <a:spAutoFit/>
          </a:bodyPr>
          <a:lstStyle/>
          <a:p>
            <a:r>
              <a:rPr lang="en-US" dirty="0"/>
              <a:t>78</a:t>
            </a:r>
            <a:r>
              <a:rPr lang="en-US" baseline="30000" dirty="0"/>
              <a:t>th</a:t>
            </a:r>
            <a:r>
              <a:rPr lang="en-US" dirty="0"/>
              <a:t> TSRC Conference 2025, Knoxville, TN  </a:t>
            </a:r>
          </a:p>
        </p:txBody>
      </p:sp>
      <p:sp>
        <p:nvSpPr>
          <p:cNvPr id="28" name="Text Box 32">
            <a:extLst>
              <a:ext uri="{FF2B5EF4-FFF2-40B4-BE49-F238E27FC236}">
                <a16:creationId xmlns:a16="http://schemas.microsoft.com/office/drawing/2014/main" id="{39E0ADC8-B8EC-4DEA-B2DF-28393B89AA0B}"/>
              </a:ext>
            </a:extLst>
          </p:cNvPr>
          <p:cNvSpPr txBox="1">
            <a:spLocks noChangeArrowheads="1"/>
          </p:cNvSpPr>
          <p:nvPr/>
        </p:nvSpPr>
        <p:spPr bwMode="auto">
          <a:xfrm>
            <a:off x="650126" y="16936865"/>
            <a:ext cx="13652789" cy="3736857"/>
          </a:xfrm>
          <a:prstGeom prst="rect">
            <a:avLst/>
          </a:prstGeom>
          <a:noFill/>
          <a:ln>
            <a:noFill/>
          </a:ln>
        </p:spPr>
        <p:txBody>
          <a:bodyPr wrap="square" lIns="210312" tIns="205740" rIns="205740" bIns="205740">
            <a:spAutoFit/>
          </a:bodyPr>
          <a:lstStyle>
            <a:lvl1pPr defTabSz="3762375">
              <a:spcBef>
                <a:spcPct val="20000"/>
              </a:spcBef>
              <a:buChar char="•"/>
              <a:defRPr sz="16500">
                <a:solidFill>
                  <a:schemeClr val="tx1"/>
                </a:solidFill>
                <a:latin typeface="Arial" panose="020B0604020202020204" pitchFamily="34" charset="0"/>
              </a:defRPr>
            </a:lvl1pPr>
            <a:lvl2pPr marL="742950" indent="-285750" defTabSz="3762375">
              <a:spcBef>
                <a:spcPct val="20000"/>
              </a:spcBef>
              <a:buChar char="–"/>
              <a:defRPr sz="14400">
                <a:solidFill>
                  <a:schemeClr val="tx1"/>
                </a:solidFill>
                <a:latin typeface="Arial" panose="020B0604020202020204" pitchFamily="34" charset="0"/>
              </a:defRPr>
            </a:lvl2pPr>
            <a:lvl3pPr marL="1143000" indent="-228600" defTabSz="3762375">
              <a:spcBef>
                <a:spcPct val="20000"/>
              </a:spcBef>
              <a:buChar char="•"/>
              <a:defRPr sz="12400">
                <a:solidFill>
                  <a:schemeClr val="tx1"/>
                </a:solidFill>
                <a:latin typeface="Arial" panose="020B0604020202020204" pitchFamily="34" charset="0"/>
              </a:defRPr>
            </a:lvl3pPr>
            <a:lvl4pPr marL="1600200" indent="-228600" defTabSz="3762375">
              <a:spcBef>
                <a:spcPct val="20000"/>
              </a:spcBef>
              <a:buChar char="–"/>
              <a:defRPr sz="10300">
                <a:solidFill>
                  <a:schemeClr val="tx1"/>
                </a:solidFill>
                <a:latin typeface="Arial" panose="020B0604020202020204" pitchFamily="34" charset="0"/>
              </a:defRPr>
            </a:lvl4pPr>
            <a:lvl5pPr marL="2057400" indent="-228600" defTabSz="3762375">
              <a:spcBef>
                <a:spcPct val="20000"/>
              </a:spcBef>
              <a:buChar char="»"/>
              <a:defRPr sz="10300">
                <a:solidFill>
                  <a:schemeClr val="tx1"/>
                </a:solidFill>
                <a:latin typeface="Arial" panose="020B0604020202020204" pitchFamily="34" charset="0"/>
              </a:defRPr>
            </a:lvl5pPr>
            <a:lvl6pPr marL="25146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9pPr>
          </a:lstStyle>
          <a:p>
            <a:pPr lvl="0" algn="just" defTabSz="914400">
              <a:lnSpc>
                <a:spcPct val="114000"/>
              </a:lnSpc>
              <a:spcBef>
                <a:spcPts val="0"/>
              </a:spcBef>
              <a:buNone/>
              <a:defRPr/>
            </a:pPr>
            <a:r>
              <a:rPr kumimoji="0" lang="en-US" sz="3200" b="0" i="0" u="none" strike="noStrike" kern="1200" cap="none" spc="-38" normalizeH="0" baseline="0" noProof="0" dirty="0">
                <a:ln>
                  <a:noFill/>
                </a:ln>
                <a:solidFill>
                  <a:prstClr val="black"/>
                </a:solidFill>
                <a:effectLst/>
                <a:uLnTx/>
                <a:uFillTx/>
                <a:cs typeface="Arial" panose="020B0604020202020204" pitchFamily="34" charset="0"/>
              </a:rPr>
              <a:t>The Glas products are a pod based vaping system (PBVS). They are rechargeable electronic nicotine delivery system (ENDS) devices. </a:t>
            </a:r>
            <a:r>
              <a:rPr kumimoji="0" lang="en-US" sz="3200" b="1" i="0" u="none" strike="noStrike" kern="1200" cap="none" spc="-38" normalizeH="0" baseline="0" noProof="0" dirty="0">
                <a:ln>
                  <a:noFill/>
                </a:ln>
                <a:solidFill>
                  <a:prstClr val="black"/>
                </a:solidFill>
                <a:effectLst/>
                <a:uLnTx/>
                <a:uFillTx/>
                <a:cs typeface="Arial" panose="020B0604020202020204" pitchFamily="34" charset="0"/>
              </a:rPr>
              <a:t>Figure 1 </a:t>
            </a:r>
            <a:r>
              <a:rPr kumimoji="0" lang="en-US" sz="3200" b="0" i="0" u="none" strike="noStrike" kern="1200" cap="none" spc="-38" normalizeH="0" baseline="0" noProof="0" dirty="0">
                <a:ln>
                  <a:noFill/>
                </a:ln>
                <a:solidFill>
                  <a:prstClr val="black"/>
                </a:solidFill>
                <a:effectLst/>
                <a:uLnTx/>
                <a:uFillTx/>
                <a:cs typeface="Arial" panose="020B0604020202020204" pitchFamily="34" charset="0"/>
              </a:rPr>
              <a:t>shows a picture of the Glas product and the different flavored pods. The PBVS</a:t>
            </a:r>
            <a:r>
              <a:rPr lang="en-US" sz="3200" spc="-38" dirty="0">
                <a:solidFill>
                  <a:prstClr val="black"/>
                </a:solidFill>
                <a:cs typeface="Arial" panose="020B0604020202020204" pitchFamily="34" charset="0"/>
              </a:rPr>
              <a:t> is enabled with technology designed to prevent underage use and also prevent re-use or use of counterfeit E-Liquid containing pods. The pods </a:t>
            </a:r>
            <a:r>
              <a:rPr kumimoji="0" lang="en-US" sz="3200" b="0" i="0" u="none" strike="noStrike" kern="1200" cap="none" spc="-38" normalizeH="0" baseline="0" noProof="0" dirty="0">
                <a:ln>
                  <a:noFill/>
                </a:ln>
                <a:solidFill>
                  <a:prstClr val="black"/>
                </a:solidFill>
                <a:effectLst/>
                <a:uLnTx/>
                <a:uFillTx/>
                <a:cs typeface="Arial" panose="020B0604020202020204" pitchFamily="34" charset="0"/>
              </a:rPr>
              <a:t>are available in tobacco, menthol, and fruit flavors.  </a:t>
            </a:r>
          </a:p>
        </p:txBody>
      </p:sp>
      <p:sp>
        <p:nvSpPr>
          <p:cNvPr id="45" name="Text Box 32">
            <a:extLst>
              <a:ext uri="{FF2B5EF4-FFF2-40B4-BE49-F238E27FC236}">
                <a16:creationId xmlns:a16="http://schemas.microsoft.com/office/drawing/2014/main" id="{280DC10F-77F3-C073-7CC2-271D86E5DA9E}"/>
              </a:ext>
            </a:extLst>
          </p:cNvPr>
          <p:cNvSpPr txBox="1">
            <a:spLocks noChangeArrowheads="1"/>
          </p:cNvSpPr>
          <p:nvPr/>
        </p:nvSpPr>
        <p:spPr bwMode="auto">
          <a:xfrm>
            <a:off x="786954" y="5564762"/>
            <a:ext cx="13716000" cy="10485050"/>
          </a:xfrm>
          <a:prstGeom prst="rect">
            <a:avLst/>
          </a:prstGeom>
          <a:noFill/>
          <a:ln>
            <a:noFill/>
          </a:ln>
        </p:spPr>
        <p:txBody>
          <a:bodyPr wrap="square" lIns="205740" tIns="205740" rIns="205740" bIns="205740">
            <a:spAutoFit/>
          </a:bodyPr>
          <a:lstStyle>
            <a:lvl1pPr defTabSz="3762375">
              <a:spcBef>
                <a:spcPct val="20000"/>
              </a:spcBef>
              <a:buChar char="•"/>
              <a:defRPr sz="16500">
                <a:solidFill>
                  <a:schemeClr val="tx1"/>
                </a:solidFill>
                <a:latin typeface="Arial" panose="020B0604020202020204" pitchFamily="34" charset="0"/>
              </a:defRPr>
            </a:lvl1pPr>
            <a:lvl2pPr marL="742950" indent="-285750" defTabSz="3762375">
              <a:spcBef>
                <a:spcPct val="20000"/>
              </a:spcBef>
              <a:buChar char="–"/>
              <a:defRPr sz="14400">
                <a:solidFill>
                  <a:schemeClr val="tx1"/>
                </a:solidFill>
                <a:latin typeface="Arial" panose="020B0604020202020204" pitchFamily="34" charset="0"/>
              </a:defRPr>
            </a:lvl2pPr>
            <a:lvl3pPr marL="1143000" indent="-228600" defTabSz="3762375">
              <a:spcBef>
                <a:spcPct val="20000"/>
              </a:spcBef>
              <a:buChar char="•"/>
              <a:defRPr sz="12400">
                <a:solidFill>
                  <a:schemeClr val="tx1"/>
                </a:solidFill>
                <a:latin typeface="Arial" panose="020B0604020202020204" pitchFamily="34" charset="0"/>
              </a:defRPr>
            </a:lvl3pPr>
            <a:lvl4pPr marL="1600200" indent="-228600" defTabSz="3762375">
              <a:spcBef>
                <a:spcPct val="20000"/>
              </a:spcBef>
              <a:buChar char="–"/>
              <a:defRPr sz="10300">
                <a:solidFill>
                  <a:schemeClr val="tx1"/>
                </a:solidFill>
                <a:latin typeface="Arial" panose="020B0604020202020204" pitchFamily="34" charset="0"/>
              </a:defRPr>
            </a:lvl4pPr>
            <a:lvl5pPr marL="2057400" indent="-228600" defTabSz="3762375">
              <a:spcBef>
                <a:spcPct val="20000"/>
              </a:spcBef>
              <a:buChar char="»"/>
              <a:defRPr sz="10300">
                <a:solidFill>
                  <a:schemeClr val="tx1"/>
                </a:solidFill>
                <a:latin typeface="Arial" panose="020B0604020202020204" pitchFamily="34" charset="0"/>
              </a:defRPr>
            </a:lvl5pPr>
            <a:lvl6pPr marL="25146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9pPr>
          </a:lstStyle>
          <a:p>
            <a:pPr marL="0" marR="0" algn="just">
              <a:lnSpc>
                <a:spcPct val="114000"/>
              </a:lnSpc>
              <a:spcBef>
                <a:spcPts val="0"/>
              </a:spcBef>
              <a:buNone/>
            </a:pPr>
            <a:r>
              <a:rPr lang="en-US" sz="3200" dirty="0">
                <a:effectLst/>
                <a:latin typeface="Arial" panose="020B0604020202020204" pitchFamily="34" charset="0"/>
                <a:ea typeface="Calibri" panose="020F0502020204030204" pitchFamily="34" charset="0"/>
                <a:cs typeface="Times New Roman" panose="02020603050405020304" pitchFamily="18" charset="0"/>
              </a:rPr>
              <a:t>Glas has developed a pod-based ENDS device enabled with age-verification technology. The E-Cigarette is locked when purchased and the user is required to register the device and age verify before it can be activated. The E-Liquid in the ENDS contains either 30 or 50 mg/ml of nicotine and is available in tobacco, menthol, or flavored varieties. The excess lifetime cancer risks (ELCR) of the Glas products were calculated taking into consideration of the HPHCs collected under intense vaping conditions and the flavor ingredients in the various products. A conservative approach of 100% flavor transfer was used. Adjusted Inhalation Unit Risk (IUR) values were used for constituents with known carcinogenicity. A default IUR value of 1.5 µg/day was used for Toxicity Tier IV constituents when no carcinogenicity data was available.  On average, Glas products’ ELCR is 70% less than the currently FDA authorized Marketing Granted Order ENDS products and less than 0.66% of conventional cigarettes as represented by the Kentucky 1R6F reference cigarette. These analyses indicate that the Glas pod-based age gated E-Cigarettes have an ELCR meaningfully less than currently authorized products and significantly less than conventional cigarettes.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5" name="Chart 74">
            <a:extLst>
              <a:ext uri="{FF2B5EF4-FFF2-40B4-BE49-F238E27FC236}">
                <a16:creationId xmlns:a16="http://schemas.microsoft.com/office/drawing/2014/main" id="{AD10C497-0EFA-44C3-B20D-761103744156}"/>
              </a:ext>
            </a:extLst>
          </p:cNvPr>
          <p:cNvGraphicFramePr>
            <a:graphicFrameLocks/>
          </p:cNvGraphicFramePr>
          <p:nvPr>
            <p:extLst>
              <p:ext uri="{D42A27DB-BD31-4B8C-83A1-F6EECF244321}">
                <p14:modId xmlns:p14="http://schemas.microsoft.com/office/powerpoint/2010/main" val="3217930135"/>
              </p:ext>
            </p:extLst>
          </p:nvPr>
        </p:nvGraphicFramePr>
        <p:xfrm>
          <a:off x="32186562" y="12697922"/>
          <a:ext cx="3292475" cy="27241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9DB9CF72-0E62-F108-FBE3-4B25D5D7BE32}"/>
              </a:ext>
            </a:extLst>
          </p:cNvPr>
          <p:cNvSpPr txBox="1"/>
          <p:nvPr/>
        </p:nvSpPr>
        <p:spPr>
          <a:xfrm flipH="1">
            <a:off x="786953" y="20901710"/>
            <a:ext cx="7804153" cy="523220"/>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Figure 1. Glas Pod Based Vaping System</a:t>
            </a:r>
            <a:endParaRPr lang="en-US" sz="2800" dirty="0">
              <a:latin typeface="Arial" panose="020B0604020202020204" pitchFamily="34" charset="0"/>
              <a:cs typeface="Arial" panose="020B0604020202020204" pitchFamily="34" charset="0"/>
            </a:endParaRPr>
          </a:p>
        </p:txBody>
      </p:sp>
      <p:graphicFrame>
        <p:nvGraphicFramePr>
          <p:cNvPr id="18" name="Table 17">
            <a:extLst>
              <a:ext uri="{FF2B5EF4-FFF2-40B4-BE49-F238E27FC236}">
                <a16:creationId xmlns:a16="http://schemas.microsoft.com/office/drawing/2014/main" id="{0FFD7A48-2F02-5621-7E83-07AB35B0949A}"/>
              </a:ext>
            </a:extLst>
          </p:cNvPr>
          <p:cNvGraphicFramePr>
            <a:graphicFrameLocks noGrp="1"/>
          </p:cNvGraphicFramePr>
          <p:nvPr>
            <p:extLst>
              <p:ext uri="{D42A27DB-BD31-4B8C-83A1-F6EECF244321}">
                <p14:modId xmlns:p14="http://schemas.microsoft.com/office/powerpoint/2010/main" val="3106709522"/>
              </p:ext>
            </p:extLst>
          </p:nvPr>
        </p:nvGraphicFramePr>
        <p:xfrm>
          <a:off x="29661583" y="6332704"/>
          <a:ext cx="13368456" cy="7964646"/>
        </p:xfrm>
        <a:graphic>
          <a:graphicData uri="http://schemas.openxmlformats.org/drawingml/2006/table">
            <a:tbl>
              <a:tblPr/>
              <a:tblGrid>
                <a:gridCol w="1322139">
                  <a:extLst>
                    <a:ext uri="{9D8B030D-6E8A-4147-A177-3AD203B41FA5}">
                      <a16:colId xmlns:a16="http://schemas.microsoft.com/office/drawing/2014/main" val="4156326096"/>
                    </a:ext>
                  </a:extLst>
                </a:gridCol>
                <a:gridCol w="1982804">
                  <a:extLst>
                    <a:ext uri="{9D8B030D-6E8A-4147-A177-3AD203B41FA5}">
                      <a16:colId xmlns:a16="http://schemas.microsoft.com/office/drawing/2014/main" val="1522352022"/>
                    </a:ext>
                  </a:extLst>
                </a:gridCol>
                <a:gridCol w="1858654">
                  <a:extLst>
                    <a:ext uri="{9D8B030D-6E8A-4147-A177-3AD203B41FA5}">
                      <a16:colId xmlns:a16="http://schemas.microsoft.com/office/drawing/2014/main" val="4175129942"/>
                    </a:ext>
                  </a:extLst>
                </a:gridCol>
                <a:gridCol w="2078079">
                  <a:extLst>
                    <a:ext uri="{9D8B030D-6E8A-4147-A177-3AD203B41FA5}">
                      <a16:colId xmlns:a16="http://schemas.microsoft.com/office/drawing/2014/main" val="2816454465"/>
                    </a:ext>
                  </a:extLst>
                </a:gridCol>
                <a:gridCol w="2294571">
                  <a:extLst>
                    <a:ext uri="{9D8B030D-6E8A-4147-A177-3AD203B41FA5}">
                      <a16:colId xmlns:a16="http://schemas.microsoft.com/office/drawing/2014/main" val="2819970863"/>
                    </a:ext>
                  </a:extLst>
                </a:gridCol>
                <a:gridCol w="1459282">
                  <a:extLst>
                    <a:ext uri="{9D8B030D-6E8A-4147-A177-3AD203B41FA5}">
                      <a16:colId xmlns:a16="http://schemas.microsoft.com/office/drawing/2014/main" val="317916300"/>
                    </a:ext>
                  </a:extLst>
                </a:gridCol>
                <a:gridCol w="1259294">
                  <a:extLst>
                    <a:ext uri="{9D8B030D-6E8A-4147-A177-3AD203B41FA5}">
                      <a16:colId xmlns:a16="http://schemas.microsoft.com/office/drawing/2014/main" val="1740255235"/>
                    </a:ext>
                  </a:extLst>
                </a:gridCol>
                <a:gridCol w="1113633">
                  <a:extLst>
                    <a:ext uri="{9D8B030D-6E8A-4147-A177-3AD203B41FA5}">
                      <a16:colId xmlns:a16="http://schemas.microsoft.com/office/drawing/2014/main" val="3708895876"/>
                    </a:ext>
                  </a:extLst>
                </a:gridCol>
              </a:tblGrid>
              <a:tr h="906314">
                <a:tc>
                  <a:txBody>
                    <a:bodyPr/>
                    <a:lstStyle/>
                    <a:p>
                      <a:pPr marL="0" marR="57150" algn="l" defTabSz="3291840" rtl="0" eaLnBrk="1" fontAlgn="b" latinLnBrk="0" hangingPunct="1">
                        <a:lnSpc>
                          <a:spcPct val="115000"/>
                        </a:lnSpc>
                        <a:spcAft>
                          <a:spcPts val="800"/>
                        </a:spcAft>
                        <a:buNone/>
                      </a:pPr>
                      <a:r>
                        <a:rPr lang="en-US" sz="2400" b="1" u="sng" kern="1200" dirty="0">
                          <a:solidFill>
                            <a:srgbClr val="FFFFFF"/>
                          </a:solidFill>
                          <a:effectLst/>
                          <a:latin typeface="Arial" panose="020B0604020202020204" pitchFamily="34" charset="0"/>
                          <a:ea typeface="+mn-ea"/>
                          <a:cs typeface="Times New Roman" panose="02020603050405020304" pitchFamily="18" charset="0"/>
                        </a:rPr>
                        <a:t>Data Source</a:t>
                      </a:r>
                    </a:p>
                  </a:txBody>
                  <a:tcPr marL="6350" marR="6350" marT="6350" marB="0" anchor="b">
                    <a:lnL>
                      <a:noFill/>
                    </a:lnL>
                    <a:lnR>
                      <a:noFill/>
                    </a:lnR>
                    <a:lnT>
                      <a:noFill/>
                    </a:lnT>
                    <a:lnB>
                      <a:noFill/>
                    </a:lnB>
                    <a:solidFill>
                      <a:srgbClr val="1F86B3"/>
                    </a:solidFill>
                  </a:tcPr>
                </a:tc>
                <a:tc>
                  <a:txBody>
                    <a:bodyPr/>
                    <a:lstStyle/>
                    <a:p>
                      <a:pPr marL="0" marR="57150" algn="l" defTabSz="3291840" rtl="0" eaLnBrk="1" fontAlgn="b" latinLnBrk="0" hangingPunct="1">
                        <a:lnSpc>
                          <a:spcPct val="115000"/>
                        </a:lnSpc>
                        <a:spcAft>
                          <a:spcPts val="800"/>
                        </a:spcAft>
                        <a:buNone/>
                      </a:pPr>
                      <a:r>
                        <a:rPr lang="en-US" sz="2400" b="1" u="sng" kern="1200" dirty="0">
                          <a:solidFill>
                            <a:srgbClr val="FFFFFF"/>
                          </a:solidFill>
                          <a:effectLst/>
                          <a:latin typeface="Arial" panose="020B0604020202020204" pitchFamily="34" charset="0"/>
                          <a:ea typeface="+mn-ea"/>
                          <a:cs typeface="Times New Roman" panose="02020603050405020304" pitchFamily="18" charset="0"/>
                        </a:rPr>
                        <a:t>Constituent</a:t>
                      </a:r>
                    </a:p>
                  </a:txBody>
                  <a:tcPr marL="6350" marR="6350" marT="6350" marB="0" anchor="b">
                    <a:lnL>
                      <a:noFill/>
                    </a:lnL>
                    <a:lnR>
                      <a:noFill/>
                    </a:lnR>
                    <a:lnT>
                      <a:noFill/>
                    </a:lnT>
                    <a:lnB>
                      <a:noFill/>
                    </a:lnB>
                    <a:solidFill>
                      <a:srgbClr val="1F86B3"/>
                    </a:solidFill>
                  </a:tcPr>
                </a:tc>
                <a:tc>
                  <a:txBody>
                    <a:bodyPr/>
                    <a:lstStyle/>
                    <a:p>
                      <a:pPr marL="0" marR="57150" algn="ctr" defTabSz="3291840" rtl="0" eaLnBrk="1" fontAlgn="b" latinLnBrk="0" hangingPunct="1">
                        <a:lnSpc>
                          <a:spcPct val="115000"/>
                        </a:lnSpc>
                        <a:spcAft>
                          <a:spcPts val="800"/>
                        </a:spcAft>
                        <a:buNone/>
                      </a:pPr>
                      <a:r>
                        <a:rPr lang="en-US" sz="2400" b="1" u="sng" kern="1200" dirty="0">
                          <a:solidFill>
                            <a:srgbClr val="FFFFFF"/>
                          </a:solidFill>
                          <a:effectLst/>
                          <a:latin typeface="Arial" panose="020B0604020202020204" pitchFamily="34" charset="0"/>
                          <a:ea typeface="+mn-ea"/>
                          <a:cs typeface="Times New Roman" panose="02020603050405020304" pitchFamily="18" charset="0"/>
                        </a:rPr>
                        <a:t>Constituent (µg/ml)</a:t>
                      </a:r>
                    </a:p>
                  </a:txBody>
                  <a:tcPr marL="6350" marR="6350" marT="6350" marB="0" anchor="b">
                    <a:lnL>
                      <a:noFill/>
                    </a:lnL>
                    <a:lnR>
                      <a:noFill/>
                    </a:lnR>
                    <a:lnT>
                      <a:noFill/>
                    </a:lnT>
                    <a:lnB>
                      <a:noFill/>
                    </a:lnB>
                    <a:solidFill>
                      <a:srgbClr val="1F86B3"/>
                    </a:solidFill>
                  </a:tcPr>
                </a:tc>
                <a:tc>
                  <a:txBody>
                    <a:bodyPr/>
                    <a:lstStyle/>
                    <a:p>
                      <a:pPr marL="0" marR="57150" algn="ctr" defTabSz="3291840" rtl="0" eaLnBrk="1" fontAlgn="b" latinLnBrk="0" hangingPunct="1">
                        <a:lnSpc>
                          <a:spcPct val="115000"/>
                        </a:lnSpc>
                        <a:spcAft>
                          <a:spcPts val="800"/>
                        </a:spcAft>
                        <a:buNone/>
                      </a:pPr>
                      <a:r>
                        <a:rPr lang="en-US" sz="2400" b="1" u="sng" kern="1200" dirty="0">
                          <a:solidFill>
                            <a:srgbClr val="FFFFFF"/>
                          </a:solidFill>
                          <a:effectLst/>
                          <a:latin typeface="Arial" panose="020B0604020202020204" pitchFamily="34" charset="0"/>
                          <a:ea typeface="+mn-ea"/>
                          <a:cs typeface="Times New Roman" panose="02020603050405020304" pitchFamily="18" charset="0"/>
                        </a:rPr>
                        <a:t>Consumption (ml/day)</a:t>
                      </a:r>
                    </a:p>
                  </a:txBody>
                  <a:tcPr marL="6350" marR="6350" marT="6350" marB="0" anchor="b">
                    <a:lnL>
                      <a:noFill/>
                    </a:lnL>
                    <a:lnR>
                      <a:noFill/>
                    </a:lnR>
                    <a:lnT>
                      <a:noFill/>
                    </a:lnT>
                    <a:lnB>
                      <a:noFill/>
                    </a:lnB>
                    <a:solidFill>
                      <a:srgbClr val="1F86B3"/>
                    </a:solidFill>
                  </a:tcPr>
                </a:tc>
                <a:tc>
                  <a:txBody>
                    <a:bodyPr/>
                    <a:lstStyle/>
                    <a:p>
                      <a:pPr marL="0" marR="57150" algn="ctr" defTabSz="3291840" rtl="0" eaLnBrk="1" fontAlgn="b" latinLnBrk="0" hangingPunct="1">
                        <a:lnSpc>
                          <a:spcPct val="115000"/>
                        </a:lnSpc>
                        <a:spcAft>
                          <a:spcPts val="800"/>
                        </a:spcAft>
                        <a:buNone/>
                      </a:pPr>
                      <a:r>
                        <a:rPr lang="en-US" sz="2400" b="1" u="sng" kern="1200" dirty="0">
                          <a:solidFill>
                            <a:srgbClr val="FFFFFF"/>
                          </a:solidFill>
                          <a:effectLst/>
                          <a:latin typeface="Arial" panose="020B0604020202020204" pitchFamily="34" charset="0"/>
                          <a:ea typeface="+mn-ea"/>
                          <a:cs typeface="Times New Roman" panose="02020603050405020304" pitchFamily="18" charset="0"/>
                        </a:rPr>
                        <a:t>Consumption  (µg/day)</a:t>
                      </a:r>
                    </a:p>
                  </a:txBody>
                  <a:tcPr marL="6350" marR="6350" marT="6350" marB="0" anchor="b">
                    <a:lnL>
                      <a:noFill/>
                    </a:lnL>
                    <a:lnR>
                      <a:noFill/>
                    </a:lnR>
                    <a:lnT>
                      <a:noFill/>
                    </a:lnT>
                    <a:lnB>
                      <a:noFill/>
                    </a:lnB>
                    <a:solidFill>
                      <a:srgbClr val="1F86B3"/>
                    </a:solidFill>
                  </a:tcPr>
                </a:tc>
                <a:tc>
                  <a:txBody>
                    <a:bodyPr/>
                    <a:lstStyle/>
                    <a:p>
                      <a:pPr marL="0" marR="57150" algn="ctr" defTabSz="3291840" rtl="0" eaLnBrk="1" fontAlgn="b" latinLnBrk="0" hangingPunct="1">
                        <a:lnSpc>
                          <a:spcPct val="115000"/>
                        </a:lnSpc>
                        <a:spcAft>
                          <a:spcPts val="800"/>
                        </a:spcAft>
                        <a:buNone/>
                      </a:pPr>
                      <a:r>
                        <a:rPr lang="en-US" sz="2400" b="1" u="sng" kern="1200" dirty="0">
                          <a:solidFill>
                            <a:srgbClr val="FFFFFF"/>
                          </a:solidFill>
                          <a:effectLst/>
                          <a:latin typeface="Arial" panose="020B0604020202020204" pitchFamily="34" charset="0"/>
                          <a:ea typeface="+mn-ea"/>
                          <a:cs typeface="Times New Roman" panose="02020603050405020304" pitchFamily="18" charset="0"/>
                        </a:rPr>
                        <a:t>Adjusted IUR</a:t>
                      </a:r>
                    </a:p>
                  </a:txBody>
                  <a:tcPr marL="6350" marR="6350" marT="6350" marB="0" anchor="b">
                    <a:lnL>
                      <a:noFill/>
                    </a:lnL>
                    <a:lnR>
                      <a:noFill/>
                    </a:lnR>
                    <a:lnT>
                      <a:noFill/>
                    </a:lnT>
                    <a:lnB>
                      <a:noFill/>
                    </a:lnB>
                    <a:solidFill>
                      <a:srgbClr val="1F86B3"/>
                    </a:solidFill>
                  </a:tcPr>
                </a:tc>
                <a:tc>
                  <a:txBody>
                    <a:bodyPr/>
                    <a:lstStyle/>
                    <a:p>
                      <a:pPr marL="0" marR="57150" algn="ctr" defTabSz="3291840" rtl="0" eaLnBrk="1" fontAlgn="b" latinLnBrk="0" hangingPunct="1">
                        <a:lnSpc>
                          <a:spcPct val="115000"/>
                        </a:lnSpc>
                        <a:spcAft>
                          <a:spcPts val="800"/>
                        </a:spcAft>
                        <a:buNone/>
                      </a:pPr>
                      <a:r>
                        <a:rPr lang="en-US" sz="2400" b="1" u="sng" kern="1200" dirty="0">
                          <a:solidFill>
                            <a:srgbClr val="FFFFFF"/>
                          </a:solidFill>
                          <a:effectLst/>
                          <a:latin typeface="Arial" panose="020B0604020202020204" pitchFamily="34" charset="0"/>
                          <a:ea typeface="+mn-ea"/>
                          <a:cs typeface="Times New Roman" panose="02020603050405020304" pitchFamily="18" charset="0"/>
                        </a:rPr>
                        <a:t>ELCR</a:t>
                      </a:r>
                    </a:p>
                  </a:txBody>
                  <a:tcPr marL="6350" marR="6350" marT="6350" marB="0" anchor="b">
                    <a:lnL>
                      <a:noFill/>
                    </a:lnL>
                    <a:lnR>
                      <a:noFill/>
                    </a:lnR>
                    <a:lnT>
                      <a:noFill/>
                    </a:lnT>
                    <a:lnB>
                      <a:noFill/>
                    </a:lnB>
                    <a:solidFill>
                      <a:srgbClr val="1F86B3"/>
                    </a:solidFill>
                  </a:tcPr>
                </a:tc>
                <a:tc>
                  <a:txBody>
                    <a:bodyPr/>
                    <a:lstStyle/>
                    <a:p>
                      <a:pPr marL="0" marR="57150" algn="ctr" defTabSz="3291840" rtl="0" eaLnBrk="1" fontAlgn="b" latinLnBrk="0" hangingPunct="1">
                        <a:lnSpc>
                          <a:spcPct val="115000"/>
                        </a:lnSpc>
                        <a:spcAft>
                          <a:spcPts val="800"/>
                        </a:spcAft>
                        <a:buNone/>
                      </a:pPr>
                      <a:r>
                        <a:rPr lang="en-US" sz="2400" b="1" u="sng" kern="1200" dirty="0">
                          <a:solidFill>
                            <a:srgbClr val="FFFFFF"/>
                          </a:solidFill>
                          <a:effectLst/>
                          <a:latin typeface="Arial" panose="020B0604020202020204" pitchFamily="34" charset="0"/>
                          <a:ea typeface="+mn-ea"/>
                          <a:cs typeface="Times New Roman" panose="02020603050405020304" pitchFamily="18" charset="0"/>
                        </a:rPr>
                        <a:t>ELCR&gt; 1</a:t>
                      </a:r>
                    </a:p>
                  </a:txBody>
                  <a:tcPr marL="6350" marR="6350" marT="6350" marB="0" anchor="b">
                    <a:lnL>
                      <a:noFill/>
                    </a:lnL>
                    <a:lnR>
                      <a:noFill/>
                    </a:lnR>
                    <a:lnT>
                      <a:noFill/>
                    </a:lnT>
                    <a:lnB>
                      <a:noFill/>
                    </a:lnB>
                    <a:solidFill>
                      <a:srgbClr val="1F86B3"/>
                    </a:solidFill>
                  </a:tcPr>
                </a:tc>
                <a:extLst>
                  <a:ext uri="{0D108BD9-81ED-4DB2-BD59-A6C34878D82A}">
                    <a16:rowId xmlns:a16="http://schemas.microsoft.com/office/drawing/2014/main" val="1390771076"/>
                  </a:ext>
                </a:extLst>
              </a:tr>
              <a:tr h="458054">
                <a:tc>
                  <a:txBody>
                    <a:bodyPr/>
                    <a:lstStyle/>
                    <a:p>
                      <a:pPr algn="l" fontAlgn="b">
                        <a:buNone/>
                      </a:pPr>
                      <a:r>
                        <a:rPr lang="en-US" sz="2400" b="0" i="0" u="none" strike="noStrike">
                          <a:solidFill>
                            <a:srgbClr val="000000"/>
                          </a:solidFill>
                          <a:effectLst/>
                          <a:latin typeface="Aptos Narrow" panose="020B0004020202020204" pitchFamily="34" charset="0"/>
                        </a:rPr>
                        <a:t>HPHC</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dirty="0" err="1">
                          <a:solidFill>
                            <a:srgbClr val="000000"/>
                          </a:solidFill>
                          <a:effectLst/>
                          <a:latin typeface="Aptos Narrow" panose="020B0004020202020204" pitchFamily="34" charset="0"/>
                        </a:rPr>
                        <a:t>Myosmine</a:t>
                      </a:r>
                      <a:endParaRPr lang="en-US" sz="24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18.991*</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0.87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17.2264</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1.5</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dirty="0">
                          <a:solidFill>
                            <a:srgbClr val="000000"/>
                          </a:solidFill>
                          <a:effectLst/>
                          <a:latin typeface="Aptos Narrow" panose="020B0004020202020204" pitchFamily="34" charset="0"/>
                        </a:rPr>
                        <a:t>11.484</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dirty="0">
                          <a:solidFill>
                            <a:srgbClr val="000000"/>
                          </a:solidFill>
                          <a:effectLst/>
                          <a:latin typeface="Aptos Narrow" panose="020B0004020202020204" pitchFamily="34" charset="0"/>
                        </a:rPr>
                        <a:t>11.484</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351467864"/>
                  </a:ext>
                </a:extLst>
              </a:tr>
              <a:tr h="458054">
                <a:tc>
                  <a:txBody>
                    <a:bodyPr/>
                    <a:lstStyle/>
                    <a:p>
                      <a:pPr algn="l" fontAlgn="b">
                        <a:buNone/>
                      </a:pPr>
                      <a:r>
                        <a:rPr lang="en-US" sz="2400" b="0" i="0" u="none" strike="noStrike">
                          <a:solidFill>
                            <a:srgbClr val="000000"/>
                          </a:solidFill>
                          <a:effectLst/>
                          <a:latin typeface="Aptos Narrow" panose="020B0004020202020204" pitchFamily="34" charset="0"/>
                        </a:rPr>
                        <a:t>HPHC</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dirty="0">
                          <a:solidFill>
                            <a:srgbClr val="000000"/>
                          </a:solidFill>
                          <a:effectLst/>
                          <a:latin typeface="Aptos Narrow" panose="020B0004020202020204" pitchFamily="34" charset="0"/>
                        </a:rPr>
                        <a:t>Acetaldehyde</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6.5100</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0.87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5.6637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122.38</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0.0463</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537311744"/>
                  </a:ext>
                </a:extLst>
              </a:tr>
              <a:tr h="458054">
                <a:tc>
                  <a:txBody>
                    <a:bodyPr/>
                    <a:lstStyle/>
                    <a:p>
                      <a:pPr algn="l" fontAlgn="b">
                        <a:buNone/>
                      </a:pPr>
                      <a:r>
                        <a:rPr lang="en-US" sz="2400" b="0" i="0" u="none" strike="noStrike">
                          <a:solidFill>
                            <a:srgbClr val="000000"/>
                          </a:solidFill>
                          <a:effectLst/>
                          <a:latin typeface="Aptos Narrow" panose="020B0004020202020204" pitchFamily="34" charset="0"/>
                        </a:rPr>
                        <a:t>HPHC</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dirty="0">
                          <a:solidFill>
                            <a:srgbClr val="000000"/>
                          </a:solidFill>
                          <a:effectLst/>
                          <a:latin typeface="Aptos Narrow" panose="020B0004020202020204" pitchFamily="34" charset="0"/>
                        </a:rPr>
                        <a:t>Crotonaldehyde</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0.1000</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dirty="0">
                          <a:solidFill>
                            <a:srgbClr val="000000"/>
                          </a:solidFill>
                          <a:effectLst/>
                          <a:latin typeface="Aptos Narrow" panose="020B0004020202020204" pitchFamily="34" charset="0"/>
                        </a:rPr>
                        <a:t>0.87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0.0870</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8.23</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0.0106</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628469378"/>
                  </a:ext>
                </a:extLst>
              </a:tr>
              <a:tr h="458054">
                <a:tc>
                  <a:txBody>
                    <a:bodyPr/>
                    <a:lstStyle/>
                    <a:p>
                      <a:pPr algn="l" fontAlgn="b">
                        <a:buNone/>
                      </a:pPr>
                      <a:r>
                        <a:rPr lang="en-US" sz="2400" b="0" i="0" u="none" strike="noStrike">
                          <a:solidFill>
                            <a:srgbClr val="000000"/>
                          </a:solidFill>
                          <a:effectLst/>
                          <a:latin typeface="Aptos Narrow" panose="020B0004020202020204" pitchFamily="34" charset="0"/>
                        </a:rPr>
                        <a:t>HPHC</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dirty="0">
                          <a:solidFill>
                            <a:srgbClr val="000000"/>
                          </a:solidFill>
                          <a:effectLst/>
                          <a:latin typeface="Aptos Narrow" panose="020B0004020202020204" pitchFamily="34" charset="0"/>
                        </a:rPr>
                        <a:t>Formaldehyde</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3.4400</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0.87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2.9928</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20.71</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0.1445</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993357929"/>
                  </a:ext>
                </a:extLst>
              </a:tr>
              <a:tr h="458054">
                <a:tc>
                  <a:txBody>
                    <a:bodyPr/>
                    <a:lstStyle/>
                    <a:p>
                      <a:pPr algn="l" fontAlgn="b">
                        <a:buNone/>
                      </a:pPr>
                      <a:r>
                        <a:rPr lang="en-US" sz="2400" b="0" i="0" u="none" strike="noStrike">
                          <a:solidFill>
                            <a:srgbClr val="000000"/>
                          </a:solidFill>
                          <a:effectLst/>
                          <a:latin typeface="Aptos Narrow" panose="020B0004020202020204" pitchFamily="34" charset="0"/>
                        </a:rPr>
                        <a:t>HPHC</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dirty="0">
                          <a:solidFill>
                            <a:srgbClr val="000000"/>
                          </a:solidFill>
                          <a:effectLst/>
                          <a:latin typeface="Aptos Narrow" panose="020B0004020202020204" pitchFamily="34" charset="0"/>
                        </a:rPr>
                        <a:t>Cadmium</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0.0002</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0.87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0.0002</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0.15</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0.0013</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974081075"/>
                  </a:ext>
                </a:extLst>
              </a:tr>
              <a:tr h="458054">
                <a:tc>
                  <a:txBody>
                    <a:bodyPr/>
                    <a:lstStyle/>
                    <a:p>
                      <a:pPr algn="l" fontAlgn="b">
                        <a:buNone/>
                      </a:pPr>
                      <a:r>
                        <a:rPr lang="en-US" sz="2400" b="0" i="0" u="none" strike="noStrike">
                          <a:solidFill>
                            <a:srgbClr val="000000"/>
                          </a:solidFill>
                          <a:effectLst/>
                          <a:latin typeface="Aptos Narrow" panose="020B0004020202020204" pitchFamily="34" charset="0"/>
                        </a:rPr>
                        <a:t>HPHC</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a:solidFill>
                            <a:srgbClr val="000000"/>
                          </a:solidFill>
                          <a:effectLst/>
                          <a:latin typeface="Aptos Narrow" panose="020B0004020202020204" pitchFamily="34" charset="0"/>
                        </a:rPr>
                        <a:t>Chromium</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0.0076</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0.87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0.0066</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0.022</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0.3009</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636499330"/>
                  </a:ext>
                </a:extLst>
              </a:tr>
              <a:tr h="458054">
                <a:tc>
                  <a:txBody>
                    <a:bodyPr/>
                    <a:lstStyle/>
                    <a:p>
                      <a:pPr algn="l" fontAlgn="b">
                        <a:buNone/>
                      </a:pPr>
                      <a:r>
                        <a:rPr lang="en-US" sz="2400" b="0" i="0" u="none" strike="noStrike">
                          <a:solidFill>
                            <a:srgbClr val="000000"/>
                          </a:solidFill>
                          <a:effectLst/>
                          <a:latin typeface="Aptos Narrow" panose="020B0004020202020204" pitchFamily="34" charset="0"/>
                        </a:rPr>
                        <a:t>HPHC</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a:solidFill>
                            <a:srgbClr val="000000"/>
                          </a:solidFill>
                          <a:effectLst/>
                          <a:latin typeface="Aptos Narrow" panose="020B0004020202020204" pitchFamily="34" charset="0"/>
                        </a:rPr>
                        <a:t>Lead</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0.0016</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0.87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0.0014</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22.44</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0.0001</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441288847"/>
                  </a:ext>
                </a:extLst>
              </a:tr>
              <a:tr h="458054">
                <a:tc>
                  <a:txBody>
                    <a:bodyPr/>
                    <a:lstStyle/>
                    <a:p>
                      <a:pPr algn="l" fontAlgn="b">
                        <a:buNone/>
                      </a:pPr>
                      <a:r>
                        <a:rPr lang="en-US" sz="2400" b="0" i="0" u="none" strike="noStrike">
                          <a:solidFill>
                            <a:srgbClr val="000000"/>
                          </a:solidFill>
                          <a:effectLst/>
                          <a:latin typeface="Aptos Narrow" panose="020B0004020202020204" pitchFamily="34" charset="0"/>
                        </a:rPr>
                        <a:t>HPHC</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a:solidFill>
                            <a:srgbClr val="000000"/>
                          </a:solidFill>
                          <a:effectLst/>
                          <a:latin typeface="Aptos Narrow" panose="020B0004020202020204" pitchFamily="34" charset="0"/>
                        </a:rPr>
                        <a:t>Nickel</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0.1070</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0.87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dirty="0">
                          <a:solidFill>
                            <a:srgbClr val="000000"/>
                          </a:solidFill>
                          <a:effectLst/>
                          <a:latin typeface="Aptos Narrow" panose="020B0004020202020204" pitchFamily="34" charset="0"/>
                        </a:rPr>
                        <a:t>0.0931</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1.12</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0.0831</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2150619193"/>
                  </a:ext>
                </a:extLst>
              </a:tr>
              <a:tr h="458054">
                <a:tc>
                  <a:txBody>
                    <a:bodyPr/>
                    <a:lstStyle/>
                    <a:p>
                      <a:pPr algn="l" fontAlgn="b">
                        <a:buNone/>
                      </a:pPr>
                      <a:r>
                        <a:rPr lang="en-US" sz="2400" b="0" i="0" u="none" strike="noStrike">
                          <a:solidFill>
                            <a:srgbClr val="000000"/>
                          </a:solidFill>
                          <a:effectLst/>
                          <a:latin typeface="Aptos Narrow" panose="020B0004020202020204" pitchFamily="34" charset="0"/>
                        </a:rPr>
                        <a:t>HPHC</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a:solidFill>
                            <a:srgbClr val="000000"/>
                          </a:solidFill>
                          <a:effectLst/>
                          <a:latin typeface="Aptos Narrow" panose="020B0004020202020204" pitchFamily="34" charset="0"/>
                        </a:rPr>
                        <a:t>Glycidol</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3.361*</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0.87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dirty="0">
                          <a:solidFill>
                            <a:srgbClr val="000000"/>
                          </a:solidFill>
                          <a:effectLst/>
                          <a:latin typeface="Aptos Narrow" panose="020B0004020202020204" pitchFamily="34" charset="0"/>
                        </a:rPr>
                        <a:t>2.9245</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1.5</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1.9496</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dirty="0">
                          <a:solidFill>
                            <a:srgbClr val="000000"/>
                          </a:solidFill>
                          <a:effectLst/>
                          <a:latin typeface="Aptos Narrow" panose="020B0004020202020204" pitchFamily="34" charset="0"/>
                        </a:rPr>
                        <a:t>1.949</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989465162"/>
                  </a:ext>
                </a:extLst>
              </a:tr>
              <a:tr h="458054">
                <a:tc>
                  <a:txBody>
                    <a:bodyPr/>
                    <a:lstStyle/>
                    <a:p>
                      <a:pPr algn="l" fontAlgn="b">
                        <a:buNone/>
                      </a:pPr>
                      <a:r>
                        <a:rPr lang="en-US" sz="2400" b="0" i="0" u="none" strike="noStrike">
                          <a:solidFill>
                            <a:srgbClr val="000000"/>
                          </a:solidFill>
                          <a:effectLst/>
                          <a:latin typeface="Aptos Narrow" panose="020B0004020202020204" pitchFamily="34" charset="0"/>
                        </a:rPr>
                        <a:t>HPHC</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dirty="0">
                          <a:solidFill>
                            <a:srgbClr val="000000"/>
                          </a:solidFill>
                          <a:effectLst/>
                          <a:latin typeface="Aptos Narrow" panose="020B0004020202020204" pitchFamily="34" charset="0"/>
                        </a:rPr>
                        <a:t>Acrylonitrile</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0.0400</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0.87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dirty="0">
                          <a:solidFill>
                            <a:srgbClr val="000000"/>
                          </a:solidFill>
                          <a:effectLst/>
                          <a:latin typeface="Aptos Narrow" panose="020B0004020202020204" pitchFamily="34" charset="0"/>
                        </a:rPr>
                        <a:t>0.0348</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3.96</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0.0088</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3429896829"/>
                  </a:ext>
                </a:extLst>
              </a:tr>
              <a:tr h="458054">
                <a:tc>
                  <a:txBody>
                    <a:bodyPr/>
                    <a:lstStyle/>
                    <a:p>
                      <a:pPr algn="l" fontAlgn="b">
                        <a:buNone/>
                      </a:pPr>
                      <a:r>
                        <a:rPr lang="en-US" sz="2400" b="0" i="0" u="none" strike="noStrike">
                          <a:solidFill>
                            <a:srgbClr val="000000"/>
                          </a:solidFill>
                          <a:effectLst/>
                          <a:latin typeface="Aptos Narrow" panose="020B0004020202020204" pitchFamily="34" charset="0"/>
                        </a:rPr>
                        <a:t>HPHC</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dirty="0">
                          <a:solidFill>
                            <a:srgbClr val="000000"/>
                          </a:solidFill>
                          <a:effectLst/>
                          <a:latin typeface="Aptos Narrow" panose="020B0004020202020204" pitchFamily="34" charset="0"/>
                        </a:rPr>
                        <a:t>Benzene</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dirty="0">
                          <a:solidFill>
                            <a:srgbClr val="000000"/>
                          </a:solidFill>
                          <a:effectLst/>
                          <a:latin typeface="Aptos Narrow" panose="020B0004020202020204" pitchFamily="34" charset="0"/>
                        </a:rPr>
                        <a:t>0.0400</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0.87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dirty="0">
                          <a:solidFill>
                            <a:srgbClr val="000000"/>
                          </a:solidFill>
                          <a:effectLst/>
                          <a:latin typeface="Aptos Narrow" panose="020B0004020202020204" pitchFamily="34" charset="0"/>
                        </a:rPr>
                        <a:t>0.0348</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34.52</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0.0010</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3978949268"/>
                  </a:ext>
                </a:extLst>
              </a:tr>
              <a:tr h="458054">
                <a:tc>
                  <a:txBody>
                    <a:bodyPr/>
                    <a:lstStyle/>
                    <a:p>
                      <a:pPr algn="l" fontAlgn="b">
                        <a:buNone/>
                      </a:pPr>
                      <a:r>
                        <a:rPr lang="en-US" sz="2400" b="0" i="0" u="none" strike="noStrike">
                          <a:solidFill>
                            <a:srgbClr val="000000"/>
                          </a:solidFill>
                          <a:effectLst/>
                          <a:latin typeface="Aptos Narrow" panose="020B0004020202020204" pitchFamily="34" charset="0"/>
                        </a:rPr>
                        <a:t>HPHC</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dirty="0">
                          <a:solidFill>
                            <a:srgbClr val="000000"/>
                          </a:solidFill>
                          <a:effectLst/>
                          <a:latin typeface="Aptos Narrow" panose="020B0004020202020204" pitchFamily="34" charset="0"/>
                        </a:rPr>
                        <a:t>Propylene Oxide</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0.2000</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0.87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0.1740</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72.77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0.0024</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363408031"/>
                  </a:ext>
                </a:extLst>
              </a:tr>
              <a:tr h="906760">
                <a:tc>
                  <a:txBody>
                    <a:bodyPr/>
                    <a:lstStyle/>
                    <a:p>
                      <a:pPr algn="l" fontAlgn="b">
                        <a:buNone/>
                      </a:pPr>
                      <a:r>
                        <a:rPr lang="en-US" sz="2400" b="0" i="0" u="none" strike="noStrike" dirty="0">
                          <a:solidFill>
                            <a:srgbClr val="000000"/>
                          </a:solidFill>
                          <a:effectLst/>
                          <a:latin typeface="Aptos Narrow" panose="020B0004020202020204" pitchFamily="34" charset="0"/>
                        </a:rPr>
                        <a:t>Ingredient Disclosure</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dirty="0">
                          <a:solidFill>
                            <a:srgbClr val="000000"/>
                          </a:solidFill>
                          <a:effectLst/>
                          <a:latin typeface="Aptos Narrow" panose="020B0004020202020204" pitchFamily="34" charset="0"/>
                        </a:rPr>
                        <a:t>Confidential Flavor Ingredients</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33.0000</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0.87</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28.5400</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1.5</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dirty="0">
                          <a:solidFill>
                            <a:srgbClr val="000000"/>
                          </a:solidFill>
                          <a:effectLst/>
                          <a:latin typeface="Aptos Narrow" panose="020B0004020202020204" pitchFamily="34" charset="0"/>
                        </a:rPr>
                        <a:t>19.026</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dirty="0">
                          <a:solidFill>
                            <a:srgbClr val="000000"/>
                          </a:solidFill>
                          <a:effectLst/>
                          <a:latin typeface="Aptos Narrow" panose="020B0004020202020204" pitchFamily="34" charset="0"/>
                        </a:rPr>
                        <a:t>19.026</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2601564733"/>
                  </a:ext>
                </a:extLst>
              </a:tr>
              <a:tr h="458054">
                <a:tc>
                  <a:txBody>
                    <a:bodyPr/>
                    <a:lstStyle/>
                    <a:p>
                      <a:pPr algn="l" fontAlgn="b">
                        <a:buNone/>
                      </a:pPr>
                      <a:r>
                        <a:rPr lang="en-US" sz="24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2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endParaRPr lang="en-US" sz="24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ctr" fontAlgn="b">
                        <a:buNone/>
                      </a:pPr>
                      <a:r>
                        <a:rPr lang="en-US" sz="2400" b="1" i="0" u="none" strike="noStrike">
                          <a:solidFill>
                            <a:srgbClr val="000000"/>
                          </a:solidFill>
                          <a:effectLst/>
                          <a:latin typeface="Aptos Narrow" panose="020B0004020202020204" pitchFamily="34" charset="0"/>
                        </a:rPr>
                        <a:t>∑ELCR</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1" i="0" u="none" strike="noStrike" dirty="0">
                          <a:solidFill>
                            <a:srgbClr val="000000"/>
                          </a:solidFill>
                          <a:effectLst/>
                          <a:latin typeface="Aptos Narrow" panose="020B0004020202020204" pitchFamily="34" charset="0"/>
                        </a:rPr>
                        <a:t>33.06</a:t>
                      </a:r>
                    </a:p>
                  </a:txBody>
                  <a:tcPr marL="6350" marR="6350" marT="6350" marB="0" anchor="b">
                    <a:lnL>
                      <a:noFill/>
                    </a:lnL>
                    <a:lnR>
                      <a:noFill/>
                    </a:lnR>
                    <a:lnT>
                      <a:noFill/>
                    </a:lnT>
                    <a:lnB>
                      <a:noFill/>
                    </a:lnB>
                    <a:solidFill>
                      <a:srgbClr val="FFFFFF"/>
                    </a:solidFill>
                  </a:tcPr>
                </a:tc>
                <a:tc>
                  <a:txBody>
                    <a:bodyPr/>
                    <a:lstStyle/>
                    <a:p>
                      <a:pPr algn="ctr" fontAlgn="b">
                        <a:buNone/>
                      </a:pPr>
                      <a:r>
                        <a:rPr lang="en-US" sz="2400" b="1" i="0" u="none" strike="noStrike" dirty="0">
                          <a:solidFill>
                            <a:srgbClr val="000000"/>
                          </a:solidFill>
                          <a:effectLst/>
                          <a:latin typeface="Aptos Narrow" panose="020B0004020202020204" pitchFamily="34" charset="0"/>
                        </a:rPr>
                        <a:t>32.46</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843378226"/>
                  </a:ext>
                </a:extLst>
              </a:tr>
            </a:tbl>
          </a:graphicData>
        </a:graphic>
      </p:graphicFrame>
      <p:sp>
        <p:nvSpPr>
          <p:cNvPr id="19" name="TextBox 18">
            <a:extLst>
              <a:ext uri="{FF2B5EF4-FFF2-40B4-BE49-F238E27FC236}">
                <a16:creationId xmlns:a16="http://schemas.microsoft.com/office/drawing/2014/main" id="{EC333EB1-D20A-AA2E-BFEE-3A99C0F2C0D9}"/>
              </a:ext>
            </a:extLst>
          </p:cNvPr>
          <p:cNvSpPr txBox="1"/>
          <p:nvPr/>
        </p:nvSpPr>
        <p:spPr>
          <a:xfrm>
            <a:off x="29637093" y="13924372"/>
            <a:ext cx="8774261" cy="369332"/>
          </a:xfrm>
          <a:prstGeom prst="rect">
            <a:avLst/>
          </a:prstGeom>
          <a:noFill/>
        </p:spPr>
        <p:txBody>
          <a:bodyPr wrap="none" rtlCol="0">
            <a:spAutoFit/>
          </a:bodyPr>
          <a:lstStyle/>
          <a:p>
            <a:r>
              <a:rPr lang="en-US" dirty="0"/>
              <a:t>* </a:t>
            </a:r>
            <a:r>
              <a:rPr lang="en-US" dirty="0" err="1"/>
              <a:t>Myosmine</a:t>
            </a:r>
            <a:r>
              <a:rPr lang="en-US" dirty="0"/>
              <a:t> and Glycidol concentrations are estimated based on non-intense vaping results.</a:t>
            </a:r>
          </a:p>
        </p:txBody>
      </p:sp>
      <p:sp>
        <p:nvSpPr>
          <p:cNvPr id="20" name="TextBox 19">
            <a:extLst>
              <a:ext uri="{FF2B5EF4-FFF2-40B4-BE49-F238E27FC236}">
                <a16:creationId xmlns:a16="http://schemas.microsoft.com/office/drawing/2014/main" id="{B9A9012B-B92A-D96E-9573-8767DC1EE533}"/>
              </a:ext>
            </a:extLst>
          </p:cNvPr>
          <p:cNvSpPr txBox="1"/>
          <p:nvPr/>
        </p:nvSpPr>
        <p:spPr>
          <a:xfrm>
            <a:off x="29637093" y="5754621"/>
            <a:ext cx="10842007"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Table 1. ELCR Calculations for Glas Sapphire flavored product</a:t>
            </a:r>
          </a:p>
        </p:txBody>
      </p:sp>
      <p:sp>
        <p:nvSpPr>
          <p:cNvPr id="22" name="TextBox 21">
            <a:extLst>
              <a:ext uri="{FF2B5EF4-FFF2-40B4-BE49-F238E27FC236}">
                <a16:creationId xmlns:a16="http://schemas.microsoft.com/office/drawing/2014/main" id="{AF5DAEA2-564C-65B0-1A31-F5D9190E74A0}"/>
              </a:ext>
            </a:extLst>
          </p:cNvPr>
          <p:cNvSpPr txBox="1"/>
          <p:nvPr/>
        </p:nvSpPr>
        <p:spPr>
          <a:xfrm>
            <a:off x="29661581" y="14659389"/>
            <a:ext cx="7544629"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Table 2. Combined ELCR for Glas Products</a:t>
            </a:r>
          </a:p>
        </p:txBody>
      </p:sp>
      <p:graphicFrame>
        <p:nvGraphicFramePr>
          <p:cNvPr id="23" name="Table 22">
            <a:extLst>
              <a:ext uri="{FF2B5EF4-FFF2-40B4-BE49-F238E27FC236}">
                <a16:creationId xmlns:a16="http://schemas.microsoft.com/office/drawing/2014/main" id="{142E830C-C5DA-138E-FEE5-5AEDF677F030}"/>
              </a:ext>
            </a:extLst>
          </p:cNvPr>
          <p:cNvGraphicFramePr>
            <a:graphicFrameLocks noGrp="1"/>
          </p:cNvGraphicFramePr>
          <p:nvPr>
            <p:extLst>
              <p:ext uri="{D42A27DB-BD31-4B8C-83A1-F6EECF244321}">
                <p14:modId xmlns:p14="http://schemas.microsoft.com/office/powerpoint/2010/main" val="3471473287"/>
              </p:ext>
            </p:extLst>
          </p:nvPr>
        </p:nvGraphicFramePr>
        <p:xfrm>
          <a:off x="29661582" y="15217926"/>
          <a:ext cx="13456831" cy="4531360"/>
        </p:xfrm>
        <a:graphic>
          <a:graphicData uri="http://schemas.openxmlformats.org/drawingml/2006/table">
            <a:tbl>
              <a:tblPr/>
              <a:tblGrid>
                <a:gridCol w="3254675">
                  <a:extLst>
                    <a:ext uri="{9D8B030D-6E8A-4147-A177-3AD203B41FA5}">
                      <a16:colId xmlns:a16="http://schemas.microsoft.com/office/drawing/2014/main" val="1773601871"/>
                    </a:ext>
                  </a:extLst>
                </a:gridCol>
                <a:gridCol w="2107390">
                  <a:extLst>
                    <a:ext uri="{9D8B030D-6E8A-4147-A177-3AD203B41FA5}">
                      <a16:colId xmlns:a16="http://schemas.microsoft.com/office/drawing/2014/main" val="3355146023"/>
                    </a:ext>
                  </a:extLst>
                </a:gridCol>
                <a:gridCol w="2424120">
                  <a:extLst>
                    <a:ext uri="{9D8B030D-6E8A-4147-A177-3AD203B41FA5}">
                      <a16:colId xmlns:a16="http://schemas.microsoft.com/office/drawing/2014/main" val="1596457734"/>
                    </a:ext>
                  </a:extLst>
                </a:gridCol>
                <a:gridCol w="1850168">
                  <a:extLst>
                    <a:ext uri="{9D8B030D-6E8A-4147-A177-3AD203B41FA5}">
                      <a16:colId xmlns:a16="http://schemas.microsoft.com/office/drawing/2014/main" val="972534214"/>
                    </a:ext>
                  </a:extLst>
                </a:gridCol>
                <a:gridCol w="1867673">
                  <a:extLst>
                    <a:ext uri="{9D8B030D-6E8A-4147-A177-3AD203B41FA5}">
                      <a16:colId xmlns:a16="http://schemas.microsoft.com/office/drawing/2014/main" val="2359476890"/>
                    </a:ext>
                  </a:extLst>
                </a:gridCol>
                <a:gridCol w="1952805">
                  <a:extLst>
                    <a:ext uri="{9D8B030D-6E8A-4147-A177-3AD203B41FA5}">
                      <a16:colId xmlns:a16="http://schemas.microsoft.com/office/drawing/2014/main" val="1432472777"/>
                    </a:ext>
                  </a:extLst>
                </a:gridCol>
              </a:tblGrid>
              <a:tr h="837243">
                <a:tc>
                  <a:txBody>
                    <a:bodyPr/>
                    <a:lstStyle/>
                    <a:p>
                      <a:pPr algn="l" fontAlgn="b">
                        <a:buNone/>
                      </a:pPr>
                      <a:r>
                        <a:rPr lang="en-US" sz="2800" b="1" i="0" u="none" strike="noStrike" dirty="0">
                          <a:solidFill>
                            <a:srgbClr val="FFFFFF"/>
                          </a:solidFill>
                          <a:effectLst/>
                          <a:latin typeface="Arial" panose="020B0604020202020204" pitchFamily="34" charset="0"/>
                        </a:rPr>
                        <a:t>Flavor</a:t>
                      </a:r>
                    </a:p>
                  </a:txBody>
                  <a:tcPr marL="6350" marR="6350" marT="6350" marB="0" anchor="b">
                    <a:lnL>
                      <a:noFill/>
                    </a:lnL>
                    <a:lnR>
                      <a:noFill/>
                    </a:lnR>
                    <a:lnT>
                      <a:noFill/>
                    </a:lnT>
                    <a:lnB>
                      <a:noFill/>
                    </a:lnB>
                    <a:solidFill>
                      <a:srgbClr val="1F86B3"/>
                    </a:solidFill>
                  </a:tcPr>
                </a:tc>
                <a:tc>
                  <a:txBody>
                    <a:bodyPr/>
                    <a:lstStyle/>
                    <a:p>
                      <a:pPr algn="ctr" fontAlgn="b">
                        <a:buNone/>
                      </a:pPr>
                      <a:r>
                        <a:rPr lang="en-US" sz="2800" b="1" i="0" u="none" strike="noStrike" dirty="0">
                          <a:solidFill>
                            <a:srgbClr val="FFFFFF"/>
                          </a:solidFill>
                          <a:effectLst/>
                          <a:latin typeface="Arial" panose="020B0604020202020204" pitchFamily="34" charset="0"/>
                        </a:rPr>
                        <a:t>HPHC ELCR</a:t>
                      </a:r>
                    </a:p>
                  </a:txBody>
                  <a:tcPr marL="6350" marR="6350" marT="6350" marB="0" anchor="b">
                    <a:lnL>
                      <a:noFill/>
                    </a:lnL>
                    <a:lnR>
                      <a:noFill/>
                    </a:lnR>
                    <a:lnT>
                      <a:noFill/>
                    </a:lnT>
                    <a:lnB>
                      <a:noFill/>
                    </a:lnB>
                    <a:solidFill>
                      <a:srgbClr val="1F86B3"/>
                    </a:solidFill>
                  </a:tcPr>
                </a:tc>
                <a:tc>
                  <a:txBody>
                    <a:bodyPr/>
                    <a:lstStyle/>
                    <a:p>
                      <a:pPr algn="ctr" fontAlgn="b">
                        <a:buNone/>
                      </a:pPr>
                      <a:r>
                        <a:rPr lang="en-US" sz="2800" b="1" i="0" u="none" strike="noStrike" dirty="0">
                          <a:solidFill>
                            <a:srgbClr val="FFFFFF"/>
                          </a:solidFill>
                          <a:effectLst/>
                          <a:latin typeface="Arial" panose="020B0604020202020204" pitchFamily="34" charset="0"/>
                        </a:rPr>
                        <a:t>Flavor Ingredient ELCR</a:t>
                      </a:r>
                    </a:p>
                  </a:txBody>
                  <a:tcPr marL="6350" marR="6350" marT="6350" marB="0" anchor="b">
                    <a:lnL>
                      <a:noFill/>
                    </a:lnL>
                    <a:lnR>
                      <a:noFill/>
                    </a:lnR>
                    <a:lnT>
                      <a:noFill/>
                    </a:lnT>
                    <a:lnB>
                      <a:noFill/>
                    </a:lnB>
                    <a:solidFill>
                      <a:srgbClr val="1F86B3"/>
                    </a:solidFill>
                  </a:tcPr>
                </a:tc>
                <a:tc>
                  <a:txBody>
                    <a:bodyPr/>
                    <a:lstStyle/>
                    <a:p>
                      <a:pPr algn="ctr" fontAlgn="b">
                        <a:buNone/>
                      </a:pPr>
                      <a:r>
                        <a:rPr lang="en-US" sz="2800" b="1" i="0" u="none" strike="noStrike" dirty="0">
                          <a:solidFill>
                            <a:srgbClr val="FFFFFF"/>
                          </a:solidFill>
                          <a:effectLst/>
                          <a:latin typeface="Arial" panose="020B0604020202020204" pitchFamily="34" charset="0"/>
                        </a:rPr>
                        <a:t>Combined ELCR</a:t>
                      </a:r>
                    </a:p>
                  </a:txBody>
                  <a:tcPr marL="6350" marR="6350" marT="6350" marB="0" anchor="b">
                    <a:lnL>
                      <a:noFill/>
                    </a:lnL>
                    <a:lnR>
                      <a:noFill/>
                    </a:lnR>
                    <a:lnT>
                      <a:noFill/>
                    </a:lnT>
                    <a:lnB>
                      <a:noFill/>
                    </a:lnB>
                    <a:solidFill>
                      <a:srgbClr val="1F86B3"/>
                    </a:solidFill>
                  </a:tcPr>
                </a:tc>
                <a:tc>
                  <a:txBody>
                    <a:bodyPr/>
                    <a:lstStyle/>
                    <a:p>
                      <a:pPr algn="ctr" fontAlgn="b">
                        <a:buNone/>
                      </a:pPr>
                      <a:r>
                        <a:rPr lang="en-US" sz="2800" b="1" i="0" u="none" strike="noStrike">
                          <a:solidFill>
                            <a:srgbClr val="FFFFFF"/>
                          </a:solidFill>
                          <a:effectLst/>
                          <a:latin typeface="Arial" panose="020B0604020202020204" pitchFamily="34" charset="0"/>
                        </a:rPr>
                        <a:t>% 1R6F</a:t>
                      </a:r>
                    </a:p>
                  </a:txBody>
                  <a:tcPr marL="6350" marR="6350" marT="6350" marB="0" anchor="b">
                    <a:lnL>
                      <a:noFill/>
                    </a:lnL>
                    <a:lnR>
                      <a:noFill/>
                    </a:lnR>
                    <a:lnT>
                      <a:noFill/>
                    </a:lnT>
                    <a:lnB>
                      <a:noFill/>
                    </a:lnB>
                    <a:solidFill>
                      <a:srgbClr val="1F86B3"/>
                    </a:solidFill>
                  </a:tcPr>
                </a:tc>
                <a:tc>
                  <a:txBody>
                    <a:bodyPr/>
                    <a:lstStyle/>
                    <a:p>
                      <a:pPr algn="ctr" fontAlgn="b">
                        <a:buNone/>
                      </a:pPr>
                      <a:r>
                        <a:rPr lang="en-US" sz="2800" b="1" i="0" u="none" strike="noStrike">
                          <a:solidFill>
                            <a:srgbClr val="FFFFFF"/>
                          </a:solidFill>
                          <a:effectLst/>
                          <a:latin typeface="Arial" panose="020B0604020202020204" pitchFamily="34" charset="0"/>
                        </a:rPr>
                        <a:t>% MGO ENDS</a:t>
                      </a:r>
                    </a:p>
                  </a:txBody>
                  <a:tcPr marL="6350" marR="6350" marT="6350" marB="0" anchor="b">
                    <a:lnL>
                      <a:noFill/>
                    </a:lnL>
                    <a:lnR>
                      <a:noFill/>
                    </a:lnR>
                    <a:lnT>
                      <a:noFill/>
                    </a:lnT>
                    <a:lnB>
                      <a:noFill/>
                    </a:lnB>
                    <a:solidFill>
                      <a:srgbClr val="1F86B3"/>
                    </a:solidFill>
                  </a:tcPr>
                </a:tc>
                <a:extLst>
                  <a:ext uri="{0D108BD9-81ED-4DB2-BD59-A6C34878D82A}">
                    <a16:rowId xmlns:a16="http://schemas.microsoft.com/office/drawing/2014/main" val="3456738333"/>
                  </a:ext>
                </a:extLst>
              </a:tr>
              <a:tr h="463550">
                <a:tc>
                  <a:txBody>
                    <a:bodyPr/>
                    <a:lstStyle/>
                    <a:p>
                      <a:pPr algn="l" fontAlgn="b">
                        <a:buNone/>
                      </a:pPr>
                      <a:r>
                        <a:rPr lang="en-US" sz="2800" b="0" i="0" u="none" strike="noStrike" dirty="0">
                          <a:solidFill>
                            <a:srgbClr val="000000"/>
                          </a:solidFill>
                          <a:effectLst/>
                          <a:latin typeface="Arial" panose="020B0604020202020204" pitchFamily="34" charset="0"/>
                        </a:rPr>
                        <a:t>Sapphire</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13</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19</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32</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0.32%</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27%</a:t>
                      </a:r>
                    </a:p>
                  </a:txBody>
                  <a:tcPr marL="6350" marR="6350" marT="6350" marB="0" anchor="b">
                    <a:lnL>
                      <a:noFill/>
                    </a:lnL>
                    <a:lnR>
                      <a:noFill/>
                    </a:lnR>
                    <a:lnT>
                      <a:noFill/>
                    </a:lnT>
                    <a:lnB>
                      <a:noFill/>
                    </a:lnB>
                    <a:noFill/>
                  </a:tcPr>
                </a:tc>
                <a:extLst>
                  <a:ext uri="{0D108BD9-81ED-4DB2-BD59-A6C34878D82A}">
                    <a16:rowId xmlns:a16="http://schemas.microsoft.com/office/drawing/2014/main" val="1423846857"/>
                  </a:ext>
                </a:extLst>
              </a:tr>
              <a:tr h="463550">
                <a:tc>
                  <a:txBody>
                    <a:bodyPr/>
                    <a:lstStyle/>
                    <a:p>
                      <a:pPr algn="l" fontAlgn="b">
                        <a:buNone/>
                      </a:pPr>
                      <a:r>
                        <a:rPr lang="en-US" sz="2800" b="0" i="0" u="none" strike="noStrike">
                          <a:solidFill>
                            <a:srgbClr val="000000"/>
                          </a:solidFill>
                          <a:effectLst/>
                          <a:latin typeface="Arial" panose="020B0604020202020204" pitchFamily="34" charset="0"/>
                        </a:rPr>
                        <a:t>Gold</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38</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0</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38</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0.38%</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32%</a:t>
                      </a:r>
                    </a:p>
                  </a:txBody>
                  <a:tcPr marL="6350" marR="6350" marT="6350" marB="0" anchor="b">
                    <a:lnL>
                      <a:noFill/>
                    </a:lnL>
                    <a:lnR>
                      <a:noFill/>
                    </a:lnR>
                    <a:lnT>
                      <a:noFill/>
                    </a:lnT>
                    <a:lnB>
                      <a:noFill/>
                    </a:lnB>
                    <a:noFill/>
                  </a:tcPr>
                </a:tc>
                <a:extLst>
                  <a:ext uri="{0D108BD9-81ED-4DB2-BD59-A6C34878D82A}">
                    <a16:rowId xmlns:a16="http://schemas.microsoft.com/office/drawing/2014/main" val="4244782175"/>
                  </a:ext>
                </a:extLst>
              </a:tr>
              <a:tr h="463550">
                <a:tc>
                  <a:txBody>
                    <a:bodyPr/>
                    <a:lstStyle/>
                    <a:p>
                      <a:pPr algn="l" fontAlgn="b">
                        <a:buNone/>
                      </a:pPr>
                      <a:r>
                        <a:rPr lang="en-US" sz="2800" b="0" i="0" u="none" strike="noStrike">
                          <a:solidFill>
                            <a:srgbClr val="000000"/>
                          </a:solidFill>
                          <a:effectLst/>
                          <a:latin typeface="Arial" panose="020B0604020202020204" pitchFamily="34" charset="0"/>
                        </a:rPr>
                        <a:t>Fresh Menthol</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21</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45</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66</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0.66%</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56%</a:t>
                      </a:r>
                    </a:p>
                  </a:txBody>
                  <a:tcPr marL="6350" marR="6350" marT="6350" marB="0" anchor="b">
                    <a:lnL>
                      <a:noFill/>
                    </a:lnL>
                    <a:lnR>
                      <a:noFill/>
                    </a:lnR>
                    <a:lnT>
                      <a:noFill/>
                    </a:lnT>
                    <a:lnB>
                      <a:noFill/>
                    </a:lnB>
                    <a:noFill/>
                  </a:tcPr>
                </a:tc>
                <a:extLst>
                  <a:ext uri="{0D108BD9-81ED-4DB2-BD59-A6C34878D82A}">
                    <a16:rowId xmlns:a16="http://schemas.microsoft.com/office/drawing/2014/main" val="23804276"/>
                  </a:ext>
                </a:extLst>
              </a:tr>
              <a:tr h="463550">
                <a:tc>
                  <a:txBody>
                    <a:bodyPr/>
                    <a:lstStyle/>
                    <a:p>
                      <a:pPr algn="l" fontAlgn="b">
                        <a:buNone/>
                      </a:pPr>
                      <a:r>
                        <a:rPr lang="en-US" sz="2800" b="0" i="0" u="none" strike="noStrike" dirty="0">
                          <a:solidFill>
                            <a:srgbClr val="000000"/>
                          </a:solidFill>
                          <a:effectLst/>
                          <a:latin typeface="Arial" panose="020B0604020202020204" pitchFamily="34" charset="0"/>
                        </a:rPr>
                        <a:t>Classic Menthol</a:t>
                      </a:r>
                    </a:p>
                  </a:txBody>
                  <a:tcPr marL="6350" marR="6350" marT="6350" marB="0" anchor="b">
                    <a:lnL>
                      <a:noFill/>
                    </a:lnL>
                    <a:lnR>
                      <a:noFill/>
                    </a:lnR>
                    <a:lnT>
                      <a:noFill/>
                    </a:lnT>
                    <a:lnB>
                      <a:noFill/>
                    </a:lnB>
                    <a:noFill/>
                  </a:tcPr>
                </a:tc>
                <a:tc>
                  <a:txBody>
                    <a:bodyPr/>
                    <a:lstStyle/>
                    <a:p>
                      <a:pPr algn="ctr" fontAlgn="b">
                        <a:buNone/>
                      </a:pPr>
                      <a:r>
                        <a:rPr lang="en-US" sz="2800" b="0" i="0" u="none" strike="noStrike" dirty="0">
                          <a:solidFill>
                            <a:srgbClr val="000000"/>
                          </a:solidFill>
                          <a:effectLst/>
                          <a:latin typeface="Arial" panose="020B0604020202020204" pitchFamily="34" charset="0"/>
                        </a:rPr>
                        <a:t>12</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29</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41</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0.41%</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35%</a:t>
                      </a:r>
                    </a:p>
                  </a:txBody>
                  <a:tcPr marL="6350" marR="6350" marT="6350" marB="0" anchor="b">
                    <a:lnL>
                      <a:noFill/>
                    </a:lnL>
                    <a:lnR>
                      <a:noFill/>
                    </a:lnR>
                    <a:lnT>
                      <a:noFill/>
                    </a:lnT>
                    <a:lnB>
                      <a:noFill/>
                    </a:lnB>
                    <a:noFill/>
                  </a:tcPr>
                </a:tc>
                <a:extLst>
                  <a:ext uri="{0D108BD9-81ED-4DB2-BD59-A6C34878D82A}">
                    <a16:rowId xmlns:a16="http://schemas.microsoft.com/office/drawing/2014/main" val="677643934"/>
                  </a:ext>
                </a:extLst>
              </a:tr>
              <a:tr h="463550">
                <a:tc>
                  <a:txBody>
                    <a:bodyPr/>
                    <a:lstStyle/>
                    <a:p>
                      <a:pPr algn="l" fontAlgn="b">
                        <a:buNone/>
                      </a:pPr>
                      <a:r>
                        <a:rPr lang="en-US" sz="2800" b="0" i="0" u="none" strike="noStrike" dirty="0">
                          <a:solidFill>
                            <a:srgbClr val="000000"/>
                          </a:solidFill>
                          <a:effectLst/>
                          <a:latin typeface="Arial" panose="020B0604020202020204" pitchFamily="34" charset="0"/>
                        </a:rPr>
                        <a:t>Blond Tobacco</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14</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13</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27</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0.27%</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23%</a:t>
                      </a:r>
                    </a:p>
                  </a:txBody>
                  <a:tcPr marL="6350" marR="6350" marT="6350" marB="0" anchor="b">
                    <a:lnL>
                      <a:noFill/>
                    </a:lnL>
                    <a:lnR>
                      <a:noFill/>
                    </a:lnR>
                    <a:lnT>
                      <a:noFill/>
                    </a:lnT>
                    <a:lnB>
                      <a:noFill/>
                    </a:lnB>
                    <a:noFill/>
                  </a:tcPr>
                </a:tc>
                <a:extLst>
                  <a:ext uri="{0D108BD9-81ED-4DB2-BD59-A6C34878D82A}">
                    <a16:rowId xmlns:a16="http://schemas.microsoft.com/office/drawing/2014/main" val="3829873831"/>
                  </a:ext>
                </a:extLst>
              </a:tr>
              <a:tr h="463550">
                <a:tc>
                  <a:txBody>
                    <a:bodyPr/>
                    <a:lstStyle/>
                    <a:p>
                      <a:pPr algn="l" fontAlgn="b">
                        <a:buNone/>
                      </a:pPr>
                      <a:r>
                        <a:rPr lang="en-US" sz="2800" b="0" i="0" u="none" strike="noStrike" dirty="0">
                          <a:solidFill>
                            <a:srgbClr val="000000"/>
                          </a:solidFill>
                          <a:effectLst/>
                          <a:latin typeface="Arial" panose="020B0604020202020204" pitchFamily="34" charset="0"/>
                        </a:rPr>
                        <a:t>Signature Tobacco</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0</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0</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0</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0.00%</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0%</a:t>
                      </a:r>
                    </a:p>
                  </a:txBody>
                  <a:tcPr marL="6350" marR="6350" marT="6350" marB="0" anchor="b">
                    <a:lnL>
                      <a:noFill/>
                    </a:lnL>
                    <a:lnR>
                      <a:noFill/>
                    </a:lnR>
                    <a:lnT>
                      <a:noFill/>
                    </a:lnT>
                    <a:lnB>
                      <a:noFill/>
                    </a:lnB>
                    <a:noFill/>
                  </a:tcPr>
                </a:tc>
                <a:extLst>
                  <a:ext uri="{0D108BD9-81ED-4DB2-BD59-A6C34878D82A}">
                    <a16:rowId xmlns:a16="http://schemas.microsoft.com/office/drawing/2014/main" val="84412918"/>
                  </a:ext>
                </a:extLst>
              </a:tr>
              <a:tr h="463550">
                <a:tc>
                  <a:txBody>
                    <a:bodyPr/>
                    <a:lstStyle/>
                    <a:p>
                      <a:pPr algn="l" fontAlgn="b">
                        <a:buNone/>
                      </a:pPr>
                      <a:r>
                        <a:rPr lang="en-US" sz="2800" b="0" i="0" u="none" strike="noStrike" dirty="0">
                          <a:solidFill>
                            <a:srgbClr val="000000"/>
                          </a:solidFill>
                          <a:effectLst/>
                          <a:latin typeface="Arial" panose="020B0604020202020204" pitchFamily="34" charset="0"/>
                        </a:rPr>
                        <a:t>Blue Tobacco</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27</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0</a:t>
                      </a:r>
                    </a:p>
                  </a:txBody>
                  <a:tcPr marL="6350" marR="6350" marT="6350" marB="0" anchor="b">
                    <a:lnL>
                      <a:noFill/>
                    </a:lnL>
                    <a:lnR>
                      <a:noFill/>
                    </a:lnR>
                    <a:lnT>
                      <a:noFill/>
                    </a:lnT>
                    <a:lnB>
                      <a:noFill/>
                    </a:lnB>
                    <a:noFill/>
                  </a:tcPr>
                </a:tc>
                <a:tc>
                  <a:txBody>
                    <a:bodyPr/>
                    <a:lstStyle/>
                    <a:p>
                      <a:pPr algn="ctr" fontAlgn="b">
                        <a:buNone/>
                      </a:pPr>
                      <a:r>
                        <a:rPr lang="en-US" sz="2800" b="0" i="0" u="none" strike="noStrike" dirty="0">
                          <a:solidFill>
                            <a:srgbClr val="000000"/>
                          </a:solidFill>
                          <a:effectLst/>
                          <a:latin typeface="Arial" panose="020B0604020202020204" pitchFamily="34" charset="0"/>
                        </a:rPr>
                        <a:t>27</a:t>
                      </a:r>
                    </a:p>
                  </a:txBody>
                  <a:tcPr marL="6350" marR="6350" marT="6350" marB="0" anchor="b">
                    <a:lnL>
                      <a:noFill/>
                    </a:lnL>
                    <a:lnR>
                      <a:noFill/>
                    </a:lnR>
                    <a:lnT>
                      <a:noFill/>
                    </a:lnT>
                    <a:lnB>
                      <a:noFill/>
                    </a:lnB>
                    <a:noFill/>
                  </a:tcPr>
                </a:tc>
                <a:tc>
                  <a:txBody>
                    <a:bodyPr/>
                    <a:lstStyle/>
                    <a:p>
                      <a:pPr algn="ctr" fontAlgn="b">
                        <a:buNone/>
                      </a:pPr>
                      <a:r>
                        <a:rPr lang="en-US" sz="2800" b="0" i="0" u="none" strike="noStrike">
                          <a:solidFill>
                            <a:srgbClr val="000000"/>
                          </a:solidFill>
                          <a:effectLst/>
                          <a:latin typeface="Arial" panose="020B0604020202020204" pitchFamily="34" charset="0"/>
                        </a:rPr>
                        <a:t>0.27%</a:t>
                      </a:r>
                    </a:p>
                  </a:txBody>
                  <a:tcPr marL="6350" marR="6350" marT="6350" marB="0" anchor="b">
                    <a:lnL>
                      <a:noFill/>
                    </a:lnL>
                    <a:lnR>
                      <a:noFill/>
                    </a:lnR>
                    <a:lnT>
                      <a:noFill/>
                    </a:lnT>
                    <a:lnB>
                      <a:noFill/>
                    </a:lnB>
                    <a:noFill/>
                  </a:tcPr>
                </a:tc>
                <a:tc>
                  <a:txBody>
                    <a:bodyPr/>
                    <a:lstStyle/>
                    <a:p>
                      <a:pPr algn="ctr" fontAlgn="b">
                        <a:buNone/>
                      </a:pPr>
                      <a:r>
                        <a:rPr lang="en-US" sz="2800" b="0" i="0" u="none" strike="noStrike" dirty="0">
                          <a:solidFill>
                            <a:srgbClr val="000000"/>
                          </a:solidFill>
                          <a:effectLst/>
                          <a:latin typeface="Arial" panose="020B0604020202020204" pitchFamily="34" charset="0"/>
                        </a:rPr>
                        <a:t>23%</a:t>
                      </a:r>
                    </a:p>
                  </a:txBody>
                  <a:tcPr marL="6350" marR="6350" marT="6350" marB="0" anchor="b">
                    <a:lnL>
                      <a:noFill/>
                    </a:lnL>
                    <a:lnR>
                      <a:noFill/>
                    </a:lnR>
                    <a:lnT>
                      <a:noFill/>
                    </a:lnT>
                    <a:lnB>
                      <a:noFill/>
                    </a:lnB>
                    <a:noFill/>
                  </a:tcPr>
                </a:tc>
                <a:extLst>
                  <a:ext uri="{0D108BD9-81ED-4DB2-BD59-A6C34878D82A}">
                    <a16:rowId xmlns:a16="http://schemas.microsoft.com/office/drawing/2014/main" val="2363712149"/>
                  </a:ext>
                </a:extLst>
              </a:tr>
            </a:tbl>
          </a:graphicData>
        </a:graphic>
      </p:graphicFrame>
      <p:sp>
        <p:nvSpPr>
          <p:cNvPr id="24" name="TextBox 23">
            <a:extLst>
              <a:ext uri="{FF2B5EF4-FFF2-40B4-BE49-F238E27FC236}">
                <a16:creationId xmlns:a16="http://schemas.microsoft.com/office/drawing/2014/main" id="{86354F64-DC5A-3452-1ADA-2E797E1FFBB8}"/>
              </a:ext>
            </a:extLst>
          </p:cNvPr>
          <p:cNvSpPr txBox="1"/>
          <p:nvPr/>
        </p:nvSpPr>
        <p:spPr>
          <a:xfrm>
            <a:off x="29639536" y="21080904"/>
            <a:ext cx="13505651" cy="3004412"/>
          </a:xfrm>
          <a:prstGeom prst="rect">
            <a:avLst/>
          </a:prstGeom>
          <a:noFill/>
        </p:spPr>
        <p:txBody>
          <a:bodyPr wrap="square" rtlCol="0">
            <a:spAutoFit/>
          </a:bodyPr>
          <a:lstStyle/>
          <a:p>
            <a:pPr algn="just">
              <a:lnSpc>
                <a:spcPct val="120000"/>
              </a:lnSpc>
            </a:pPr>
            <a:r>
              <a:rPr lang="en-US" sz="3200" b="1" dirty="0">
                <a:latin typeface="Arial" panose="020B0604020202020204" pitchFamily="34" charset="0"/>
                <a:ea typeface="Calibri" panose="020F0502020204030204" pitchFamily="34" charset="0"/>
                <a:cs typeface="Times New Roman" panose="02020603050405020304" pitchFamily="18" charset="0"/>
              </a:rPr>
              <a:t>Glas pod-based age gated E-Cigarettes have an ELCR meaningfully less than currently </a:t>
            </a:r>
            <a:r>
              <a:rPr lang="en-US" sz="3200" b="1">
                <a:latin typeface="Arial" panose="020B0604020202020204" pitchFamily="34" charset="0"/>
                <a:ea typeface="Calibri" panose="020F0502020204030204" pitchFamily="34" charset="0"/>
                <a:cs typeface="Times New Roman" panose="02020603050405020304" pitchFamily="18" charset="0"/>
              </a:rPr>
              <a:t>authorized ENDS products </a:t>
            </a:r>
            <a:r>
              <a:rPr lang="en-US" sz="3200" b="1" dirty="0">
                <a:latin typeface="Arial" panose="020B0604020202020204" pitchFamily="34" charset="0"/>
                <a:ea typeface="Calibri" panose="020F0502020204030204" pitchFamily="34" charset="0"/>
                <a:cs typeface="Times New Roman" panose="02020603050405020304" pitchFamily="18" charset="0"/>
              </a:rPr>
              <a:t>and significantly less than conventional cigarettes. </a:t>
            </a:r>
            <a:r>
              <a:rPr lang="en-US" sz="3200" b="1" dirty="0">
                <a:latin typeface="Arial" panose="020B0604020202020204" pitchFamily="34" charset="0"/>
                <a:cs typeface="Arial" panose="020B0604020202020204" pitchFamily="34" charset="0"/>
              </a:rPr>
              <a:t>The Glas products’ ELCR ranged from 0 to 66 indicating that the Glas products are unlikely to raise toxicological concerns regarding cancer risk. </a:t>
            </a:r>
            <a:endParaRPr lang="en-US" sz="3200" b="1" dirty="0"/>
          </a:p>
        </p:txBody>
      </p:sp>
      <p:pic>
        <p:nvPicPr>
          <p:cNvPr id="12" name="Picture 11">
            <a:extLst>
              <a:ext uri="{FF2B5EF4-FFF2-40B4-BE49-F238E27FC236}">
                <a16:creationId xmlns:a16="http://schemas.microsoft.com/office/drawing/2014/main" id="{9C855A2F-DBBF-A588-86AF-58717C12F91B}"/>
              </a:ext>
            </a:extLst>
          </p:cNvPr>
          <p:cNvPicPr>
            <a:picLocks noChangeAspect="1"/>
          </p:cNvPicPr>
          <p:nvPr/>
        </p:nvPicPr>
        <p:blipFill>
          <a:blip r:embed="rId5"/>
          <a:srcRect l="5271" t="13196" r="5953" b="12155"/>
          <a:stretch>
            <a:fillRect/>
          </a:stretch>
        </p:blipFill>
        <p:spPr>
          <a:xfrm>
            <a:off x="786953" y="21735592"/>
            <a:ext cx="13276275" cy="5894175"/>
          </a:xfrm>
          <a:prstGeom prst="rect">
            <a:avLst/>
          </a:prstGeom>
        </p:spPr>
      </p:pic>
      <p:sp>
        <p:nvSpPr>
          <p:cNvPr id="13" name="TextBox 12">
            <a:extLst>
              <a:ext uri="{FF2B5EF4-FFF2-40B4-BE49-F238E27FC236}">
                <a16:creationId xmlns:a16="http://schemas.microsoft.com/office/drawing/2014/main" id="{93783F00-E7FF-BFA8-BDDE-67F12DE563F4}"/>
              </a:ext>
            </a:extLst>
          </p:cNvPr>
          <p:cNvSpPr txBox="1"/>
          <p:nvPr/>
        </p:nvSpPr>
        <p:spPr>
          <a:xfrm>
            <a:off x="15277972" y="20015860"/>
            <a:ext cx="13481320" cy="892552"/>
          </a:xfrm>
          <a:prstGeom prst="rect">
            <a:avLst/>
          </a:prstGeom>
          <a:solidFill>
            <a:srgbClr val="1F86B3"/>
          </a:solidFill>
        </p:spPr>
        <p:txBody>
          <a:bodyPr wrap="square" lIns="205740" tIns="137160" rIns="137160" bIns="137160">
            <a:spAutoFit/>
          </a:bodyPr>
          <a:lstStyle/>
          <a:p>
            <a:pPr>
              <a:defRPr/>
            </a:pPr>
            <a:r>
              <a:rPr lang="en-US" sz="4000" b="1" spc="-75" dirty="0">
                <a:solidFill>
                  <a:schemeClr val="bg1"/>
                </a:solidFill>
                <a:latin typeface="Arial" panose="020B0604020202020204" pitchFamily="34" charset="0"/>
                <a:cs typeface="Arial" panose="020B0604020202020204" pitchFamily="34" charset="0"/>
              </a:rPr>
              <a:t>Results</a:t>
            </a:r>
          </a:p>
        </p:txBody>
      </p:sp>
      <p:sp>
        <p:nvSpPr>
          <p:cNvPr id="14" name="TextBox 13">
            <a:extLst>
              <a:ext uri="{FF2B5EF4-FFF2-40B4-BE49-F238E27FC236}">
                <a16:creationId xmlns:a16="http://schemas.microsoft.com/office/drawing/2014/main" id="{C301D63A-63AD-B6E4-A6C7-40918D88C1A6}"/>
              </a:ext>
            </a:extLst>
          </p:cNvPr>
          <p:cNvSpPr txBox="1"/>
          <p:nvPr/>
        </p:nvSpPr>
        <p:spPr>
          <a:xfrm>
            <a:off x="15277972" y="21241950"/>
            <a:ext cx="13633721" cy="9588779"/>
          </a:xfrm>
          <a:prstGeom prst="rect">
            <a:avLst/>
          </a:prstGeom>
          <a:noFill/>
        </p:spPr>
        <p:txBody>
          <a:bodyPr wrap="square" rtlCol="0">
            <a:spAutoFit/>
          </a:bodyPr>
          <a:lstStyle/>
          <a:p>
            <a:pPr algn="just">
              <a:lnSpc>
                <a:spcPct val="114000"/>
              </a:lnSpc>
            </a:pPr>
            <a:r>
              <a:rPr lang="en-US" sz="3200" b="1" dirty="0">
                <a:latin typeface="Arial" panose="020B0604020202020204" pitchFamily="34" charset="0"/>
                <a:cs typeface="Arial" panose="020B0604020202020204" pitchFamily="34" charset="0"/>
              </a:rPr>
              <a:t>Table 1</a:t>
            </a:r>
            <a:r>
              <a:rPr lang="en-US" sz="3200" dirty="0">
                <a:latin typeface="Arial" panose="020B0604020202020204" pitchFamily="34" charset="0"/>
                <a:cs typeface="Arial" panose="020B0604020202020204" pitchFamily="34" charset="0"/>
              </a:rPr>
              <a:t> shows the ELCR calculations for the Sapphire flavored product. The flavor ingredients are confidential, and the exposure is shown as the total amount of all Toxicity Tier 4 ingredients. </a:t>
            </a:r>
            <a:r>
              <a:rPr lang="en-US" sz="3200" b="1" dirty="0">
                <a:latin typeface="Arial" panose="020B0604020202020204" pitchFamily="34" charset="0"/>
                <a:cs typeface="Arial" panose="020B0604020202020204" pitchFamily="34" charset="0"/>
              </a:rPr>
              <a:t>Table 2</a:t>
            </a:r>
            <a:r>
              <a:rPr lang="en-US" sz="3200" dirty="0">
                <a:latin typeface="Arial" panose="020B0604020202020204" pitchFamily="34" charset="0"/>
                <a:cs typeface="Arial" panose="020B0604020202020204" pitchFamily="34" charset="0"/>
              </a:rPr>
              <a:t> shows a summary of the results of all of the different flavored products. The ELCR values ranged from 0 to 66. Signature Tobacco did not have any Tier 4 ingredients and the HPHC values were so low that the ELCR for them was also 0. The Gold and Blue Tobacco products also had no flavor ingredients that were Toxicity Tier 4.</a:t>
            </a:r>
          </a:p>
          <a:p>
            <a:pPr algn="just">
              <a:lnSpc>
                <a:spcPct val="114000"/>
              </a:lnSpc>
            </a:pPr>
            <a:r>
              <a:rPr lang="en-US" sz="3200" dirty="0">
                <a:latin typeface="Arial" panose="020B0604020202020204" pitchFamily="34" charset="0"/>
                <a:cs typeface="Arial" panose="020B0604020202020204" pitchFamily="34" charset="0"/>
              </a:rPr>
              <a:t>The FDA reported in the June 3, 2024, memorandum that the ELCR for conventional cigarettes as indicated by HPHC data for 1R6F was approximately 10,000. Using this value, it is possible characterize the risks of the Glas products as a % of cigarettes. All of the Glas products had a risk of less than 0.1% of cigarettes indicating very low concern. The FDA also reported in the June 3, 2024, memorandum that the median ELCR for the ENDS MGO marketplace at the time was 118. The Glas products’ ELCR ranged from 0 to 66 indicating that the Glas products are unlikely to raise toxicological concerns regarding cancer risk. </a:t>
            </a:r>
          </a:p>
        </p:txBody>
      </p:sp>
      <p:pic>
        <p:nvPicPr>
          <p:cNvPr id="2" name="Picture 1" descr="A qr code on a white background&#10;&#10;AI-generated content may be incorrect.">
            <a:extLst>
              <a:ext uri="{FF2B5EF4-FFF2-40B4-BE49-F238E27FC236}">
                <a16:creationId xmlns:a16="http://schemas.microsoft.com/office/drawing/2014/main" id="{D8C7BD01-4314-7F40-8297-434F74822E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79922" y="1072737"/>
            <a:ext cx="1793855" cy="1828800"/>
          </a:xfrm>
          <a:prstGeom prst="rect">
            <a:avLst/>
          </a:prstGeom>
        </p:spPr>
      </p:pic>
    </p:spTree>
    <p:extLst>
      <p:ext uri="{BB962C8B-B14F-4D97-AF65-F5344CB8AC3E}">
        <p14:creationId xmlns:p14="http://schemas.microsoft.com/office/powerpoint/2010/main" val="2984344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15612</TotalTime>
  <Words>1155</Words>
  <Application>Microsoft Office PowerPoint</Application>
  <PresentationFormat>Custom</PresentationFormat>
  <Paragraphs>189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 Narrow</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Coffa</dc:creator>
  <cp:lastModifiedBy>Ed Carmines</cp:lastModifiedBy>
  <cp:revision>350</cp:revision>
  <cp:lastPrinted>2019-09-10T13:04:04Z</cp:lastPrinted>
  <dcterms:created xsi:type="dcterms:W3CDTF">2019-08-08T00:51:37Z</dcterms:created>
  <dcterms:modified xsi:type="dcterms:W3CDTF">2025-09-03T21:27:21Z</dcterms:modified>
</cp:coreProperties>
</file>