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43891200" cy="32918400"/>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4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5920F88-E6D5-1B70-7B09-EC1C6F4E4009}" name="Ed Carmines" initials="EC" userId="7064e8c9b1b996ff" providerId="Windows Live"/>
  <p188:author id="{7077DFE8-DA80-7A85-33A2-A902D3480ACC}" name="Lillian Ortega" initials="LO" userId="a91e63692d4dac36"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86B3"/>
    <a:srgbClr val="F6CC64"/>
    <a:srgbClr val="246C32"/>
    <a:srgbClr val="EFFADE"/>
    <a:srgbClr val="F7C13B"/>
    <a:srgbClr val="AFB2A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AD4625-7BE2-4EF6-A367-573E665E791D}" v="64" dt="2025-08-20T18:18:04.85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83" autoAdjust="0"/>
    <p:restoredTop sz="96081" autoAdjust="0"/>
  </p:normalViewPr>
  <p:slideViewPr>
    <p:cSldViewPr snapToGrid="0" showGuides="1">
      <p:cViewPr varScale="1">
        <p:scale>
          <a:sx n="13" d="100"/>
          <a:sy n="13" d="100"/>
        </p:scale>
        <p:origin x="1652" y="256"/>
      </p:cViewPr>
      <p:guideLst>
        <p:guide orient="horz" pos="10368"/>
        <p:guide pos="138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microsoft.com/office/2018/10/relationships/authors" Target="author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 Carmines" userId="7064e8c9b1b996ff" providerId="LiveId" clId="{6FAD4625-7BE2-4EF6-A367-573E665E791D}"/>
    <pc:docChg chg="undo custSel modSld">
      <pc:chgData name="Ed Carmines" userId="7064e8c9b1b996ff" providerId="LiveId" clId="{6FAD4625-7BE2-4EF6-A367-573E665E791D}" dt="2025-08-20T18:18:31.426" v="1560" actId="20577"/>
      <pc:docMkLst>
        <pc:docMk/>
      </pc:docMkLst>
      <pc:sldChg chg="addSp delSp modSp mod">
        <pc:chgData name="Ed Carmines" userId="7064e8c9b1b996ff" providerId="LiveId" clId="{6FAD4625-7BE2-4EF6-A367-573E665E791D}" dt="2025-08-20T18:18:31.426" v="1560" actId="20577"/>
        <pc:sldMkLst>
          <pc:docMk/>
          <pc:sldMk cId="2984344063" sldId="256"/>
        </pc:sldMkLst>
        <pc:spChg chg="mod">
          <ac:chgData name="Ed Carmines" userId="7064e8c9b1b996ff" providerId="LiveId" clId="{6FAD4625-7BE2-4EF6-A367-573E665E791D}" dt="2025-08-12T03:13:56.989" v="1467" actId="20577"/>
          <ac:spMkLst>
            <pc:docMk/>
            <pc:sldMk cId="2984344063" sldId="256"/>
            <ac:spMk id="5" creationId="{4418CD8B-50B4-8F6C-CCA5-2EEA656742B7}"/>
          </ac:spMkLst>
        </pc:spChg>
        <pc:spChg chg="mod">
          <ac:chgData name="Ed Carmines" userId="7064e8c9b1b996ff" providerId="LiveId" clId="{6FAD4625-7BE2-4EF6-A367-573E665E791D}" dt="2025-08-12T03:22:19.498" v="1541" actId="20577"/>
          <ac:spMkLst>
            <pc:docMk/>
            <pc:sldMk cId="2984344063" sldId="256"/>
            <ac:spMk id="6" creationId="{DB91B100-B6DE-4CE1-B916-D6E29C0C2528}"/>
          </ac:spMkLst>
        </pc:spChg>
        <pc:spChg chg="mod">
          <ac:chgData name="Ed Carmines" userId="7064e8c9b1b996ff" providerId="LiveId" clId="{6FAD4625-7BE2-4EF6-A367-573E665E791D}" dt="2025-08-12T02:33:20.201" v="254" actId="20577"/>
          <ac:spMkLst>
            <pc:docMk/>
            <pc:sldMk cId="2984344063" sldId="256"/>
            <ac:spMk id="10" creationId="{D2B29C1E-FFB9-3756-14AD-0DF3D1742304}"/>
          </ac:spMkLst>
        </pc:spChg>
        <pc:spChg chg="mod">
          <ac:chgData name="Ed Carmines" userId="7064e8c9b1b996ff" providerId="LiveId" clId="{6FAD4625-7BE2-4EF6-A367-573E665E791D}" dt="2025-08-12T03:04:55.122" v="1212" actId="1035"/>
          <ac:spMkLst>
            <pc:docMk/>
            <pc:sldMk cId="2984344063" sldId="256"/>
            <ac:spMk id="12" creationId="{AB8A3B88-4A5E-DF6A-6354-0E3E751C4948}"/>
          </ac:spMkLst>
        </pc:spChg>
        <pc:spChg chg="mod">
          <ac:chgData name="Ed Carmines" userId="7064e8c9b1b996ff" providerId="LiveId" clId="{6FAD4625-7BE2-4EF6-A367-573E665E791D}" dt="2025-08-12T02:19:05.537" v="141" actId="1035"/>
          <ac:spMkLst>
            <pc:docMk/>
            <pc:sldMk cId="2984344063" sldId="256"/>
            <ac:spMk id="13" creationId="{CA1D5C42-C1DA-CBFF-B012-C68A813630EE}"/>
          </ac:spMkLst>
        </pc:spChg>
        <pc:spChg chg="mod">
          <ac:chgData name="Ed Carmines" userId="7064e8c9b1b996ff" providerId="LiveId" clId="{6FAD4625-7BE2-4EF6-A367-573E665E791D}" dt="2025-08-12T03:17:46.763" v="1476" actId="20577"/>
          <ac:spMkLst>
            <pc:docMk/>
            <pc:sldMk cId="2984344063" sldId="256"/>
            <ac:spMk id="14" creationId="{140E27DF-BF55-5F0D-C302-3AB8E2AEEBEE}"/>
          </ac:spMkLst>
        </pc:spChg>
        <pc:spChg chg="mod">
          <ac:chgData name="Ed Carmines" userId="7064e8c9b1b996ff" providerId="LiveId" clId="{6FAD4625-7BE2-4EF6-A367-573E665E791D}" dt="2025-08-12T02:28:04.005" v="153" actId="113"/>
          <ac:spMkLst>
            <pc:docMk/>
            <pc:sldMk cId="2984344063" sldId="256"/>
            <ac:spMk id="15" creationId="{2DE1F0DC-9063-98F6-D35D-F120810FAAF2}"/>
          </ac:spMkLst>
        </pc:spChg>
        <pc:spChg chg="add mod">
          <ac:chgData name="Ed Carmines" userId="7064e8c9b1b996ff" providerId="LiveId" clId="{6FAD4625-7BE2-4EF6-A367-573E665E791D}" dt="2025-08-12T02:48:42.490" v="516" actId="948"/>
          <ac:spMkLst>
            <pc:docMk/>
            <pc:sldMk cId="2984344063" sldId="256"/>
            <ac:spMk id="18" creationId="{F29056AD-6E6B-82E2-8640-C50FB62A9D03}"/>
          </ac:spMkLst>
        </pc:spChg>
        <pc:spChg chg="add mod">
          <ac:chgData name="Ed Carmines" userId="7064e8c9b1b996ff" providerId="LiveId" clId="{6FAD4625-7BE2-4EF6-A367-573E665E791D}" dt="2025-08-12T03:16:51.100" v="1471" actId="12"/>
          <ac:spMkLst>
            <pc:docMk/>
            <pc:sldMk cId="2984344063" sldId="256"/>
            <ac:spMk id="21" creationId="{5CDD6316-4D28-807A-B817-182145B70294}"/>
          </ac:spMkLst>
        </pc:spChg>
        <pc:spChg chg="mod">
          <ac:chgData name="Ed Carmines" userId="7064e8c9b1b996ff" providerId="LiveId" clId="{6FAD4625-7BE2-4EF6-A367-573E665E791D}" dt="2025-08-12T02:48:59.221" v="519" actId="120"/>
          <ac:spMkLst>
            <pc:docMk/>
            <pc:sldMk cId="2984344063" sldId="256"/>
            <ac:spMk id="22" creationId="{AABB9082-C6A3-FB89-DF22-6CD4E4EE5D11}"/>
          </ac:spMkLst>
        </pc:spChg>
        <pc:spChg chg="add del mod">
          <ac:chgData name="Ed Carmines" userId="7064e8c9b1b996ff" providerId="LiveId" clId="{6FAD4625-7BE2-4EF6-A367-573E665E791D}" dt="2025-08-12T02:47:11.081" v="502" actId="1035"/>
          <ac:spMkLst>
            <pc:docMk/>
            <pc:sldMk cId="2984344063" sldId="256"/>
            <ac:spMk id="24" creationId="{7A4BFE7B-C335-DB46-481E-CAF8F0BBFCC6}"/>
          </ac:spMkLst>
        </pc:spChg>
        <pc:spChg chg="add mod">
          <ac:chgData name="Ed Carmines" userId="7064e8c9b1b996ff" providerId="LiveId" clId="{6FAD4625-7BE2-4EF6-A367-573E665E791D}" dt="2025-08-12T02:50:04.953" v="670" actId="1076"/>
          <ac:spMkLst>
            <pc:docMk/>
            <pc:sldMk cId="2984344063" sldId="256"/>
            <ac:spMk id="27" creationId="{CB79DBBB-F55C-B3EE-DD90-BB8ED0258A84}"/>
          </ac:spMkLst>
        </pc:spChg>
        <pc:spChg chg="add mod">
          <ac:chgData name="Ed Carmines" userId="7064e8c9b1b996ff" providerId="LiveId" clId="{6FAD4625-7BE2-4EF6-A367-573E665E791D}" dt="2025-08-12T03:06:07.708" v="1224" actId="21"/>
          <ac:spMkLst>
            <pc:docMk/>
            <pc:sldMk cId="2984344063" sldId="256"/>
            <ac:spMk id="28" creationId="{17F0ACF8-5A29-BAAC-CFF2-987B8ADD07AE}"/>
          </ac:spMkLst>
        </pc:spChg>
        <pc:spChg chg="add mod">
          <ac:chgData name="Ed Carmines" userId="7064e8c9b1b996ff" providerId="LiveId" clId="{6FAD4625-7BE2-4EF6-A367-573E665E791D}" dt="2025-08-12T03:21:36.876" v="1539" actId="1076"/>
          <ac:spMkLst>
            <pc:docMk/>
            <pc:sldMk cId="2984344063" sldId="256"/>
            <ac:spMk id="29" creationId="{54E868F3-DDE4-30FD-80B7-6DBE6825C407}"/>
          </ac:spMkLst>
        </pc:spChg>
        <pc:spChg chg="mod">
          <ac:chgData name="Ed Carmines" userId="7064e8c9b1b996ff" providerId="LiveId" clId="{6FAD4625-7BE2-4EF6-A367-573E665E791D}" dt="2025-08-20T18:18:31.426" v="1560" actId="20577"/>
          <ac:spMkLst>
            <pc:docMk/>
            <pc:sldMk cId="2984344063" sldId="256"/>
            <ac:spMk id="41" creationId="{095D07D9-35C3-395B-E5C7-3568B886E1E8}"/>
          </ac:spMkLst>
        </pc:spChg>
        <pc:spChg chg="mod">
          <ac:chgData name="Ed Carmines" userId="7064e8c9b1b996ff" providerId="LiveId" clId="{6FAD4625-7BE2-4EF6-A367-573E665E791D}" dt="2025-08-12T03:12:51.887" v="1446" actId="1076"/>
          <ac:spMkLst>
            <pc:docMk/>
            <pc:sldMk cId="2984344063" sldId="256"/>
            <ac:spMk id="48" creationId="{C7353827-31D1-478D-8934-192B7D25F17E}"/>
          </ac:spMkLst>
        </pc:spChg>
        <pc:spChg chg="mod">
          <ac:chgData name="Ed Carmines" userId="7064e8c9b1b996ff" providerId="LiveId" clId="{6FAD4625-7BE2-4EF6-A367-573E665E791D}" dt="2025-08-12T02:18:56.132" v="127" actId="255"/>
          <ac:spMkLst>
            <pc:docMk/>
            <pc:sldMk cId="2984344063" sldId="256"/>
            <ac:spMk id="50" creationId="{98DB3B36-7B7A-4DFF-B565-053CF05747F7}"/>
          </ac:spMkLst>
        </pc:spChg>
        <pc:spChg chg="mod">
          <ac:chgData name="Ed Carmines" userId="7064e8c9b1b996ff" providerId="LiveId" clId="{6FAD4625-7BE2-4EF6-A367-573E665E791D}" dt="2025-08-12T02:42:39.308" v="375" actId="1035"/>
          <ac:spMkLst>
            <pc:docMk/>
            <pc:sldMk cId="2984344063" sldId="256"/>
            <ac:spMk id="59" creationId="{528F695A-123E-4EBB-917C-99C93A228FBB}"/>
          </ac:spMkLst>
        </pc:spChg>
        <pc:picChg chg="add mod">
          <ac:chgData name="Ed Carmines" userId="7064e8c9b1b996ff" providerId="LiveId" clId="{6FAD4625-7BE2-4EF6-A367-573E665E791D}" dt="2025-08-12T02:20:43.411" v="149" actId="14100"/>
          <ac:picMkLst>
            <pc:docMk/>
            <pc:sldMk cId="2984344063" sldId="256"/>
            <ac:picMk id="2" creationId="{21E53105-2DEB-34C7-FEBF-854B0DC63DC4}"/>
          </ac:picMkLst>
        </pc:picChg>
        <pc:picChg chg="add mod">
          <ac:chgData name="Ed Carmines" userId="7064e8c9b1b996ff" providerId="LiveId" clId="{6FAD4625-7BE2-4EF6-A367-573E665E791D}" dt="2025-08-20T18:18:04.855" v="1542"/>
          <ac:picMkLst>
            <pc:docMk/>
            <pc:sldMk cId="2984344063" sldId="256"/>
            <ac:picMk id="8" creationId="{ADC04F44-BC70-784F-11A6-9B6271EBA4D1}"/>
          </ac:picMkLst>
        </pc:picChg>
        <pc:picChg chg="mod">
          <ac:chgData name="Ed Carmines" userId="7064e8c9b1b996ff" providerId="LiveId" clId="{6FAD4625-7BE2-4EF6-A367-573E665E791D}" dt="2025-08-12T02:30:04.732" v="155" actId="1076"/>
          <ac:picMkLst>
            <pc:docMk/>
            <pc:sldMk cId="2984344063" sldId="256"/>
            <ac:picMk id="17" creationId="{F48FC5CD-A0B1-B66F-77FF-F90685A9127C}"/>
          </ac:picMkLst>
        </pc:picChg>
        <pc:picChg chg="add mod">
          <ac:chgData name="Ed Carmines" userId="7064e8c9b1b996ff" providerId="LiveId" clId="{6FAD4625-7BE2-4EF6-A367-573E665E791D}" dt="2025-08-12T03:05:28.100" v="1221" actId="14100"/>
          <ac:picMkLst>
            <pc:docMk/>
            <pc:sldMk cId="2984344063" sldId="256"/>
            <ac:picMk id="26" creationId="{7D9D2DEB-7D1D-567C-8860-B353ECA17DEA}"/>
          </ac:picMkLst>
        </pc:picChg>
        <pc:picChg chg="del">
          <ac:chgData name="Ed Carmines" userId="7064e8c9b1b996ff" providerId="LiveId" clId="{6FAD4625-7BE2-4EF6-A367-573E665E791D}" dt="2025-08-20T18:18:08.525" v="1543" actId="478"/>
          <ac:picMkLst>
            <pc:docMk/>
            <pc:sldMk cId="2984344063" sldId="256"/>
            <ac:picMk id="37" creationId="{3CDF8AEB-6423-75D2-5CC8-1888DCBC7DC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2143"/>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5232173" y="0"/>
            <a:ext cx="4002299" cy="352143"/>
          </a:xfrm>
          <a:prstGeom prst="rect">
            <a:avLst/>
          </a:prstGeom>
        </p:spPr>
        <p:txBody>
          <a:bodyPr vert="horz" lIns="92830" tIns="46415" rIns="92830" bIns="46415" rtlCol="0"/>
          <a:lstStyle>
            <a:lvl1pPr algn="r">
              <a:defRPr sz="1200"/>
            </a:lvl1pPr>
          </a:lstStyle>
          <a:p>
            <a:fld id="{329255A3-1EF8-42E3-8836-76392A02ACA3}" type="datetimeFigureOut">
              <a:rPr lang="en-US" smtClean="0"/>
              <a:t>8/20/2025</a:t>
            </a:fld>
            <a:endParaRPr lang="en-US" dirty="0"/>
          </a:p>
        </p:txBody>
      </p:sp>
      <p:sp>
        <p:nvSpPr>
          <p:cNvPr id="4" name="Slide Image Placeholder 3"/>
          <p:cNvSpPr>
            <a:spLocks noGrp="1" noRot="1" noChangeAspect="1"/>
          </p:cNvSpPr>
          <p:nvPr>
            <p:ph type="sldImg" idx="2"/>
          </p:nvPr>
        </p:nvSpPr>
        <p:spPr>
          <a:xfrm>
            <a:off x="3041650" y="876300"/>
            <a:ext cx="3152775" cy="2365375"/>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923608" y="3373756"/>
            <a:ext cx="7388860" cy="2760344"/>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258"/>
            <a:ext cx="4002299" cy="352142"/>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5232173" y="6658258"/>
            <a:ext cx="4002299" cy="352142"/>
          </a:xfrm>
          <a:prstGeom prst="rect">
            <a:avLst/>
          </a:prstGeom>
        </p:spPr>
        <p:txBody>
          <a:bodyPr vert="horz" lIns="92830" tIns="46415" rIns="92830" bIns="46415" rtlCol="0" anchor="b"/>
          <a:lstStyle>
            <a:lvl1pPr algn="r">
              <a:defRPr sz="1200"/>
            </a:lvl1pPr>
          </a:lstStyle>
          <a:p>
            <a:fld id="{D77737E1-5D60-49A0-A436-242474573639}" type="slidenum">
              <a:rPr lang="en-US" smtClean="0"/>
              <a:t>‹#›</a:t>
            </a:fld>
            <a:endParaRPr lang="en-US" dirty="0"/>
          </a:p>
        </p:txBody>
      </p:sp>
    </p:spTree>
    <p:extLst>
      <p:ext uri="{BB962C8B-B14F-4D97-AF65-F5344CB8AC3E}">
        <p14:creationId xmlns:p14="http://schemas.microsoft.com/office/powerpoint/2010/main" val="1348864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7737E1-5D60-49A0-A436-242474573639}" type="slidenum">
              <a:rPr lang="en-US" smtClean="0"/>
              <a:t>1</a:t>
            </a:fld>
            <a:endParaRPr lang="en-US" dirty="0"/>
          </a:p>
        </p:txBody>
      </p:sp>
    </p:spTree>
    <p:extLst>
      <p:ext uri="{BB962C8B-B14F-4D97-AF65-F5344CB8AC3E}">
        <p14:creationId xmlns:p14="http://schemas.microsoft.com/office/powerpoint/2010/main" val="1574264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60624-A87F-46C8-83E0-7798EE9D3411}"/>
              </a:ext>
            </a:extLst>
          </p:cNvPr>
          <p:cNvSpPr>
            <a:spLocks noGrp="1"/>
          </p:cNvSpPr>
          <p:nvPr>
            <p:ph type="ctrTitle"/>
          </p:nvPr>
        </p:nvSpPr>
        <p:spPr>
          <a:xfrm>
            <a:off x="5486400" y="5387342"/>
            <a:ext cx="32918400" cy="11460480"/>
          </a:xfrm>
        </p:spPr>
        <p:txBody>
          <a:bodyPr anchor="b"/>
          <a:lstStyle>
            <a:lvl1pPr algn="ctr">
              <a:defRPr sz="21600"/>
            </a:lvl1pPr>
          </a:lstStyle>
          <a:p>
            <a:r>
              <a:rPr lang="en-US"/>
              <a:t>Click to edit Master title style</a:t>
            </a:r>
          </a:p>
        </p:txBody>
      </p:sp>
      <p:sp>
        <p:nvSpPr>
          <p:cNvPr id="3" name="Subtitle 2">
            <a:extLst>
              <a:ext uri="{FF2B5EF4-FFF2-40B4-BE49-F238E27FC236}">
                <a16:creationId xmlns:a16="http://schemas.microsoft.com/office/drawing/2014/main" id="{0B128520-1774-4BED-8158-EE4B4CD0A615}"/>
              </a:ext>
            </a:extLst>
          </p:cNvPr>
          <p:cNvSpPr>
            <a:spLocks noGrp="1"/>
          </p:cNvSpPr>
          <p:nvPr>
            <p:ph type="subTitle" idx="1"/>
          </p:nvPr>
        </p:nvSpPr>
        <p:spPr>
          <a:xfrm>
            <a:off x="5486400" y="17289782"/>
            <a:ext cx="32918400" cy="7947658"/>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p>
        </p:txBody>
      </p:sp>
      <p:sp>
        <p:nvSpPr>
          <p:cNvPr id="4" name="Date Placeholder 3">
            <a:extLst>
              <a:ext uri="{FF2B5EF4-FFF2-40B4-BE49-F238E27FC236}">
                <a16:creationId xmlns:a16="http://schemas.microsoft.com/office/drawing/2014/main" id="{ED247474-AF5F-4FC7-844A-A3A434E53473}"/>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5" name="Footer Placeholder 4">
            <a:extLst>
              <a:ext uri="{FF2B5EF4-FFF2-40B4-BE49-F238E27FC236}">
                <a16:creationId xmlns:a16="http://schemas.microsoft.com/office/drawing/2014/main" id="{B0C6E401-A6A9-417E-A7E0-A41197ADFFB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68C4C40-57D3-435F-9D91-BCD94A2DA7F3}"/>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556211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D7F8F-A9E1-4A8E-94F8-20C3C168E2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C0B873-B090-4312-8DC7-34C0F638BB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7B2FE7-ECC4-48D1-8C0D-3231F00A0089}"/>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5" name="Footer Placeholder 4">
            <a:extLst>
              <a:ext uri="{FF2B5EF4-FFF2-40B4-BE49-F238E27FC236}">
                <a16:creationId xmlns:a16="http://schemas.microsoft.com/office/drawing/2014/main" id="{DB1D52DF-F60C-4E56-AE57-ECDBC1CD3A9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E2E901-DBD0-470C-A65C-7E389D2AB7FE}"/>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171709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8EB85D-0851-49D0-96EB-2BF177439576}"/>
              </a:ext>
            </a:extLst>
          </p:cNvPr>
          <p:cNvSpPr>
            <a:spLocks noGrp="1"/>
          </p:cNvSpPr>
          <p:nvPr>
            <p:ph type="title" orient="vert"/>
          </p:nvPr>
        </p:nvSpPr>
        <p:spPr>
          <a:xfrm>
            <a:off x="31409640" y="1752600"/>
            <a:ext cx="9464040" cy="2789682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0C61D4-D99E-4E89-8D1C-6E73FF632FCE}"/>
              </a:ext>
            </a:extLst>
          </p:cNvPr>
          <p:cNvSpPr>
            <a:spLocks noGrp="1"/>
          </p:cNvSpPr>
          <p:nvPr>
            <p:ph type="body" orient="vert" idx="1"/>
          </p:nvPr>
        </p:nvSpPr>
        <p:spPr>
          <a:xfrm>
            <a:off x="3017520"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00E31B-C953-45BF-ABD9-6FD99BFC1BC6}"/>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5" name="Footer Placeholder 4">
            <a:extLst>
              <a:ext uri="{FF2B5EF4-FFF2-40B4-BE49-F238E27FC236}">
                <a16:creationId xmlns:a16="http://schemas.microsoft.com/office/drawing/2014/main" id="{1C75C033-6D6B-4581-A00C-59B2366A9D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0F1438-C27F-43EA-B185-A21D4C9D793B}"/>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321039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43633-9615-4E9B-8663-7EA6284F37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5C01E8-46D8-4395-9B26-A0211A95C0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69380B-246B-4882-9486-EA47A4E69611}"/>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5" name="Footer Placeholder 4">
            <a:extLst>
              <a:ext uri="{FF2B5EF4-FFF2-40B4-BE49-F238E27FC236}">
                <a16:creationId xmlns:a16="http://schemas.microsoft.com/office/drawing/2014/main" id="{97472740-E723-4A3A-A4BE-370B4F3B7D0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588498A-4E70-4FB6-9A0C-9DDE3F021FA9}"/>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907668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C86D2-1706-4B24-8F37-E4515DC83C73}"/>
              </a:ext>
            </a:extLst>
          </p:cNvPr>
          <p:cNvSpPr>
            <a:spLocks noGrp="1"/>
          </p:cNvSpPr>
          <p:nvPr>
            <p:ph type="title"/>
          </p:nvPr>
        </p:nvSpPr>
        <p:spPr>
          <a:xfrm>
            <a:off x="2994660" y="8206745"/>
            <a:ext cx="37856160" cy="13693138"/>
          </a:xfrm>
        </p:spPr>
        <p:txBody>
          <a:bodyPr anchor="b"/>
          <a:lstStyle>
            <a:lvl1pPr>
              <a:defRPr sz="21600"/>
            </a:lvl1pPr>
          </a:lstStyle>
          <a:p>
            <a:r>
              <a:rPr lang="en-US"/>
              <a:t>Click to edit Master title style</a:t>
            </a:r>
          </a:p>
        </p:txBody>
      </p:sp>
      <p:sp>
        <p:nvSpPr>
          <p:cNvPr id="3" name="Text Placeholder 2">
            <a:extLst>
              <a:ext uri="{FF2B5EF4-FFF2-40B4-BE49-F238E27FC236}">
                <a16:creationId xmlns:a16="http://schemas.microsoft.com/office/drawing/2014/main" id="{55AFB722-2EC1-4613-8654-BA23754F98A3}"/>
              </a:ext>
            </a:extLst>
          </p:cNvPr>
          <p:cNvSpPr>
            <a:spLocks noGrp="1"/>
          </p:cNvSpPr>
          <p:nvPr>
            <p:ph type="body" idx="1"/>
          </p:nvPr>
        </p:nvSpPr>
        <p:spPr>
          <a:xfrm>
            <a:off x="2994660" y="22029425"/>
            <a:ext cx="37856160" cy="7200898"/>
          </a:xfrm>
        </p:spPr>
        <p:txBody>
          <a:bodyPr/>
          <a:lstStyle>
            <a:lvl1pPr marL="0" indent="0">
              <a:buNone/>
              <a:defRPr sz="8640">
                <a:solidFill>
                  <a:schemeClr val="tx1">
                    <a:tint val="75000"/>
                  </a:schemeClr>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6106F9-8D13-4E74-B319-D25AF55A4656}"/>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5" name="Footer Placeholder 4">
            <a:extLst>
              <a:ext uri="{FF2B5EF4-FFF2-40B4-BE49-F238E27FC236}">
                <a16:creationId xmlns:a16="http://schemas.microsoft.com/office/drawing/2014/main" id="{D2B00456-3AD5-4905-B358-BEA2A0AFBA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7FA5E0-2D98-4E46-AF96-6C4922FA020B}"/>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0173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2ECAA-3F26-4FE9-BF97-7C157E37EA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4BB028-A678-4435-8D9B-08EA5FC757CE}"/>
              </a:ext>
            </a:extLst>
          </p:cNvPr>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40F4BA-6BC8-4659-98DB-29E2CF7C2AED}"/>
              </a:ext>
            </a:extLst>
          </p:cNvPr>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2EEAC2-03B2-4FC7-87C6-1AD6BF986874}"/>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6" name="Footer Placeholder 5">
            <a:extLst>
              <a:ext uri="{FF2B5EF4-FFF2-40B4-BE49-F238E27FC236}">
                <a16:creationId xmlns:a16="http://schemas.microsoft.com/office/drawing/2014/main" id="{3EDB842B-5C1A-46EC-96A4-FB72C4CE1F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464BEE4-EDF7-449D-8A94-A5C5F6EAEACA}"/>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1058436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2C652-E7F3-40CA-ABBE-9899A1681628}"/>
              </a:ext>
            </a:extLst>
          </p:cNvPr>
          <p:cNvSpPr>
            <a:spLocks noGrp="1"/>
          </p:cNvSpPr>
          <p:nvPr>
            <p:ph type="title"/>
          </p:nvPr>
        </p:nvSpPr>
        <p:spPr>
          <a:xfrm>
            <a:off x="3023237" y="1752603"/>
            <a:ext cx="37856160" cy="6362702"/>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0AF47F-C3EA-4028-BE16-140DD7725A9B}"/>
              </a:ext>
            </a:extLst>
          </p:cNvPr>
          <p:cNvSpPr>
            <a:spLocks noGrp="1"/>
          </p:cNvSpPr>
          <p:nvPr>
            <p:ph type="body" idx="1"/>
          </p:nvPr>
        </p:nvSpPr>
        <p:spPr>
          <a:xfrm>
            <a:off x="3023239" y="8069582"/>
            <a:ext cx="18568033"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a:extLst>
              <a:ext uri="{FF2B5EF4-FFF2-40B4-BE49-F238E27FC236}">
                <a16:creationId xmlns:a16="http://schemas.microsoft.com/office/drawing/2014/main" id="{BB563DD4-61CA-49D9-893F-17AACF047AB0}"/>
              </a:ext>
            </a:extLst>
          </p:cNvPr>
          <p:cNvSpPr>
            <a:spLocks noGrp="1"/>
          </p:cNvSpPr>
          <p:nvPr>
            <p:ph sz="half" idx="2"/>
          </p:nvPr>
        </p:nvSpPr>
        <p:spPr>
          <a:xfrm>
            <a:off x="3023239" y="12024360"/>
            <a:ext cx="18568033"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C9939D-BDE5-49C2-9D17-D791C78B6DD1}"/>
              </a:ext>
            </a:extLst>
          </p:cNvPr>
          <p:cNvSpPr>
            <a:spLocks noGrp="1"/>
          </p:cNvSpPr>
          <p:nvPr>
            <p:ph type="body" sz="quarter" idx="3"/>
          </p:nvPr>
        </p:nvSpPr>
        <p:spPr>
          <a:xfrm>
            <a:off x="22219920" y="8069582"/>
            <a:ext cx="18659477"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a:extLst>
              <a:ext uri="{FF2B5EF4-FFF2-40B4-BE49-F238E27FC236}">
                <a16:creationId xmlns:a16="http://schemas.microsoft.com/office/drawing/2014/main" id="{DE43C42D-CD40-4BEA-B5FE-AAF70E64B6B1}"/>
              </a:ext>
            </a:extLst>
          </p:cNvPr>
          <p:cNvSpPr>
            <a:spLocks noGrp="1"/>
          </p:cNvSpPr>
          <p:nvPr>
            <p:ph sz="quarter" idx="4"/>
          </p:nvPr>
        </p:nvSpPr>
        <p:spPr>
          <a:xfrm>
            <a:off x="22219920"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07C2E1-3524-4149-8166-E1AA257CEBF7}"/>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8" name="Footer Placeholder 7">
            <a:extLst>
              <a:ext uri="{FF2B5EF4-FFF2-40B4-BE49-F238E27FC236}">
                <a16:creationId xmlns:a16="http://schemas.microsoft.com/office/drawing/2014/main" id="{96814D2A-EE94-4CA0-A8B6-22B4DEDE32C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AC371B-7ACC-4B8C-8809-3E25AF18DDBD}"/>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196624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698EC-5731-4920-BC40-CA5F887D1AA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70E8178-CEA5-4357-99DA-C0D6EB1A8F48}"/>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4" name="Footer Placeholder 3">
            <a:extLst>
              <a:ext uri="{FF2B5EF4-FFF2-40B4-BE49-F238E27FC236}">
                <a16:creationId xmlns:a16="http://schemas.microsoft.com/office/drawing/2014/main" id="{83717A73-9877-4FAE-8BCD-A8EF9DF9C84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85464E0-4CDA-4B72-94D3-C2CE741DA4F1}"/>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513512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DF787A-51EF-4593-9F0A-1D895F690314}"/>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3" name="Footer Placeholder 2">
            <a:extLst>
              <a:ext uri="{FF2B5EF4-FFF2-40B4-BE49-F238E27FC236}">
                <a16:creationId xmlns:a16="http://schemas.microsoft.com/office/drawing/2014/main" id="{DDDA8324-5D5F-4552-96F7-7149C0F91EA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E6C4E6D-9AAB-429B-AC34-5624FEB9ED32}"/>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707198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A0DBB-3051-4A2C-A857-EE69821D4135}"/>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Content Placeholder 2">
            <a:extLst>
              <a:ext uri="{FF2B5EF4-FFF2-40B4-BE49-F238E27FC236}">
                <a16:creationId xmlns:a16="http://schemas.microsoft.com/office/drawing/2014/main" id="{507DED78-BF38-44CC-AD4F-787FE45FBDB3}"/>
              </a:ext>
            </a:extLst>
          </p:cNvPr>
          <p:cNvSpPr>
            <a:spLocks noGrp="1"/>
          </p:cNvSpPr>
          <p:nvPr>
            <p:ph idx="1"/>
          </p:nvPr>
        </p:nvSpPr>
        <p:spPr>
          <a:xfrm>
            <a:off x="18659477" y="4739642"/>
            <a:ext cx="22219920" cy="233934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2873FE-E3D8-4843-B63F-3CB6074C0E35}"/>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D0A07773-1DB9-44AC-9E15-784D6C642ECE}"/>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6" name="Footer Placeholder 5">
            <a:extLst>
              <a:ext uri="{FF2B5EF4-FFF2-40B4-BE49-F238E27FC236}">
                <a16:creationId xmlns:a16="http://schemas.microsoft.com/office/drawing/2014/main" id="{DFDDE334-7791-431C-8326-FBEB623E2E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C30D6BF-1777-419D-96EA-8CC085A062F1}"/>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182030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54BFB-4EFE-441D-AFEA-57887CF8FCE4}"/>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Picture Placeholder 2">
            <a:extLst>
              <a:ext uri="{FF2B5EF4-FFF2-40B4-BE49-F238E27FC236}">
                <a16:creationId xmlns:a16="http://schemas.microsoft.com/office/drawing/2014/main" id="{CF25C3EE-4A23-47F9-AC7D-8698B711D00F}"/>
              </a:ext>
            </a:extLst>
          </p:cNvPr>
          <p:cNvSpPr>
            <a:spLocks noGrp="1"/>
          </p:cNvSpPr>
          <p:nvPr>
            <p:ph type="pic" idx="1"/>
          </p:nvPr>
        </p:nvSpPr>
        <p:spPr>
          <a:xfrm>
            <a:off x="18659477" y="4739642"/>
            <a:ext cx="22219920" cy="23393400"/>
          </a:xfrm>
        </p:spPr>
        <p:txBody>
          <a:bodyPr/>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endParaRPr lang="en-US" dirty="0"/>
          </a:p>
        </p:txBody>
      </p:sp>
      <p:sp>
        <p:nvSpPr>
          <p:cNvPr id="4" name="Text Placeholder 3">
            <a:extLst>
              <a:ext uri="{FF2B5EF4-FFF2-40B4-BE49-F238E27FC236}">
                <a16:creationId xmlns:a16="http://schemas.microsoft.com/office/drawing/2014/main" id="{F7016746-6BB7-46B3-8445-FB69AB5D7220}"/>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F2A86BC2-A5F0-4BD1-9EFB-156EAA1D1674}"/>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6" name="Footer Placeholder 5">
            <a:extLst>
              <a:ext uri="{FF2B5EF4-FFF2-40B4-BE49-F238E27FC236}">
                <a16:creationId xmlns:a16="http://schemas.microsoft.com/office/drawing/2014/main" id="{7AD2F575-3111-42CD-93EF-C16CA73483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6374CFD-116B-4329-9D39-765F8A13D017}"/>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478063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F19BAC-8C9F-4125-B6A4-1437B4679DC0}"/>
              </a:ext>
            </a:extLst>
          </p:cNvPr>
          <p:cNvSpPr>
            <a:spLocks noGrp="1"/>
          </p:cNvSpPr>
          <p:nvPr>
            <p:ph type="title"/>
          </p:nvPr>
        </p:nvSpPr>
        <p:spPr>
          <a:xfrm>
            <a:off x="3017520" y="1752603"/>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234C7C-4FAA-4AA6-9929-D92FF5634B2D}"/>
              </a:ext>
            </a:extLst>
          </p:cNvPr>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1036E5-0F1F-42AA-9B41-11F4FD70E9DC}"/>
              </a:ext>
            </a:extLst>
          </p:cNvPr>
          <p:cNvSpPr>
            <a:spLocks noGrp="1"/>
          </p:cNvSpPr>
          <p:nvPr>
            <p:ph type="dt" sz="half" idx="2"/>
          </p:nvPr>
        </p:nvSpPr>
        <p:spPr>
          <a:xfrm>
            <a:off x="3017520" y="30510482"/>
            <a:ext cx="9875520" cy="1752600"/>
          </a:xfrm>
          <a:prstGeom prst="rect">
            <a:avLst/>
          </a:prstGeom>
        </p:spPr>
        <p:txBody>
          <a:bodyPr vert="horz" lIns="91440" tIns="45720" rIns="91440" bIns="45720" rtlCol="0" anchor="ctr"/>
          <a:lstStyle>
            <a:lvl1pPr algn="l">
              <a:defRPr sz="4320">
                <a:solidFill>
                  <a:schemeClr val="tx1">
                    <a:tint val="75000"/>
                  </a:schemeClr>
                </a:solidFill>
              </a:defRPr>
            </a:lvl1pPr>
          </a:lstStyle>
          <a:p>
            <a:fld id="{EB8278CA-642C-4174-B5CB-A51A2D9F1693}" type="datetimeFigureOut">
              <a:rPr lang="en-US" smtClean="0"/>
              <a:pPr/>
              <a:t>8/20/2025</a:t>
            </a:fld>
            <a:endParaRPr lang="en-US" dirty="0"/>
          </a:p>
        </p:txBody>
      </p:sp>
      <p:sp>
        <p:nvSpPr>
          <p:cNvPr id="5" name="Footer Placeholder 4">
            <a:extLst>
              <a:ext uri="{FF2B5EF4-FFF2-40B4-BE49-F238E27FC236}">
                <a16:creationId xmlns:a16="http://schemas.microsoft.com/office/drawing/2014/main" id="{C4D8A04E-BDC8-4F19-9CE8-FC255E2E9957}"/>
              </a:ext>
            </a:extLst>
          </p:cNvPr>
          <p:cNvSpPr>
            <a:spLocks noGrp="1"/>
          </p:cNvSpPr>
          <p:nvPr>
            <p:ph type="ftr" sz="quarter" idx="3"/>
          </p:nvPr>
        </p:nvSpPr>
        <p:spPr>
          <a:xfrm>
            <a:off x="14538960" y="30510482"/>
            <a:ext cx="14813280" cy="17526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CE96C2E-80EF-4E27-977F-FBF9E7D3866F}"/>
              </a:ext>
            </a:extLst>
          </p:cNvPr>
          <p:cNvSpPr>
            <a:spLocks noGrp="1"/>
          </p:cNvSpPr>
          <p:nvPr>
            <p:ph type="sldNum" sz="quarter" idx="4"/>
          </p:nvPr>
        </p:nvSpPr>
        <p:spPr>
          <a:xfrm>
            <a:off x="30998160" y="30510482"/>
            <a:ext cx="9875520" cy="1752600"/>
          </a:xfrm>
          <a:prstGeom prst="rect">
            <a:avLst/>
          </a:prstGeom>
        </p:spPr>
        <p:txBody>
          <a:bodyPr vert="horz" lIns="91440" tIns="45720" rIns="91440" bIns="45720" rtlCol="0" anchor="ctr"/>
          <a:lstStyle>
            <a:lvl1pPr algn="r">
              <a:defRPr sz="4320">
                <a:solidFill>
                  <a:schemeClr val="tx1">
                    <a:tint val="75000"/>
                  </a:schemeClr>
                </a:solidFill>
              </a:defRPr>
            </a:lvl1p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3324106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547D6EFD-6827-436E-8AFB-59A3AA3915DD}"/>
              </a:ext>
            </a:extLst>
          </p:cNvPr>
          <p:cNvSpPr txBox="1">
            <a:spLocks noChangeArrowheads="1"/>
          </p:cNvSpPr>
          <p:nvPr/>
        </p:nvSpPr>
        <p:spPr bwMode="auto">
          <a:xfrm>
            <a:off x="772787" y="653680"/>
            <a:ext cx="42345627" cy="3719287"/>
          </a:xfrm>
          <a:prstGeom prst="rect">
            <a:avLst/>
          </a:prstGeom>
          <a:solidFill>
            <a:srgbClr val="1F86B3"/>
          </a:solidFill>
          <a:ln>
            <a:noFill/>
          </a:ln>
        </p:spPr>
        <p:txBody>
          <a:bodyPr vert="horz" wrap="square" lIns="352691" tIns="176345" rIns="352691" bIns="176345" numCol="1" anchor="t" anchorCtr="0" compatLnSpc="1">
            <a:prstTxWarp prst="textNoShape">
              <a:avLst/>
            </a:prstTxWarp>
          </a:bodyPr>
          <a:lstStyle>
            <a:lvl1pPr algn="ctr" defTabSz="6271527" rtl="0" eaLnBrk="0" fontAlgn="base" hangingPunct="0">
              <a:spcBef>
                <a:spcPct val="0"/>
              </a:spcBef>
              <a:spcAft>
                <a:spcPct val="0"/>
              </a:spcAft>
              <a:defRPr sz="30266">
                <a:solidFill>
                  <a:schemeClr val="tx2"/>
                </a:solidFill>
                <a:latin typeface="+mj-lt"/>
                <a:ea typeface="+mj-ea"/>
                <a:cs typeface="+mj-cs"/>
              </a:defRPr>
            </a:lvl1pPr>
            <a:lvl2pPr algn="ctr" defTabSz="6271527" rtl="0" eaLnBrk="0" fontAlgn="base" hangingPunct="0">
              <a:spcBef>
                <a:spcPct val="0"/>
              </a:spcBef>
              <a:spcAft>
                <a:spcPct val="0"/>
              </a:spcAft>
              <a:defRPr sz="30266">
                <a:solidFill>
                  <a:schemeClr val="tx2"/>
                </a:solidFill>
                <a:latin typeface="Arial" charset="0"/>
              </a:defRPr>
            </a:lvl2pPr>
            <a:lvl3pPr algn="ctr" defTabSz="6271527" rtl="0" eaLnBrk="0" fontAlgn="base" hangingPunct="0">
              <a:spcBef>
                <a:spcPct val="0"/>
              </a:spcBef>
              <a:spcAft>
                <a:spcPct val="0"/>
              </a:spcAft>
              <a:defRPr sz="30266">
                <a:solidFill>
                  <a:schemeClr val="tx2"/>
                </a:solidFill>
                <a:latin typeface="Arial" charset="0"/>
              </a:defRPr>
            </a:lvl3pPr>
            <a:lvl4pPr algn="ctr" defTabSz="6271527" rtl="0" eaLnBrk="0" fontAlgn="base" hangingPunct="0">
              <a:spcBef>
                <a:spcPct val="0"/>
              </a:spcBef>
              <a:spcAft>
                <a:spcPct val="0"/>
              </a:spcAft>
              <a:defRPr sz="30266">
                <a:solidFill>
                  <a:schemeClr val="tx2"/>
                </a:solidFill>
                <a:latin typeface="Arial" charset="0"/>
              </a:defRPr>
            </a:lvl4pPr>
            <a:lvl5pPr algn="ctr" defTabSz="6271527" rtl="0" eaLnBrk="0" fontAlgn="base" hangingPunct="0">
              <a:spcBef>
                <a:spcPct val="0"/>
              </a:spcBef>
              <a:spcAft>
                <a:spcPct val="0"/>
              </a:spcAft>
              <a:defRPr sz="30266">
                <a:solidFill>
                  <a:schemeClr val="tx2"/>
                </a:solidFill>
                <a:latin typeface="Arial" charset="0"/>
              </a:defRPr>
            </a:lvl5pPr>
            <a:lvl6pPr marL="609585" algn="ctr" defTabSz="6271527" rtl="0" fontAlgn="base">
              <a:spcBef>
                <a:spcPct val="0"/>
              </a:spcBef>
              <a:spcAft>
                <a:spcPct val="0"/>
              </a:spcAft>
              <a:defRPr sz="30266">
                <a:solidFill>
                  <a:schemeClr val="tx2"/>
                </a:solidFill>
                <a:latin typeface="Arial" charset="0"/>
              </a:defRPr>
            </a:lvl6pPr>
            <a:lvl7pPr marL="1219170" algn="ctr" defTabSz="6271527" rtl="0" fontAlgn="base">
              <a:spcBef>
                <a:spcPct val="0"/>
              </a:spcBef>
              <a:spcAft>
                <a:spcPct val="0"/>
              </a:spcAft>
              <a:defRPr sz="30266">
                <a:solidFill>
                  <a:schemeClr val="tx2"/>
                </a:solidFill>
                <a:latin typeface="Arial" charset="0"/>
              </a:defRPr>
            </a:lvl7pPr>
            <a:lvl8pPr marL="1828754" algn="ctr" defTabSz="6271527" rtl="0" fontAlgn="base">
              <a:spcBef>
                <a:spcPct val="0"/>
              </a:spcBef>
              <a:spcAft>
                <a:spcPct val="0"/>
              </a:spcAft>
              <a:defRPr sz="30266">
                <a:solidFill>
                  <a:schemeClr val="tx2"/>
                </a:solidFill>
                <a:latin typeface="Arial" charset="0"/>
              </a:defRPr>
            </a:lvl8pPr>
            <a:lvl9pPr marL="2438339" algn="ctr" defTabSz="6271527" rtl="0" fontAlgn="base">
              <a:spcBef>
                <a:spcPct val="0"/>
              </a:spcBef>
              <a:spcAft>
                <a:spcPct val="0"/>
              </a:spcAft>
              <a:defRPr sz="30266">
                <a:solidFill>
                  <a:schemeClr val="tx2"/>
                </a:solidFill>
                <a:latin typeface="Arial" charset="0"/>
              </a:defRPr>
            </a:lvl9pPr>
          </a:lstStyle>
          <a:p>
            <a:pPr algn="l" eaLnBrk="1" hangingPunct="1"/>
            <a:endParaRPr lang="en-US" altLang="en-US" sz="3600" kern="0" dirty="0"/>
          </a:p>
        </p:txBody>
      </p:sp>
      <p:sp>
        <p:nvSpPr>
          <p:cNvPr id="6" name="TextBox 5">
            <a:extLst>
              <a:ext uri="{FF2B5EF4-FFF2-40B4-BE49-F238E27FC236}">
                <a16:creationId xmlns:a16="http://schemas.microsoft.com/office/drawing/2014/main" id="{DB91B100-B6DE-4CE1-B916-D6E29C0C2528}"/>
              </a:ext>
            </a:extLst>
          </p:cNvPr>
          <p:cNvSpPr txBox="1"/>
          <p:nvPr/>
        </p:nvSpPr>
        <p:spPr>
          <a:xfrm>
            <a:off x="1061178" y="599958"/>
            <a:ext cx="41875902" cy="3216265"/>
          </a:xfrm>
          <a:prstGeom prst="rect">
            <a:avLst/>
          </a:prstGeom>
          <a:noFill/>
        </p:spPr>
        <p:txBody>
          <a:bodyPr wrap="square" rtlCol="0">
            <a:spAutoFit/>
          </a:bodyPr>
          <a:lstStyle/>
          <a:p>
            <a:pPr>
              <a:spcAft>
                <a:spcPts val="600"/>
              </a:spcAft>
            </a:pPr>
            <a:r>
              <a:rPr lang="en-US" sz="6800" b="1" spc="-75" dirty="0">
                <a:solidFill>
                  <a:schemeClr val="bg1"/>
                </a:solidFill>
                <a:latin typeface="Arial" panose="020B0604020202020204" pitchFamily="34" charset="0"/>
                <a:cs typeface="Arial" panose="020B0604020202020204" pitchFamily="34" charset="0"/>
              </a:rPr>
              <a:t>Human Factors Validation and Useability Testing of the IKE ENDS Age Verification System</a:t>
            </a:r>
          </a:p>
          <a:p>
            <a:pPr>
              <a:spcAft>
                <a:spcPts val="600"/>
              </a:spcAft>
            </a:pPr>
            <a:r>
              <a:rPr lang="en-US" sz="4400" spc="-75" dirty="0">
                <a:solidFill>
                  <a:schemeClr val="bg1"/>
                </a:solidFill>
                <a:latin typeface="Arial" panose="020B0604020202020204" pitchFamily="34" charset="0"/>
                <a:cs typeface="Arial" panose="020B0604020202020204" pitchFamily="34" charset="0"/>
              </a:rPr>
              <a:t>Ed Carmines</a:t>
            </a:r>
            <a:r>
              <a:rPr lang="en-US" sz="4400" spc="-75" baseline="30000" dirty="0">
                <a:solidFill>
                  <a:schemeClr val="bg1"/>
                </a:solidFill>
                <a:latin typeface="Arial" panose="020B0604020202020204" pitchFamily="34" charset="0"/>
                <a:cs typeface="Arial" panose="020B0604020202020204" pitchFamily="34" charset="0"/>
              </a:rPr>
              <a:t>1</a:t>
            </a:r>
            <a:r>
              <a:rPr lang="en-US" sz="4400" spc="-75" dirty="0">
                <a:solidFill>
                  <a:schemeClr val="bg1"/>
                </a:solidFill>
                <a:latin typeface="Arial" panose="020B0604020202020204" pitchFamily="34" charset="0"/>
                <a:cs typeface="Arial" panose="020B0604020202020204" pitchFamily="34" charset="0"/>
              </a:rPr>
              <a:t> , Azure Steele</a:t>
            </a:r>
            <a:r>
              <a:rPr lang="en-US" sz="4400" spc="-75" baseline="30000" dirty="0">
                <a:solidFill>
                  <a:schemeClr val="bg1"/>
                </a:solidFill>
                <a:latin typeface="Arial" panose="020B0604020202020204" pitchFamily="34" charset="0"/>
                <a:cs typeface="Arial" panose="020B0604020202020204" pitchFamily="34" charset="0"/>
              </a:rPr>
              <a:t>2</a:t>
            </a:r>
            <a:r>
              <a:rPr lang="en-US" sz="4400" spc="-75" dirty="0">
                <a:solidFill>
                  <a:schemeClr val="bg1"/>
                </a:solidFill>
                <a:latin typeface="Arial" panose="020B0604020202020204" pitchFamily="34" charset="0"/>
                <a:cs typeface="Arial" panose="020B0604020202020204" pitchFamily="34" charset="0"/>
              </a:rPr>
              <a:t> , Elisabeth Upton</a:t>
            </a:r>
            <a:r>
              <a:rPr lang="en-US" sz="4400" spc="-75" baseline="30000" dirty="0">
                <a:solidFill>
                  <a:schemeClr val="bg1"/>
                </a:solidFill>
                <a:latin typeface="Arial" panose="020B0604020202020204" pitchFamily="34" charset="0"/>
                <a:cs typeface="Arial" panose="020B0604020202020204" pitchFamily="34" charset="0"/>
              </a:rPr>
              <a:t>3</a:t>
            </a:r>
            <a:r>
              <a:rPr lang="en-US" sz="4400" spc="-75" dirty="0">
                <a:solidFill>
                  <a:schemeClr val="bg1"/>
                </a:solidFill>
                <a:latin typeface="Arial" panose="020B0604020202020204" pitchFamily="34" charset="0"/>
                <a:cs typeface="Arial" panose="020B0604020202020204" pitchFamily="34" charset="0"/>
              </a:rPr>
              <a:t> , Nadelyn Lim</a:t>
            </a:r>
            <a:r>
              <a:rPr lang="en-US" sz="4400" spc="-75" baseline="30000" dirty="0">
                <a:solidFill>
                  <a:schemeClr val="bg1"/>
                </a:solidFill>
                <a:latin typeface="Arial" panose="020B0604020202020204" pitchFamily="34" charset="0"/>
                <a:cs typeface="Arial" panose="020B0604020202020204" pitchFamily="34" charset="0"/>
              </a:rPr>
              <a:t>4</a:t>
            </a:r>
            <a:r>
              <a:rPr lang="en-US" sz="4400" spc="-75" dirty="0">
                <a:solidFill>
                  <a:schemeClr val="bg1"/>
                </a:solidFill>
                <a:latin typeface="Arial" panose="020B0604020202020204" pitchFamily="34" charset="0"/>
                <a:cs typeface="Arial" panose="020B0604020202020204" pitchFamily="34" charset="0"/>
              </a:rPr>
              <a:t> ; </a:t>
            </a:r>
          </a:p>
          <a:p>
            <a:pPr>
              <a:spcAft>
                <a:spcPts val="600"/>
              </a:spcAft>
            </a:pPr>
            <a:r>
              <a:rPr lang="en-US" sz="4400" spc="-75" baseline="30000" dirty="0">
                <a:solidFill>
                  <a:schemeClr val="bg1"/>
                </a:solidFill>
                <a:latin typeface="Arial" panose="020B0604020202020204" pitchFamily="34" charset="0"/>
                <a:cs typeface="Arial" panose="020B0604020202020204" pitchFamily="34" charset="0"/>
              </a:rPr>
              <a:t>1</a:t>
            </a:r>
            <a:r>
              <a:rPr lang="en-US" sz="4400" spc="-75" dirty="0">
                <a:solidFill>
                  <a:schemeClr val="bg1"/>
                </a:solidFill>
                <a:latin typeface="Arial" panose="020B0604020202020204" pitchFamily="34" charset="0"/>
                <a:cs typeface="Arial" panose="020B0604020202020204" pitchFamily="34" charset="0"/>
              </a:rPr>
              <a:t> Chemular, Inc, Hudson, MI, USA, </a:t>
            </a:r>
            <a:r>
              <a:rPr lang="en-US" sz="4400" spc="-75" baseline="30000" dirty="0">
                <a:solidFill>
                  <a:schemeClr val="bg1"/>
                </a:solidFill>
                <a:latin typeface="Arial" panose="020B0604020202020204" pitchFamily="34" charset="0"/>
                <a:cs typeface="Arial" panose="020B0604020202020204" pitchFamily="34" charset="0"/>
              </a:rPr>
              <a:t>2</a:t>
            </a:r>
            <a:r>
              <a:rPr lang="en-US" sz="4400" spc="-75" dirty="0">
                <a:solidFill>
                  <a:schemeClr val="bg1"/>
                </a:solidFill>
                <a:latin typeface="Arial" panose="020B0604020202020204" pitchFamily="34" charset="0"/>
                <a:cs typeface="Arial" panose="020B0604020202020204" pitchFamily="34" charset="0"/>
              </a:rPr>
              <a:t> M/A/R/C Research, High Point, NC, USA, </a:t>
            </a:r>
            <a:r>
              <a:rPr lang="en-US" sz="4400" spc="-75" baseline="30000" dirty="0">
                <a:solidFill>
                  <a:schemeClr val="bg1"/>
                </a:solidFill>
                <a:latin typeface="Arial" panose="020B0604020202020204" pitchFamily="34" charset="0"/>
                <a:cs typeface="Arial" panose="020B0604020202020204" pitchFamily="34" charset="0"/>
              </a:rPr>
              <a:t>3</a:t>
            </a:r>
            <a:r>
              <a:rPr lang="en-US" sz="4400" spc="-75" dirty="0">
                <a:solidFill>
                  <a:schemeClr val="bg1"/>
                </a:solidFill>
                <a:latin typeface="Arial" panose="020B0604020202020204" pitchFamily="34" charset="0"/>
                <a:cs typeface="Arial" panose="020B0604020202020204" pitchFamily="34" charset="0"/>
              </a:rPr>
              <a:t> </a:t>
            </a:r>
            <a:r>
              <a:rPr lang="en-US" sz="4400" spc="-75" dirty="0" err="1">
                <a:solidFill>
                  <a:schemeClr val="bg1"/>
                </a:solidFill>
                <a:latin typeface="Arial" panose="020B0604020202020204" pitchFamily="34" charset="0"/>
                <a:cs typeface="Arial" panose="020B0604020202020204" pitchFamily="34" charset="0"/>
              </a:rPr>
              <a:t>Ispire</a:t>
            </a:r>
            <a:r>
              <a:rPr lang="en-US" sz="4400" spc="-75" dirty="0">
                <a:solidFill>
                  <a:schemeClr val="bg1"/>
                </a:solidFill>
                <a:latin typeface="Arial" panose="020B0604020202020204" pitchFamily="34" charset="0"/>
                <a:cs typeface="Arial" panose="020B0604020202020204" pitchFamily="34" charset="0"/>
              </a:rPr>
              <a:t>, Torrance, CA, USA</a:t>
            </a:r>
            <a:r>
              <a:rPr lang="en-US" sz="4400" spc="-75">
                <a:solidFill>
                  <a:schemeClr val="bg1"/>
                </a:solidFill>
                <a:latin typeface="Arial" panose="020B0604020202020204" pitchFamily="34" charset="0"/>
                <a:cs typeface="Arial" panose="020B0604020202020204" pitchFamily="34" charset="0"/>
              </a:rPr>
              <a:t>, </a:t>
            </a:r>
            <a:r>
              <a:rPr lang="en-US" sz="4400" spc="-75" baseline="30000">
                <a:solidFill>
                  <a:schemeClr val="bg1"/>
                </a:solidFill>
                <a:latin typeface="Arial" panose="020B0604020202020204" pitchFamily="34" charset="0"/>
                <a:cs typeface="Arial" panose="020B0604020202020204" pitchFamily="34" charset="0"/>
              </a:rPr>
              <a:t>4</a:t>
            </a:r>
            <a:r>
              <a:rPr lang="en-US" sz="4400" spc="-75" baseline="30000" dirty="0">
                <a:solidFill>
                  <a:schemeClr val="bg1"/>
                </a:solidFill>
                <a:latin typeface="Arial" panose="020B0604020202020204" pitchFamily="34" charset="0"/>
                <a:cs typeface="Arial" panose="020B0604020202020204" pitchFamily="34" charset="0"/>
              </a:rPr>
              <a:t> </a:t>
            </a:r>
            <a:r>
              <a:rPr lang="en-US" sz="4400" spc="-75">
                <a:solidFill>
                  <a:schemeClr val="bg1"/>
                </a:solidFill>
                <a:latin typeface="Arial" panose="020B0604020202020204" pitchFamily="34" charset="0"/>
                <a:cs typeface="Arial" panose="020B0604020202020204" pitchFamily="34" charset="0"/>
              </a:rPr>
              <a:t>IKE</a:t>
            </a:r>
            <a:r>
              <a:rPr lang="en-US" sz="4400" spc="-75" dirty="0">
                <a:solidFill>
                  <a:schemeClr val="bg1"/>
                </a:solidFill>
                <a:latin typeface="Arial" panose="020B0604020202020204" pitchFamily="34" charset="0"/>
                <a:cs typeface="Arial" panose="020B0604020202020204" pitchFamily="34" charset="0"/>
              </a:rPr>
              <a:t>, Tech, Torrance, CA, USA.</a:t>
            </a:r>
          </a:p>
          <a:p>
            <a:pPr>
              <a:spcAft>
                <a:spcPts val="600"/>
              </a:spcAft>
            </a:pPr>
            <a:r>
              <a:rPr lang="fr-FR" altLang="en-US" sz="3200" spc="-75" dirty="0">
                <a:solidFill>
                  <a:schemeClr val="bg1"/>
                </a:solidFill>
                <a:latin typeface="Arial" panose="020B0604020202020204" pitchFamily="34" charset="0"/>
                <a:cs typeface="Arial" panose="020B0604020202020204" pitchFamily="34" charset="0"/>
              </a:rPr>
              <a:t>Poster  #11</a:t>
            </a:r>
            <a:endParaRPr lang="en-US" altLang="en-US" sz="3200" spc="-75" dirty="0">
              <a:solidFill>
                <a:schemeClr val="bg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81F8DB37-E58F-4F98-8B20-094F7FFE956E}"/>
              </a:ext>
            </a:extLst>
          </p:cNvPr>
          <p:cNvSpPr txBox="1"/>
          <p:nvPr/>
        </p:nvSpPr>
        <p:spPr>
          <a:xfrm>
            <a:off x="772787" y="4746391"/>
            <a:ext cx="13716000" cy="892551"/>
          </a:xfrm>
          <a:prstGeom prst="rect">
            <a:avLst/>
          </a:prstGeom>
          <a:solidFill>
            <a:srgbClr val="1F86B3"/>
          </a:solidFill>
        </p:spPr>
        <p:txBody>
          <a:bodyPr wrap="square" lIns="205740" tIns="137160" rIns="137160" bIns="137160">
            <a:noAutofit/>
          </a:bodyPr>
          <a:lstStyle/>
          <a:p>
            <a:pPr>
              <a:defRPr/>
            </a:pPr>
            <a:r>
              <a:rPr lang="en-US" sz="4000" b="1" spc="-75" dirty="0">
                <a:solidFill>
                  <a:schemeClr val="bg1"/>
                </a:solidFill>
                <a:latin typeface="Arial" panose="020B0604020202020204" pitchFamily="34" charset="0"/>
                <a:cs typeface="Arial" panose="020B0604020202020204" pitchFamily="34" charset="0"/>
              </a:rPr>
              <a:t>Abstract</a:t>
            </a:r>
          </a:p>
        </p:txBody>
      </p:sp>
      <p:sp>
        <p:nvSpPr>
          <p:cNvPr id="48" name="TextBox 47">
            <a:extLst>
              <a:ext uri="{FF2B5EF4-FFF2-40B4-BE49-F238E27FC236}">
                <a16:creationId xmlns:a16="http://schemas.microsoft.com/office/drawing/2014/main" id="{C7353827-31D1-478D-8934-192B7D25F17E}"/>
              </a:ext>
            </a:extLst>
          </p:cNvPr>
          <p:cNvSpPr txBox="1"/>
          <p:nvPr/>
        </p:nvSpPr>
        <p:spPr>
          <a:xfrm>
            <a:off x="28999503" y="24074123"/>
            <a:ext cx="13716000" cy="892552"/>
          </a:xfrm>
          <a:prstGeom prst="rect">
            <a:avLst/>
          </a:prstGeom>
          <a:solidFill>
            <a:srgbClr val="1F86B3"/>
          </a:solidFill>
        </p:spPr>
        <p:txBody>
          <a:bodyPr wrap="square" lIns="205740" tIns="137160" rIns="137160" bIns="137160">
            <a:noAutofit/>
          </a:bodyPr>
          <a:lstStyle/>
          <a:p>
            <a:pPr>
              <a:defRPr/>
            </a:pPr>
            <a:r>
              <a:rPr lang="en-US" sz="4000" b="1" spc="-75" dirty="0">
                <a:solidFill>
                  <a:schemeClr val="bg1"/>
                </a:solidFill>
                <a:latin typeface="Arial" panose="020B0604020202020204" pitchFamily="34" charset="0"/>
                <a:cs typeface="Arial" panose="020B0604020202020204" pitchFamily="34" charset="0"/>
              </a:rPr>
              <a:t>Conclusion</a:t>
            </a:r>
          </a:p>
        </p:txBody>
      </p:sp>
      <p:sp>
        <p:nvSpPr>
          <p:cNvPr id="50" name="Text Box 32">
            <a:extLst>
              <a:ext uri="{FF2B5EF4-FFF2-40B4-BE49-F238E27FC236}">
                <a16:creationId xmlns:a16="http://schemas.microsoft.com/office/drawing/2014/main" id="{98DB3B36-7B7A-4DFF-B565-053CF05747F7}"/>
              </a:ext>
            </a:extLst>
          </p:cNvPr>
          <p:cNvSpPr txBox="1">
            <a:spLocks noChangeArrowheads="1"/>
          </p:cNvSpPr>
          <p:nvPr/>
        </p:nvSpPr>
        <p:spPr bwMode="auto">
          <a:xfrm>
            <a:off x="787659" y="5507100"/>
            <a:ext cx="13716000" cy="11033790"/>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marL="0" marR="0" algn="just">
              <a:buNone/>
            </a:pPr>
            <a:r>
              <a:rPr lang="en-US" sz="3000" dirty="0">
                <a:effectLst/>
                <a:ea typeface="Calibri" panose="020F0502020204030204" pitchFamily="34" charset="0"/>
                <a:cs typeface="Arial" panose="020B0604020202020204" pitchFamily="34" charset="0"/>
              </a:rPr>
              <a:t>A multi-center human factors validation study using the IKE Age Verification System was conducted with 102 participants (51% male, 49% female) aged 18-67 (22% 18-20 years, 18% 21-24 years, 20% 25-44 years, 20% 45-64 years, 20% 65 years or older) who had smartphones and were comfortable using smartphone applications. This study aimed to validate the design and development and to test a smartphone-based application accuracy at age verification, and a system-on-a-chip embedded into a device effectiveness at activating/deactivating the device based on a user’s age. Participants underwent a task-based usability assessment to test the function and effectiveness of the IKE System followed by an Ease-of-Use scale assessment to measure the satisfaction, interface effectiveness, and overall system usability. The study evaluated the IKE System with the intended-to-market user interface and representative users in representative simulated-use environments. All participants that downloaded the IKE application (n=101), were able to accurately age verify, and the device was only activated for those of legal age or older. All (100%) devices were deactivated after 15 minutes of idle time, and after losing Bluetooth signal (out of range). Users were able to re-connect and re-activate their devices. Age, race/ethnicity, and gender did not impact identification or age verification. Participant ranked ease-of-use of the IKE application was 90% Very Easy or Extremely Easy, 8% Somewhat Easy, and 2% Somewhat Easy or Not Easy. User errors were rare (1%, n=102) with simulated use, with only one participant unable to download the application.</a:t>
            </a:r>
          </a:p>
        </p:txBody>
      </p:sp>
      <p:pic>
        <p:nvPicPr>
          <p:cNvPr id="3" name="Picture 2">
            <a:extLst>
              <a:ext uri="{FF2B5EF4-FFF2-40B4-BE49-F238E27FC236}">
                <a16:creationId xmlns:a16="http://schemas.microsoft.com/office/drawing/2014/main" id="{EA40C90B-32D9-C409-C993-BCB59F5794AE}"/>
              </a:ext>
            </a:extLst>
          </p:cNvPr>
          <p:cNvPicPr>
            <a:picLocks noChangeAspect="1"/>
          </p:cNvPicPr>
          <p:nvPr/>
        </p:nvPicPr>
        <p:blipFill>
          <a:blip r:embed="rId3"/>
          <a:stretch>
            <a:fillRect/>
          </a:stretch>
        </p:blipFill>
        <p:spPr>
          <a:xfrm>
            <a:off x="39123664" y="3320594"/>
            <a:ext cx="3906374" cy="965369"/>
          </a:xfrm>
          <a:prstGeom prst="rect">
            <a:avLst/>
          </a:prstGeom>
        </p:spPr>
      </p:pic>
      <p:sp>
        <p:nvSpPr>
          <p:cNvPr id="5" name="TextBox 4">
            <a:extLst>
              <a:ext uri="{FF2B5EF4-FFF2-40B4-BE49-F238E27FC236}">
                <a16:creationId xmlns:a16="http://schemas.microsoft.com/office/drawing/2014/main" id="{4418CD8B-50B4-8F6C-CCA5-2EEA656742B7}"/>
              </a:ext>
            </a:extLst>
          </p:cNvPr>
          <p:cNvSpPr txBox="1"/>
          <p:nvPr/>
        </p:nvSpPr>
        <p:spPr>
          <a:xfrm>
            <a:off x="38036452" y="32222890"/>
            <a:ext cx="4633161" cy="369332"/>
          </a:xfrm>
          <a:prstGeom prst="rect">
            <a:avLst/>
          </a:prstGeom>
          <a:solidFill>
            <a:schemeClr val="bg1"/>
          </a:solidFill>
          <a:ln>
            <a:solidFill>
              <a:schemeClr val="tx1"/>
            </a:solidFill>
          </a:ln>
        </p:spPr>
        <p:txBody>
          <a:bodyPr wrap="square" rtlCol="0">
            <a:spAutoFit/>
          </a:bodyPr>
          <a:lstStyle/>
          <a:p>
            <a:r>
              <a:rPr lang="en-US" dirty="0"/>
              <a:t>78</a:t>
            </a:r>
            <a:r>
              <a:rPr lang="en-US" baseline="30000" dirty="0"/>
              <a:t>th</a:t>
            </a:r>
            <a:r>
              <a:rPr lang="en-US" dirty="0"/>
              <a:t> TSRC Conference 2025, Knoxville, TN, USA  </a:t>
            </a:r>
          </a:p>
        </p:txBody>
      </p:sp>
      <p:sp>
        <p:nvSpPr>
          <p:cNvPr id="59" name="TextBox 58">
            <a:extLst>
              <a:ext uri="{FF2B5EF4-FFF2-40B4-BE49-F238E27FC236}">
                <a16:creationId xmlns:a16="http://schemas.microsoft.com/office/drawing/2014/main" id="{528F695A-123E-4EBB-917C-99C93A228FBB}"/>
              </a:ext>
            </a:extLst>
          </p:cNvPr>
          <p:cNvSpPr txBox="1"/>
          <p:nvPr/>
        </p:nvSpPr>
        <p:spPr>
          <a:xfrm>
            <a:off x="15049124" y="10570907"/>
            <a:ext cx="13601078" cy="998672"/>
          </a:xfrm>
          <a:prstGeom prst="rect">
            <a:avLst/>
          </a:prstGeom>
          <a:solidFill>
            <a:srgbClr val="1F86B3"/>
          </a:solidFill>
        </p:spPr>
        <p:txBody>
          <a:bodyPr wrap="square" lIns="205740" tIns="137160" rIns="137160" bIns="137160">
            <a:noAutofit/>
          </a:bodyPr>
          <a:lstStyle/>
          <a:p>
            <a:pPr>
              <a:defRPr/>
            </a:pPr>
            <a:r>
              <a:rPr lang="en-US" sz="4000" b="1" spc="-75" dirty="0">
                <a:solidFill>
                  <a:schemeClr val="bg1"/>
                </a:solidFill>
                <a:latin typeface="Arial" panose="020B0604020202020204" pitchFamily="34" charset="0"/>
                <a:cs typeface="Arial" panose="020B0604020202020204" pitchFamily="34" charset="0"/>
              </a:rPr>
              <a:t>Study Objectives</a:t>
            </a:r>
          </a:p>
          <a:p>
            <a:pPr>
              <a:defRPr/>
            </a:pPr>
            <a:endParaRPr lang="en-US" sz="4000" b="1" spc="-75" dirty="0">
              <a:solidFill>
                <a:schemeClr val="bg1"/>
              </a:solidFill>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7A4BFE7B-C335-DB46-481E-CAF8F0BBFCC6}"/>
              </a:ext>
            </a:extLst>
          </p:cNvPr>
          <p:cNvSpPr txBox="1"/>
          <p:nvPr/>
        </p:nvSpPr>
        <p:spPr>
          <a:xfrm>
            <a:off x="14935313" y="15487634"/>
            <a:ext cx="13716000" cy="892552"/>
          </a:xfrm>
          <a:prstGeom prst="rect">
            <a:avLst/>
          </a:prstGeom>
          <a:solidFill>
            <a:srgbClr val="1F86B3"/>
          </a:solidFill>
        </p:spPr>
        <p:txBody>
          <a:bodyPr wrap="square" lIns="205740" tIns="137160" rIns="137160" bIns="137160">
            <a:noAutofit/>
          </a:bodyPr>
          <a:lstStyle/>
          <a:p>
            <a:pPr>
              <a:defRPr/>
            </a:pPr>
            <a:r>
              <a:rPr lang="en-US" sz="4000" b="1" spc="-75" dirty="0">
                <a:solidFill>
                  <a:schemeClr val="bg1"/>
                </a:solidFill>
                <a:latin typeface="Arial" panose="020B0604020202020204" pitchFamily="34" charset="0"/>
                <a:cs typeface="Arial" panose="020B0604020202020204" pitchFamily="34" charset="0"/>
              </a:rPr>
              <a:t>Methods</a:t>
            </a:r>
          </a:p>
        </p:txBody>
      </p:sp>
      <p:sp>
        <p:nvSpPr>
          <p:cNvPr id="14" name="TextBox 13">
            <a:extLst>
              <a:ext uri="{FF2B5EF4-FFF2-40B4-BE49-F238E27FC236}">
                <a16:creationId xmlns:a16="http://schemas.microsoft.com/office/drawing/2014/main" id="{140E27DF-BF55-5F0D-C302-3AB8E2AEEBEE}"/>
              </a:ext>
            </a:extLst>
          </p:cNvPr>
          <p:cNvSpPr txBox="1"/>
          <p:nvPr/>
        </p:nvSpPr>
        <p:spPr>
          <a:xfrm>
            <a:off x="15145061" y="11578214"/>
            <a:ext cx="13601078" cy="3631763"/>
          </a:xfrm>
          <a:prstGeom prst="rect">
            <a:avLst/>
          </a:prstGeom>
          <a:noFill/>
        </p:spPr>
        <p:txBody>
          <a:bodyPr wrap="square">
            <a:spAutoFit/>
          </a:bodyPr>
          <a:lstStyle/>
          <a:p>
            <a:pPr marL="457200" lvl="0" indent="-457200">
              <a:spcAft>
                <a:spcPts val="1200"/>
              </a:spcAft>
              <a:buClr>
                <a:srgbClr val="1F86B3"/>
              </a:buClr>
              <a:buFont typeface="Wingdings" panose="05000000000000000000" pitchFamily="2" charset="2"/>
              <a:buChar char="Ø"/>
            </a:pPr>
            <a:r>
              <a:rPr lang="en-US" sz="3000" dirty="0">
                <a:latin typeface="Arial" panose="020B0604020202020204" pitchFamily="34" charset="0"/>
                <a:cs typeface="Arial" panose="020B0604020202020204" pitchFamily="34" charset="0"/>
              </a:rPr>
              <a:t>Establish the ability of individuals to download/use the application</a:t>
            </a:r>
          </a:p>
          <a:p>
            <a:pPr marL="457200" lvl="0" indent="-457200">
              <a:spcAft>
                <a:spcPts val="1200"/>
              </a:spcAft>
              <a:buClr>
                <a:srgbClr val="1F86B3"/>
              </a:buClr>
              <a:buFont typeface="Wingdings" panose="05000000000000000000" pitchFamily="2" charset="2"/>
              <a:buChar char="Ø"/>
            </a:pPr>
            <a:r>
              <a:rPr lang="en-US" sz="3000" dirty="0">
                <a:latin typeface="Arial" panose="020B0604020202020204" pitchFamily="34" charset="0"/>
                <a:cs typeface="Arial" panose="020B0604020202020204" pitchFamily="34" charset="0"/>
              </a:rPr>
              <a:t>Confirm under LA can’t use the Vape device</a:t>
            </a:r>
          </a:p>
          <a:p>
            <a:pPr marL="457200" indent="-457200">
              <a:spcAft>
                <a:spcPts val="1200"/>
              </a:spcAft>
              <a:buClr>
                <a:srgbClr val="1F86B3"/>
              </a:buClr>
              <a:buFont typeface="Wingdings" panose="05000000000000000000" pitchFamily="2" charset="2"/>
              <a:buChar char="Ø"/>
            </a:pPr>
            <a:r>
              <a:rPr lang="en-US" sz="3000" dirty="0">
                <a:latin typeface="Arial" panose="020B0604020202020204" pitchFamily="34" charset="0"/>
                <a:cs typeface="Arial" panose="020B0604020202020204" pitchFamily="34" charset="0"/>
              </a:rPr>
              <a:t>Confirm that those 21 years of age or older can activate the Vape device</a:t>
            </a:r>
          </a:p>
          <a:p>
            <a:pPr marL="457200" indent="-457200">
              <a:spcAft>
                <a:spcPts val="1200"/>
              </a:spcAft>
              <a:buClr>
                <a:srgbClr val="1F86B3"/>
              </a:buClr>
              <a:buFont typeface="Wingdings" panose="05000000000000000000" pitchFamily="2" charset="2"/>
              <a:buChar char="Ø"/>
            </a:pPr>
            <a:r>
              <a:rPr lang="en-US" sz="3000" dirty="0">
                <a:latin typeface="Arial" panose="020B0604020202020204" pitchFamily="34" charset="0"/>
                <a:cs typeface="Arial" panose="020B0604020202020204" pitchFamily="34" charset="0"/>
              </a:rPr>
              <a:t>Confirm the Maximum Idle Time function works </a:t>
            </a:r>
          </a:p>
          <a:p>
            <a:pPr marL="457200" indent="-457200">
              <a:spcAft>
                <a:spcPts val="1200"/>
              </a:spcAft>
              <a:buClr>
                <a:srgbClr val="1F86B3"/>
              </a:buClr>
              <a:buFont typeface="Wingdings" panose="05000000000000000000" pitchFamily="2" charset="2"/>
              <a:buChar char="Ø"/>
            </a:pPr>
            <a:r>
              <a:rPr lang="en-US" sz="3000" dirty="0">
                <a:latin typeface="Arial" panose="020B0604020202020204" pitchFamily="34" charset="0"/>
                <a:cs typeface="Arial" panose="020B0604020202020204" pitchFamily="34" charset="0"/>
              </a:rPr>
              <a:t>Confirm the Out of Bluetooth Range function works</a:t>
            </a:r>
          </a:p>
          <a:p>
            <a:pPr marL="457200" indent="-457200">
              <a:spcAft>
                <a:spcPts val="1200"/>
              </a:spcAft>
              <a:buClr>
                <a:srgbClr val="1F86B3"/>
              </a:buClr>
              <a:buFont typeface="Wingdings" panose="05000000000000000000" pitchFamily="2" charset="2"/>
              <a:buChar char="Ø"/>
            </a:pPr>
            <a:r>
              <a:rPr lang="en-US" sz="3000" dirty="0">
                <a:latin typeface="Arial" panose="020B0604020202020204" pitchFamily="34" charset="0"/>
                <a:cs typeface="Arial" panose="020B0604020202020204" pitchFamily="34" charset="0"/>
              </a:rPr>
              <a:t>Confirm the user can login on a secondary device </a:t>
            </a:r>
          </a:p>
        </p:txBody>
      </p:sp>
      <p:sp>
        <p:nvSpPr>
          <p:cNvPr id="41" name="TextBox 40">
            <a:extLst>
              <a:ext uri="{FF2B5EF4-FFF2-40B4-BE49-F238E27FC236}">
                <a16:creationId xmlns:a16="http://schemas.microsoft.com/office/drawing/2014/main" id="{095D07D9-35C3-395B-E5C7-3568B886E1E8}"/>
              </a:ext>
            </a:extLst>
          </p:cNvPr>
          <p:cNvSpPr txBox="1"/>
          <p:nvPr/>
        </p:nvSpPr>
        <p:spPr>
          <a:xfrm>
            <a:off x="28999503" y="25357157"/>
            <a:ext cx="13714890" cy="5632311"/>
          </a:xfrm>
          <a:prstGeom prst="rect">
            <a:avLst/>
          </a:prstGeom>
          <a:noFill/>
        </p:spPr>
        <p:txBody>
          <a:bodyPr wrap="square">
            <a:spAutoFit/>
          </a:bodyPr>
          <a:lstStyle/>
          <a:p>
            <a:pPr algn="just"/>
            <a:r>
              <a:rPr lang="en-US" sz="3600" b="1" dirty="0">
                <a:latin typeface="Arial" panose="020B0604020202020204" pitchFamily="34" charset="0"/>
                <a:cs typeface="Arial" panose="020B0604020202020204" pitchFamily="34" charset="0"/>
              </a:rPr>
              <a:t>The </a:t>
            </a:r>
            <a:r>
              <a:rPr lang="en-US" sz="3600" b="1">
                <a:latin typeface="Arial" panose="020B0604020202020204" pitchFamily="34" charset="0"/>
                <a:cs typeface="Arial" panose="020B0604020202020204" pitchFamily="34" charset="0"/>
              </a:rPr>
              <a:t>Ike system </a:t>
            </a:r>
            <a:r>
              <a:rPr lang="en-US" sz="3600" b="1" dirty="0">
                <a:latin typeface="Arial" panose="020B0604020202020204" pitchFamily="34" charset="0"/>
                <a:cs typeface="Arial" panose="020B0604020202020204" pitchFamily="34" charset="0"/>
              </a:rPr>
              <a:t>was 100% effective in preventing underage and allowing Legal Age individuals to activate the ENDS device. Age, race/ethnicity, and gender did not impact identification or age verification. As designed, the ENDS device shut off after 15 minutes of inactivity and also when out of Bluetooth range. The users could use more than one smart device to control the ENDS. 90% of the participants ranked ease-of-use to be  Very Easy or Extremely Easy. Senior Citizens were able to download the application and activate the ENDS.</a:t>
            </a:r>
          </a:p>
        </p:txBody>
      </p:sp>
      <p:sp>
        <p:nvSpPr>
          <p:cNvPr id="10" name="TextBox 9">
            <a:extLst>
              <a:ext uri="{FF2B5EF4-FFF2-40B4-BE49-F238E27FC236}">
                <a16:creationId xmlns:a16="http://schemas.microsoft.com/office/drawing/2014/main" id="{D2B29C1E-FFB9-3756-14AD-0DF3D1742304}"/>
              </a:ext>
            </a:extLst>
          </p:cNvPr>
          <p:cNvSpPr txBox="1"/>
          <p:nvPr/>
        </p:nvSpPr>
        <p:spPr>
          <a:xfrm>
            <a:off x="15050235" y="4746390"/>
            <a:ext cx="13716000" cy="892552"/>
          </a:xfrm>
          <a:prstGeom prst="rect">
            <a:avLst/>
          </a:prstGeom>
          <a:solidFill>
            <a:srgbClr val="1F86B3"/>
          </a:solidFill>
        </p:spPr>
        <p:txBody>
          <a:bodyPr wrap="square" lIns="205740" tIns="137160" rIns="137160" bIns="137160">
            <a:noAutofit/>
          </a:bodyPr>
          <a:lstStyle/>
          <a:p>
            <a:pPr>
              <a:defRPr/>
            </a:pPr>
            <a:r>
              <a:rPr lang="en-US" sz="4000" b="1" spc="-75" dirty="0">
                <a:solidFill>
                  <a:schemeClr val="bg1"/>
                </a:solidFill>
                <a:latin typeface="Arial" panose="020B0604020202020204" pitchFamily="34" charset="0"/>
                <a:cs typeface="Arial" panose="020B0604020202020204" pitchFamily="34" charset="0"/>
              </a:rPr>
              <a:t>Key Benefits of Technology</a:t>
            </a:r>
          </a:p>
        </p:txBody>
      </p:sp>
      <p:sp>
        <p:nvSpPr>
          <p:cNvPr id="12" name="TextBox 11">
            <a:extLst>
              <a:ext uri="{FF2B5EF4-FFF2-40B4-BE49-F238E27FC236}">
                <a16:creationId xmlns:a16="http://schemas.microsoft.com/office/drawing/2014/main" id="{AB8A3B88-4A5E-DF6A-6354-0E3E751C4948}"/>
              </a:ext>
            </a:extLst>
          </p:cNvPr>
          <p:cNvSpPr txBox="1"/>
          <p:nvPr/>
        </p:nvSpPr>
        <p:spPr>
          <a:xfrm>
            <a:off x="15043972" y="5702308"/>
            <a:ext cx="13601078" cy="5478423"/>
          </a:xfrm>
          <a:prstGeom prst="rect">
            <a:avLst/>
          </a:prstGeom>
          <a:noFill/>
        </p:spPr>
        <p:txBody>
          <a:bodyPr wrap="square">
            <a:spAutoFit/>
          </a:bodyPr>
          <a:lstStyle/>
          <a:p>
            <a:pPr marL="457200" lvl="0" indent="-457200">
              <a:spcAft>
                <a:spcPts val="1200"/>
              </a:spcAft>
              <a:buClr>
                <a:srgbClr val="1F86B3"/>
              </a:buClr>
              <a:buFont typeface="Wingdings" panose="05000000000000000000" pitchFamily="2" charset="2"/>
              <a:buChar char="Ø"/>
            </a:pPr>
            <a:r>
              <a:rPr lang="en-US" sz="3000" dirty="0">
                <a:latin typeface="Arial" panose="020B0604020202020204" pitchFamily="34" charset="0"/>
                <a:cs typeface="Arial" panose="020B0604020202020204" pitchFamily="34" charset="0"/>
              </a:rPr>
              <a:t>The technology uses state of the art encryption technology;</a:t>
            </a:r>
          </a:p>
          <a:p>
            <a:pPr marL="457200" lvl="0" indent="-457200">
              <a:spcAft>
                <a:spcPts val="1200"/>
              </a:spcAft>
              <a:buClr>
                <a:srgbClr val="1F86B3"/>
              </a:buClr>
              <a:buFont typeface="Wingdings" panose="05000000000000000000" pitchFamily="2" charset="2"/>
              <a:buChar char="Ø"/>
            </a:pPr>
            <a:r>
              <a:rPr lang="en-US" sz="3000" dirty="0">
                <a:latin typeface="Arial" panose="020B0604020202020204" pitchFamily="34" charset="0"/>
                <a:cs typeface="Arial" panose="020B0604020202020204" pitchFamily="34" charset="0"/>
              </a:rPr>
              <a:t>The </a:t>
            </a:r>
            <a:r>
              <a:rPr lang="en-US" sz="3000" dirty="0">
                <a:latin typeface="Arial" panose="020B0604020202020204" pitchFamily="34" charset="0"/>
                <a:ea typeface="Calibri" panose="020F0502020204030204" pitchFamily="34" charset="0"/>
                <a:cs typeface="Arial" panose="020B0604020202020204" pitchFamily="34" charset="0"/>
              </a:rPr>
              <a:t>hardware and software are product agnostic and can be implemented on any electronic device;</a:t>
            </a:r>
          </a:p>
          <a:p>
            <a:pPr marL="457200" lvl="0" indent="-457200">
              <a:spcAft>
                <a:spcPts val="1200"/>
              </a:spcAft>
              <a:buClr>
                <a:srgbClr val="1F86B3"/>
              </a:buClr>
              <a:buFont typeface="Wingdings" panose="05000000000000000000" pitchFamily="2" charset="2"/>
              <a:buChar char="Ø"/>
            </a:pPr>
            <a:r>
              <a:rPr lang="en-US" sz="3000" dirty="0">
                <a:latin typeface="Arial" panose="020B0604020202020204" pitchFamily="34" charset="0"/>
                <a:ea typeface="Calibri" panose="020F0502020204030204" pitchFamily="34" charset="0"/>
                <a:cs typeface="Arial" panose="020B0604020202020204" pitchFamily="34" charset="0"/>
              </a:rPr>
              <a:t>Firmware updates are not required;</a:t>
            </a:r>
            <a:r>
              <a:rPr lang="en-US" sz="3000" dirty="0">
                <a:ea typeface="Calibri" panose="020F0502020204030204" pitchFamily="34" charset="0"/>
                <a:cs typeface="Arial" panose="020B0604020202020204" pitchFamily="34" charset="0"/>
              </a:rPr>
              <a:t> Participant ranked ease-of-use of the IKE application was 90% Very Easy or Extremely Easy</a:t>
            </a:r>
            <a:endParaRPr lang="en-US" sz="3000" dirty="0">
              <a:latin typeface="Arial" panose="020B0604020202020204" pitchFamily="34" charset="0"/>
              <a:ea typeface="Calibri" panose="020F0502020204030204" pitchFamily="34" charset="0"/>
              <a:cs typeface="Arial" panose="020B0604020202020204" pitchFamily="34" charset="0"/>
            </a:endParaRPr>
          </a:p>
          <a:p>
            <a:pPr marL="457200" lvl="0" indent="-457200">
              <a:spcAft>
                <a:spcPts val="1200"/>
              </a:spcAft>
              <a:buClr>
                <a:srgbClr val="1F86B3"/>
              </a:buClr>
              <a:buFont typeface="Wingdings" panose="05000000000000000000" pitchFamily="2" charset="2"/>
              <a:buChar char="Ø"/>
            </a:pPr>
            <a:r>
              <a:rPr lang="en-US" sz="3000" dirty="0">
                <a:latin typeface="Arial" panose="020B0604020202020204" pitchFamily="34" charset="0"/>
                <a:ea typeface="Calibri" panose="020F0502020204030204" pitchFamily="34" charset="0"/>
                <a:cs typeface="Arial" panose="020B0604020202020204" pitchFamily="34" charset="0"/>
              </a:rPr>
              <a:t>There is no collection of personally identifiable information and therefore no HIPAA concerns; and</a:t>
            </a:r>
          </a:p>
          <a:p>
            <a:pPr marL="457200" lvl="0" indent="-457200">
              <a:spcAft>
                <a:spcPts val="1200"/>
              </a:spcAft>
              <a:buClr>
                <a:srgbClr val="1F86B3"/>
              </a:buClr>
              <a:buFont typeface="Wingdings" panose="05000000000000000000" pitchFamily="2" charset="2"/>
              <a:buChar char="Ø"/>
            </a:pPr>
            <a:r>
              <a:rPr lang="en-US" sz="3000" dirty="0">
                <a:latin typeface="Arial" panose="020B0604020202020204" pitchFamily="34" charset="0"/>
                <a:ea typeface="Calibri" panose="020F0502020204030204" pitchFamily="34" charset="0"/>
                <a:cs typeface="Arial" panose="020B0604020202020204" pitchFamily="34" charset="0"/>
              </a:rPr>
              <a:t>The hardware and software are designed to not impact product performance in terms of energy consumption nor nicotine delivery.</a:t>
            </a:r>
          </a:p>
          <a:p>
            <a:pPr>
              <a:spcAft>
                <a:spcPts val="1200"/>
              </a:spcAft>
            </a:pPr>
            <a:r>
              <a:rPr lang="en-US" sz="3000" dirty="0">
                <a:latin typeface="Arial" panose="020B0604020202020204" pitchFamily="34" charset="0"/>
                <a:ea typeface="Calibri" panose="020F0502020204030204" pitchFamily="34" charset="0"/>
                <a:cs typeface="Arial" panose="020B0604020202020204" pitchFamily="34" charset="0"/>
              </a:rPr>
              <a:t> </a:t>
            </a:r>
            <a:endParaRPr lang="en-US" sz="30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CA1D5C42-C1DA-CBFF-B012-C68A813630EE}"/>
              </a:ext>
            </a:extLst>
          </p:cNvPr>
          <p:cNvSpPr txBox="1"/>
          <p:nvPr/>
        </p:nvSpPr>
        <p:spPr>
          <a:xfrm>
            <a:off x="887457" y="17999750"/>
            <a:ext cx="13692846" cy="5632311"/>
          </a:xfrm>
          <a:prstGeom prst="rect">
            <a:avLst/>
          </a:prstGeom>
          <a:noFill/>
        </p:spPr>
        <p:txBody>
          <a:bodyPr wrap="square">
            <a:spAutoFit/>
          </a:bodyPr>
          <a:lstStyle/>
          <a:p>
            <a:pPr algn="just"/>
            <a:r>
              <a:rPr lang="en-US" sz="3000" dirty="0">
                <a:latin typeface="Arial" panose="020B0604020202020204" pitchFamily="34" charset="0"/>
                <a:cs typeface="Arial" panose="020B0604020202020204" pitchFamily="34" charset="0"/>
              </a:rPr>
              <a:t>The IKE technology solution uses the blockchain technology in two ways. In the first, blockchain information is imbedded in the Bluetooth chip such that every chip becomes unique and identifiable. This ensures the device’s authenticity through the decentralized and immutable nature of blockchain technology as well makes it easy to validate, ensuring it is genuine and has not been tampered with. The second is imbedding blockchain information in the smartphone software such that the information cannot be copied and re-used. That is, the e-cigarette will only respond to unique information from the smartphone. In addition to these, state of the art cryptography features the IKE solution also offers a layered set of defenses against deep fakes such as presentation and injection attacks, including fraud detection, liveness detection, image inspection, screen detection, metadata detection, and more. </a:t>
            </a:r>
          </a:p>
        </p:txBody>
      </p:sp>
      <p:sp>
        <p:nvSpPr>
          <p:cNvPr id="15" name="TextBox 14">
            <a:extLst>
              <a:ext uri="{FF2B5EF4-FFF2-40B4-BE49-F238E27FC236}">
                <a16:creationId xmlns:a16="http://schemas.microsoft.com/office/drawing/2014/main" id="{2DE1F0DC-9063-98F6-D35D-F120810FAAF2}"/>
              </a:ext>
            </a:extLst>
          </p:cNvPr>
          <p:cNvSpPr txBox="1"/>
          <p:nvPr/>
        </p:nvSpPr>
        <p:spPr>
          <a:xfrm>
            <a:off x="864303" y="16731054"/>
            <a:ext cx="13716000" cy="892552"/>
          </a:xfrm>
          <a:prstGeom prst="rect">
            <a:avLst/>
          </a:prstGeom>
          <a:solidFill>
            <a:srgbClr val="1F86B3"/>
          </a:solidFill>
        </p:spPr>
        <p:txBody>
          <a:bodyPr wrap="square" lIns="205740" tIns="137160" rIns="137160" bIns="137160">
            <a:noAutofit/>
          </a:bodyPr>
          <a:lstStyle/>
          <a:p>
            <a:pPr>
              <a:defRPr/>
            </a:pPr>
            <a:r>
              <a:rPr lang="en-US" sz="4000" b="1" spc="-75" dirty="0">
                <a:solidFill>
                  <a:schemeClr val="bg1"/>
                </a:solidFill>
                <a:latin typeface="Arial" panose="020B0604020202020204" pitchFamily="34" charset="0"/>
                <a:cs typeface="Arial" panose="020B0604020202020204" pitchFamily="34" charset="0"/>
              </a:rPr>
              <a:t>IKE Technology Solution</a:t>
            </a:r>
          </a:p>
        </p:txBody>
      </p:sp>
      <p:sp>
        <p:nvSpPr>
          <p:cNvPr id="22" name="TextBox 21">
            <a:extLst>
              <a:ext uri="{FF2B5EF4-FFF2-40B4-BE49-F238E27FC236}">
                <a16:creationId xmlns:a16="http://schemas.microsoft.com/office/drawing/2014/main" id="{AABB9082-C6A3-FB89-DF22-6CD4E4EE5D11}"/>
              </a:ext>
            </a:extLst>
          </p:cNvPr>
          <p:cNvSpPr txBox="1"/>
          <p:nvPr/>
        </p:nvSpPr>
        <p:spPr>
          <a:xfrm>
            <a:off x="1061178" y="23860660"/>
            <a:ext cx="6156500" cy="1751249"/>
          </a:xfrm>
          <a:prstGeom prst="rect">
            <a:avLst/>
          </a:prstGeom>
          <a:noFill/>
        </p:spPr>
        <p:txBody>
          <a:bodyPr wrap="square" rtlCol="0">
            <a:spAutoFit/>
          </a:bodyPr>
          <a:lstStyle/>
          <a:p>
            <a:pPr marL="0" marR="0">
              <a:lnSpc>
                <a:spcPct val="150000"/>
              </a:lnSpc>
              <a:spcBef>
                <a:spcPts val="0"/>
              </a:spcBef>
              <a:spcAft>
                <a:spcPts val="0"/>
              </a:spcAft>
            </a:pPr>
            <a:r>
              <a:rPr lang="en-US" sz="3600" b="1" dirty="0"/>
              <a:t>IKE System Using Blockchain </a:t>
            </a:r>
            <a:r>
              <a:rPr lang="en-US" sz="4000" b="1" dirty="0"/>
              <a:t>Cryptographic Security</a:t>
            </a:r>
          </a:p>
        </p:txBody>
      </p:sp>
      <p:pic>
        <p:nvPicPr>
          <p:cNvPr id="17" name="Picture 16">
            <a:extLst>
              <a:ext uri="{FF2B5EF4-FFF2-40B4-BE49-F238E27FC236}">
                <a16:creationId xmlns:a16="http://schemas.microsoft.com/office/drawing/2014/main" id="{F48FC5CD-A0B1-B66F-77FF-F90685A9127C}"/>
              </a:ext>
            </a:extLst>
          </p:cNvPr>
          <p:cNvPicPr>
            <a:picLocks noChangeAspect="1"/>
          </p:cNvPicPr>
          <p:nvPr/>
        </p:nvPicPr>
        <p:blipFill>
          <a:blip r:embed="rId4"/>
          <a:stretch>
            <a:fillRect/>
          </a:stretch>
        </p:blipFill>
        <p:spPr>
          <a:xfrm>
            <a:off x="832731" y="24988101"/>
            <a:ext cx="9602094" cy="7575440"/>
          </a:xfrm>
          <a:prstGeom prst="rect">
            <a:avLst/>
          </a:prstGeom>
        </p:spPr>
      </p:pic>
      <p:pic>
        <p:nvPicPr>
          <p:cNvPr id="2" name="Picture 1">
            <a:extLst>
              <a:ext uri="{FF2B5EF4-FFF2-40B4-BE49-F238E27FC236}">
                <a16:creationId xmlns:a16="http://schemas.microsoft.com/office/drawing/2014/main" id="{21E53105-2DEB-34C7-FEBF-854B0DC63DC4}"/>
              </a:ext>
            </a:extLst>
          </p:cNvPr>
          <p:cNvPicPr>
            <a:picLocks noChangeAspect="1"/>
          </p:cNvPicPr>
          <p:nvPr/>
        </p:nvPicPr>
        <p:blipFill>
          <a:blip r:embed="rId5"/>
          <a:stretch>
            <a:fillRect/>
          </a:stretch>
        </p:blipFill>
        <p:spPr>
          <a:xfrm>
            <a:off x="11397343" y="26398175"/>
            <a:ext cx="3303559" cy="4755292"/>
          </a:xfrm>
          <a:prstGeom prst="rect">
            <a:avLst/>
          </a:prstGeom>
        </p:spPr>
      </p:pic>
      <p:sp>
        <p:nvSpPr>
          <p:cNvPr id="18" name="TextBox 17">
            <a:extLst>
              <a:ext uri="{FF2B5EF4-FFF2-40B4-BE49-F238E27FC236}">
                <a16:creationId xmlns:a16="http://schemas.microsoft.com/office/drawing/2014/main" id="{F29056AD-6E6B-82E2-8640-C50FB62A9D03}"/>
              </a:ext>
            </a:extLst>
          </p:cNvPr>
          <p:cNvSpPr txBox="1"/>
          <p:nvPr/>
        </p:nvSpPr>
        <p:spPr>
          <a:xfrm>
            <a:off x="11502053" y="23885700"/>
            <a:ext cx="2986734" cy="1200329"/>
          </a:xfrm>
          <a:prstGeom prst="rect">
            <a:avLst/>
          </a:prstGeom>
          <a:noFill/>
        </p:spPr>
        <p:txBody>
          <a:bodyPr wrap="square" rtlCol="0">
            <a:spAutoFit/>
          </a:bodyPr>
          <a:lstStyle/>
          <a:p>
            <a:pPr marL="0" marR="0">
              <a:spcBef>
                <a:spcPts val="0"/>
              </a:spcBef>
              <a:spcAft>
                <a:spcPts val="0"/>
              </a:spcAft>
            </a:pPr>
            <a:r>
              <a:rPr lang="en-US" sz="3600" b="1" dirty="0"/>
              <a:t>Rendition of E-cigarette</a:t>
            </a:r>
          </a:p>
        </p:txBody>
      </p:sp>
      <p:sp>
        <p:nvSpPr>
          <p:cNvPr id="21" name="Rectangle 1">
            <a:extLst>
              <a:ext uri="{FF2B5EF4-FFF2-40B4-BE49-F238E27FC236}">
                <a16:creationId xmlns:a16="http://schemas.microsoft.com/office/drawing/2014/main" id="{5CDD6316-4D28-807A-B817-182145B70294}"/>
              </a:ext>
            </a:extLst>
          </p:cNvPr>
          <p:cNvSpPr>
            <a:spLocks noChangeArrowheads="1"/>
          </p:cNvSpPr>
          <p:nvPr/>
        </p:nvSpPr>
        <p:spPr bwMode="auto">
          <a:xfrm>
            <a:off x="14935313" y="16420859"/>
            <a:ext cx="13601078" cy="6709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3000" dirty="0">
                <a:ea typeface="Calibri" panose="020F0502020204030204" pitchFamily="34" charset="0"/>
                <a:cs typeface="Arial" panose="020B0604020202020204" pitchFamily="34" charset="0"/>
              </a:rPr>
              <a:t>T</a:t>
            </a:r>
            <a:r>
              <a:rPr kumimoji="0" lang="en-US" altLang="en-US" sz="3000" b="0" i="0" u="none" strike="noStrike" cap="none" normalizeH="0" baseline="0" dirty="0">
                <a:ln>
                  <a:noFill/>
                </a:ln>
                <a:solidFill>
                  <a:schemeClr val="tx1"/>
                </a:solidFill>
                <a:effectLst/>
                <a:ea typeface="Calibri" panose="020F0502020204030204" pitchFamily="34" charset="0"/>
                <a:cs typeface="Arial" panose="020B0604020202020204" pitchFamily="34" charset="0"/>
              </a:rPr>
              <a:t>he figure below shows an overview of the study flow. Distinct user populations were selected for testing:</a:t>
            </a:r>
            <a:endParaRPr kumimoji="0" lang="en-US" altLang="en-US" sz="3000" b="0" i="0" u="none" strike="noStrike" cap="none" normalizeH="0" baseline="0" dirty="0">
              <a:ln>
                <a:noFill/>
              </a:ln>
              <a:solidFill>
                <a:schemeClr val="tx1"/>
              </a:solidFill>
              <a:effectLst/>
              <a:cs typeface="Arial" panose="020B0604020202020204" pitchFamily="34" charset="0"/>
            </a:endParaRPr>
          </a:p>
          <a:p>
            <a:pPr marL="457200" marR="0" lvl="0" indent="-457200" algn="l" defTabSz="914400" rtl="0" eaLnBrk="0" fontAlgn="base" latinLnBrk="0" hangingPunct="0">
              <a:lnSpc>
                <a:spcPct val="100000"/>
              </a:lnSpc>
              <a:spcBef>
                <a:spcPct val="0"/>
              </a:spcBef>
              <a:spcAft>
                <a:spcPts val="1200"/>
              </a:spcAft>
              <a:buClr>
                <a:srgbClr val="1F86B3"/>
              </a:buClr>
              <a:buSzTx/>
              <a:buFont typeface="Wingdings" panose="05000000000000000000" pitchFamily="2" charset="2"/>
              <a:buChar char="Ø"/>
              <a:tabLst/>
            </a:pPr>
            <a:r>
              <a:rPr lang="en-US" altLang="en-US" sz="3000" dirty="0">
                <a:ea typeface="Calibri" panose="020F0502020204030204" pitchFamily="34" charset="0"/>
                <a:cs typeface="Arial" panose="020B0604020202020204" pitchFamily="34" charset="0"/>
              </a:rPr>
              <a:t>18-20 year olds </a:t>
            </a:r>
            <a:r>
              <a:rPr kumimoji="0" lang="en-US" altLang="en-US" sz="30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young adults who will not be able to age-verify as LA </a:t>
            </a:r>
            <a:endParaRPr kumimoji="0" lang="en-US" altLang="en-US" sz="3000" b="0" i="0" u="none" strike="noStrike" cap="none" normalizeH="0" baseline="0" dirty="0">
              <a:ln>
                <a:noFill/>
              </a:ln>
              <a:solidFill>
                <a:schemeClr val="tx1"/>
              </a:solidFill>
              <a:effectLst/>
              <a:cs typeface="Arial" panose="020B0604020202020204" pitchFamily="34" charset="0"/>
            </a:endParaRPr>
          </a:p>
          <a:p>
            <a:pPr marL="457200" marR="0" lvl="0" indent="-457200" algn="l" defTabSz="914400" rtl="0" eaLnBrk="0" fontAlgn="base" latinLnBrk="0" hangingPunct="0">
              <a:lnSpc>
                <a:spcPct val="100000"/>
              </a:lnSpc>
              <a:spcBef>
                <a:spcPct val="0"/>
              </a:spcBef>
              <a:spcAft>
                <a:spcPts val="1200"/>
              </a:spcAft>
              <a:buClr>
                <a:srgbClr val="1F86B3"/>
              </a:buClr>
              <a:buSzTx/>
              <a:buFont typeface="Wingdings" panose="05000000000000000000" pitchFamily="2" charset="2"/>
              <a:buChar char="Ø"/>
              <a:tabLst/>
            </a:pPr>
            <a:r>
              <a:rPr kumimoji="0" lang="en-US" altLang="en-US" sz="3000" b="0" i="0" u="none" strike="noStrike" cap="none" normalizeH="0" baseline="0" dirty="0">
                <a:ln>
                  <a:noFill/>
                </a:ln>
                <a:solidFill>
                  <a:schemeClr val="tx1"/>
                </a:solidFill>
                <a:effectLst/>
                <a:ea typeface="Calibri" panose="020F0502020204030204" pitchFamily="34" charset="0"/>
                <a:cs typeface="Arial" panose="020B0604020202020204" pitchFamily="34" charset="0"/>
              </a:rPr>
              <a:t>21-24 year olds – young adults who are of A and may or may not age-verify due not possessing an up to date form of valid ID or due to the biometric parameters set in the smartphone application, </a:t>
            </a:r>
            <a:endParaRPr kumimoji="0" lang="en-US" altLang="en-US" sz="3000" b="0" i="0" u="none" strike="noStrike" cap="none" normalizeH="0" baseline="0" dirty="0">
              <a:ln>
                <a:noFill/>
              </a:ln>
              <a:solidFill>
                <a:schemeClr val="tx1"/>
              </a:solidFill>
              <a:effectLst/>
              <a:cs typeface="Arial" panose="020B0604020202020204" pitchFamily="34" charset="0"/>
            </a:endParaRPr>
          </a:p>
          <a:p>
            <a:pPr marL="457200" marR="0" lvl="0" indent="-457200" algn="l" defTabSz="914400" rtl="0" eaLnBrk="0" fontAlgn="base" latinLnBrk="0" hangingPunct="0">
              <a:lnSpc>
                <a:spcPct val="100000"/>
              </a:lnSpc>
              <a:spcBef>
                <a:spcPct val="0"/>
              </a:spcBef>
              <a:spcAft>
                <a:spcPts val="1200"/>
              </a:spcAft>
              <a:buClr>
                <a:srgbClr val="1F86B3"/>
              </a:buClr>
              <a:buSzTx/>
              <a:buFont typeface="Wingdings" panose="05000000000000000000" pitchFamily="2" charset="2"/>
              <a:buChar char="Ø"/>
              <a:tabLst/>
            </a:pPr>
            <a:r>
              <a:rPr kumimoji="0" lang="en-US" altLang="en-US" sz="3000" b="0" i="0" u="none" strike="noStrike" cap="none" normalizeH="0" baseline="0" dirty="0">
                <a:ln>
                  <a:noFill/>
                </a:ln>
                <a:solidFill>
                  <a:schemeClr val="tx1"/>
                </a:solidFill>
                <a:effectLst/>
                <a:ea typeface="Calibri" panose="020F0502020204030204" pitchFamily="34" charset="0"/>
                <a:cs typeface="Arial" panose="020B0604020202020204" pitchFamily="34" charset="0"/>
              </a:rPr>
              <a:t>25-44 year olds – adults who are of LA and who are familiar with smartphones and are expected to be easily able to complete the process of downloading the application and verifying age</a:t>
            </a:r>
            <a:endParaRPr kumimoji="0" lang="en-US" altLang="en-US" sz="3000" b="0" i="0" u="none" strike="noStrike" cap="none" normalizeH="0" baseline="0" dirty="0">
              <a:ln>
                <a:noFill/>
              </a:ln>
              <a:solidFill>
                <a:schemeClr val="tx1"/>
              </a:solidFill>
              <a:effectLst/>
              <a:cs typeface="Arial" panose="020B0604020202020204" pitchFamily="34" charset="0"/>
            </a:endParaRPr>
          </a:p>
          <a:p>
            <a:pPr marL="457200" marR="0" lvl="0" indent="-457200" algn="l" defTabSz="914400" rtl="0" eaLnBrk="0" fontAlgn="base" latinLnBrk="0" hangingPunct="0">
              <a:lnSpc>
                <a:spcPct val="100000"/>
              </a:lnSpc>
              <a:spcBef>
                <a:spcPct val="0"/>
              </a:spcBef>
              <a:spcAft>
                <a:spcPts val="1200"/>
              </a:spcAft>
              <a:buClr>
                <a:srgbClr val="1F86B3"/>
              </a:buClr>
              <a:buSzTx/>
              <a:buFont typeface="Wingdings" panose="05000000000000000000" pitchFamily="2" charset="2"/>
              <a:buChar char="Ø"/>
              <a:tabLst/>
            </a:pPr>
            <a:r>
              <a:rPr kumimoji="0" lang="en-US" altLang="en-US" sz="3000" b="0" i="0" u="none" strike="noStrike" cap="none" normalizeH="0" baseline="0" dirty="0">
                <a:ln>
                  <a:noFill/>
                </a:ln>
                <a:solidFill>
                  <a:schemeClr val="tx1"/>
                </a:solidFill>
                <a:effectLst/>
                <a:ea typeface="Calibri" panose="020F0502020204030204" pitchFamily="34" charset="0"/>
                <a:cs typeface="Arial" panose="020B0604020202020204" pitchFamily="34" charset="0"/>
              </a:rPr>
              <a:t>45-64 year olds – adults who are of LA and who use a smartphones but may have some difficulty completing the process </a:t>
            </a:r>
          </a:p>
          <a:p>
            <a:pPr marL="457200" marR="0" lvl="0" indent="-457200" algn="l" defTabSz="914400" rtl="0" eaLnBrk="0" fontAlgn="base" latinLnBrk="0" hangingPunct="0">
              <a:lnSpc>
                <a:spcPct val="100000"/>
              </a:lnSpc>
              <a:spcBef>
                <a:spcPct val="0"/>
              </a:spcBef>
              <a:spcAft>
                <a:spcPts val="1200"/>
              </a:spcAft>
              <a:buClr>
                <a:srgbClr val="1F86B3"/>
              </a:buClr>
              <a:buSzTx/>
              <a:buFont typeface="Wingdings" panose="05000000000000000000" pitchFamily="2" charset="2"/>
              <a:buChar char="Ø"/>
              <a:tabLst/>
            </a:pPr>
            <a:r>
              <a:rPr kumimoji="0" lang="en-US" altLang="en-US" sz="30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65 year olds and above - adults who are of LA and who use a smartphone but may have difficulty completing the process </a:t>
            </a:r>
            <a:endParaRPr kumimoji="0" lang="en-US" altLang="en-US" sz="3000" b="0" i="0" u="none" strike="noStrike" cap="none" normalizeH="0" baseline="0" dirty="0">
              <a:ln>
                <a:noFill/>
              </a:ln>
              <a:solidFill>
                <a:schemeClr val="tx1"/>
              </a:solidFill>
              <a:effectLst/>
              <a:latin typeface="Arial" panose="020B0604020202020204" pitchFamily="34" charset="0"/>
            </a:endParaRPr>
          </a:p>
        </p:txBody>
      </p:sp>
      <p:pic>
        <p:nvPicPr>
          <p:cNvPr id="26" name="Picture 25">
            <a:extLst>
              <a:ext uri="{FF2B5EF4-FFF2-40B4-BE49-F238E27FC236}">
                <a16:creationId xmlns:a16="http://schemas.microsoft.com/office/drawing/2014/main" id="{7D9D2DEB-7D1D-567C-8860-B353ECA17DEA}"/>
              </a:ext>
            </a:extLst>
          </p:cNvPr>
          <p:cNvPicPr>
            <a:picLocks noChangeAspect="1"/>
          </p:cNvPicPr>
          <p:nvPr/>
        </p:nvPicPr>
        <p:blipFill>
          <a:blip r:embed="rId6"/>
          <a:stretch>
            <a:fillRect/>
          </a:stretch>
        </p:blipFill>
        <p:spPr>
          <a:xfrm>
            <a:off x="15145061" y="24616521"/>
            <a:ext cx="13198168" cy="6709529"/>
          </a:xfrm>
          <a:prstGeom prst="rect">
            <a:avLst/>
          </a:prstGeom>
        </p:spPr>
      </p:pic>
      <p:sp>
        <p:nvSpPr>
          <p:cNvPr id="27" name="TextBox 26">
            <a:extLst>
              <a:ext uri="{FF2B5EF4-FFF2-40B4-BE49-F238E27FC236}">
                <a16:creationId xmlns:a16="http://schemas.microsoft.com/office/drawing/2014/main" id="{CB79DBBB-F55C-B3EE-DD90-BB8ED0258A84}"/>
              </a:ext>
            </a:extLst>
          </p:cNvPr>
          <p:cNvSpPr txBox="1"/>
          <p:nvPr/>
        </p:nvSpPr>
        <p:spPr>
          <a:xfrm>
            <a:off x="15145061" y="23885700"/>
            <a:ext cx="6156500" cy="837473"/>
          </a:xfrm>
          <a:prstGeom prst="rect">
            <a:avLst/>
          </a:prstGeom>
          <a:noFill/>
        </p:spPr>
        <p:txBody>
          <a:bodyPr wrap="square" rtlCol="0">
            <a:spAutoFit/>
          </a:bodyPr>
          <a:lstStyle/>
          <a:p>
            <a:pPr marL="0" marR="0">
              <a:lnSpc>
                <a:spcPct val="150000"/>
              </a:lnSpc>
              <a:spcBef>
                <a:spcPts val="0"/>
              </a:spcBef>
              <a:spcAft>
                <a:spcPts val="0"/>
              </a:spcAft>
            </a:pPr>
            <a:r>
              <a:rPr lang="en-US" sz="3600" b="1" dirty="0"/>
              <a:t>Study Flow Overview</a:t>
            </a:r>
            <a:endParaRPr lang="en-US" sz="4000" b="1" dirty="0"/>
          </a:p>
        </p:txBody>
      </p:sp>
      <p:sp>
        <p:nvSpPr>
          <p:cNvPr id="28" name="TextBox 27">
            <a:extLst>
              <a:ext uri="{FF2B5EF4-FFF2-40B4-BE49-F238E27FC236}">
                <a16:creationId xmlns:a16="http://schemas.microsoft.com/office/drawing/2014/main" id="{17F0ACF8-5A29-BAAC-CFF2-987B8ADD07AE}"/>
              </a:ext>
            </a:extLst>
          </p:cNvPr>
          <p:cNvSpPr txBox="1"/>
          <p:nvPr/>
        </p:nvSpPr>
        <p:spPr>
          <a:xfrm>
            <a:off x="29402413" y="4763449"/>
            <a:ext cx="13716000" cy="892552"/>
          </a:xfrm>
          <a:prstGeom prst="rect">
            <a:avLst/>
          </a:prstGeom>
          <a:solidFill>
            <a:srgbClr val="1F86B3"/>
          </a:solidFill>
        </p:spPr>
        <p:txBody>
          <a:bodyPr wrap="square" lIns="205740" tIns="137160" rIns="137160" bIns="137160">
            <a:noAutofit/>
          </a:bodyPr>
          <a:lstStyle/>
          <a:p>
            <a:r>
              <a:rPr lang="en-US" sz="4000" b="1" spc="-75" dirty="0">
                <a:solidFill>
                  <a:schemeClr val="bg1"/>
                </a:solidFill>
                <a:latin typeface="Arial" panose="020B0604020202020204" pitchFamily="34" charset="0"/>
                <a:cs typeface="Arial" panose="020B0604020202020204" pitchFamily="34" charset="0"/>
              </a:rPr>
              <a:t>Results</a:t>
            </a:r>
          </a:p>
          <a:p>
            <a:endParaRPr lang="en-US" sz="4000" b="1" spc="-75" dirty="0">
              <a:solidFill>
                <a:schemeClr val="bg1"/>
              </a:solidFill>
              <a:latin typeface="Arial" panose="020B0604020202020204" pitchFamily="34" charset="0"/>
              <a:cs typeface="Arial" panose="020B0604020202020204" pitchFamily="34" charset="0"/>
            </a:endParaRPr>
          </a:p>
          <a:p>
            <a:pPr algn="just"/>
            <a:r>
              <a:rPr lang="en-US" sz="3000" dirty="0">
                <a:latin typeface="Arial" panose="020B0604020202020204" pitchFamily="34" charset="0"/>
                <a:cs typeface="Arial" panose="020B0604020202020204" pitchFamily="34" charset="0"/>
              </a:rPr>
              <a:t>.</a:t>
            </a:r>
          </a:p>
          <a:p>
            <a:pPr>
              <a:defRPr/>
            </a:pPr>
            <a:endParaRPr lang="en-US" sz="4000" b="1" spc="-75" dirty="0">
              <a:solidFill>
                <a:schemeClr val="bg1"/>
              </a:solidFill>
              <a:latin typeface="Arial" panose="020B060402020202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54E868F3-DDE4-30FD-80B7-6DBE6825C407}"/>
              </a:ext>
            </a:extLst>
          </p:cNvPr>
          <p:cNvSpPr txBox="1"/>
          <p:nvPr/>
        </p:nvSpPr>
        <p:spPr>
          <a:xfrm>
            <a:off x="29479057" y="5638942"/>
            <a:ext cx="13601078" cy="18097262"/>
          </a:xfrm>
          <a:prstGeom prst="rect">
            <a:avLst/>
          </a:prstGeom>
          <a:noFill/>
        </p:spPr>
        <p:txBody>
          <a:bodyPr wrap="square">
            <a:spAutoFit/>
          </a:bodyPr>
          <a:lstStyle/>
          <a:p>
            <a:pPr algn="just"/>
            <a:r>
              <a:rPr lang="en-US" sz="3000" dirty="0">
                <a:latin typeface="Arial" panose="020B0604020202020204" pitchFamily="34" charset="0"/>
                <a:cs typeface="Arial" panose="020B0604020202020204" pitchFamily="34" charset="0"/>
              </a:rPr>
              <a:t>A total of 166 individuals were recruited into the study and, of the recruited subjects, 130 came to the sites and 129 were able to download the APP. 102 completed the study (51% male, 49% female (22% 18-20 years, 18% 21-24 years, 20% 25-44 years, 20% 45-64 years, 20% 65 years or older), Both iOS and Android operating systems were tested. Samsung and Apple iPhone models were. 46 different models of smartphones were tested.</a:t>
            </a:r>
          </a:p>
          <a:p>
            <a:pPr marL="457200" indent="-457200" algn="just">
              <a:spcBef>
                <a:spcPts val="1200"/>
              </a:spcBef>
              <a:buClr>
                <a:srgbClr val="1F86B3"/>
              </a:buClr>
              <a:buFont typeface="Wingdings" panose="05000000000000000000" pitchFamily="2" charset="2"/>
              <a:buChar char="Ø"/>
            </a:pPr>
            <a:r>
              <a:rPr lang="en-US" sz="3000" b="1" dirty="0">
                <a:latin typeface="Arial" panose="020B0604020202020204" pitchFamily="34" charset="0"/>
                <a:cs typeface="Arial" panose="020B0604020202020204" pitchFamily="34" charset="0"/>
              </a:rPr>
              <a:t>Ability to Download/Use the Application:</a:t>
            </a:r>
            <a:endParaRPr lang="en-US" sz="3000" dirty="0">
              <a:latin typeface="Arial" panose="020B0604020202020204" pitchFamily="34" charset="0"/>
              <a:cs typeface="Arial" panose="020B0604020202020204" pitchFamily="34" charset="0"/>
            </a:endParaRPr>
          </a:p>
          <a:p>
            <a:pPr algn="just"/>
            <a:r>
              <a:rPr lang="en-US" sz="3000" dirty="0">
                <a:latin typeface="Arial" panose="020B0604020202020204" pitchFamily="34" charset="0"/>
                <a:cs typeface="Arial" panose="020B0604020202020204" pitchFamily="34" charset="0"/>
              </a:rPr>
              <a:t>The Application is available on the Google Play Store and the Apple App Store. One participant (45-64 year old white non-Hispanic male) out of 130 was unable to download the application. All of the remaining subjects were able to use the application.</a:t>
            </a:r>
          </a:p>
          <a:p>
            <a:pPr marL="457200" indent="-457200" algn="just">
              <a:spcBef>
                <a:spcPts val="1200"/>
              </a:spcBef>
              <a:buClr>
                <a:srgbClr val="1F86B3"/>
              </a:buClr>
              <a:buFont typeface="Wingdings" panose="05000000000000000000" pitchFamily="2" charset="2"/>
              <a:buChar char="Ø"/>
            </a:pPr>
            <a:r>
              <a:rPr lang="en-US" sz="3000" b="1" dirty="0">
                <a:latin typeface="Arial" panose="020B0604020202020204" pitchFamily="34" charset="0"/>
                <a:cs typeface="Arial" panose="020B0604020202020204" pitchFamily="34" charset="0"/>
              </a:rPr>
              <a:t>Under Legal Age Results: </a:t>
            </a:r>
          </a:p>
          <a:p>
            <a:pPr algn="just"/>
            <a:r>
              <a:rPr lang="en-US" sz="3000" dirty="0">
                <a:latin typeface="Arial" panose="020B0604020202020204" pitchFamily="34" charset="0"/>
                <a:cs typeface="Arial" panose="020B0604020202020204" pitchFamily="34" charset="0"/>
              </a:rPr>
              <a:t>A total of 22 underage individuals (100%) were able to ID verify but were not able to activate the device because they were underage.</a:t>
            </a:r>
          </a:p>
          <a:p>
            <a:pPr marL="457200" indent="-457200" algn="just">
              <a:spcBef>
                <a:spcPts val="1200"/>
              </a:spcBef>
              <a:buClr>
                <a:srgbClr val="1F86B3"/>
              </a:buClr>
              <a:buFont typeface="Wingdings" panose="05000000000000000000" pitchFamily="2" charset="2"/>
              <a:buChar char="Ø"/>
            </a:pPr>
            <a:r>
              <a:rPr lang="en-US" sz="3000" b="1" dirty="0">
                <a:latin typeface="Arial" panose="020B0604020202020204" pitchFamily="34" charset="0"/>
                <a:cs typeface="Arial" panose="020B0604020202020204" pitchFamily="34" charset="0"/>
              </a:rPr>
              <a:t>Legal Age Results:</a:t>
            </a:r>
          </a:p>
          <a:p>
            <a:pPr algn="just"/>
            <a:r>
              <a:rPr lang="en-US" sz="3000" dirty="0">
                <a:latin typeface="Arial" panose="020B0604020202020204" pitchFamily="34" charset="0"/>
                <a:cs typeface="Arial" panose="020B0604020202020204" pitchFamily="34" charset="0"/>
              </a:rPr>
              <a:t>A total of 79 Legal Age individuals (100%) were able to ID verify activate the device. Across participants, the vast majority perceived the application as extremely or very easy to use (74% and 17% respectively).</a:t>
            </a:r>
          </a:p>
          <a:p>
            <a:pPr marL="457200" indent="-457200" algn="just">
              <a:spcBef>
                <a:spcPts val="1200"/>
              </a:spcBef>
              <a:buClr>
                <a:srgbClr val="1F86B3"/>
              </a:buClr>
              <a:buFont typeface="Wingdings" panose="05000000000000000000" pitchFamily="2" charset="2"/>
              <a:buChar char="Ø"/>
            </a:pPr>
            <a:r>
              <a:rPr lang="en-US" sz="3000" b="1" dirty="0">
                <a:latin typeface="Arial" panose="020B0604020202020204" pitchFamily="34" charset="0"/>
                <a:cs typeface="Arial" panose="020B0604020202020204" pitchFamily="34" charset="0"/>
              </a:rPr>
              <a:t>Maximum Idle Time Function:</a:t>
            </a:r>
          </a:p>
          <a:p>
            <a:pPr algn="just"/>
            <a:r>
              <a:rPr lang="en-US" sz="3000" dirty="0">
                <a:latin typeface="Arial" panose="020B0604020202020204" pitchFamily="34" charset="0"/>
                <a:cs typeface="Arial" panose="020B0604020202020204" pitchFamily="34" charset="0"/>
              </a:rPr>
              <a:t>The device is currently pre-set to turn off after 15 minutes of no use. This ensures that the device will shut down and an unauthorized user cannot surreptitiously use the device. All (100%) of the authorized users’ devices shut down after 15 minutes. All of the authorized users were able to reactivate the device.</a:t>
            </a:r>
          </a:p>
          <a:p>
            <a:pPr marL="457200" indent="-457200" algn="just">
              <a:spcBef>
                <a:spcPts val="1200"/>
              </a:spcBef>
              <a:buClr>
                <a:srgbClr val="1F86B3"/>
              </a:buClr>
              <a:buFont typeface="Wingdings" panose="05000000000000000000" pitchFamily="2" charset="2"/>
              <a:buChar char="Ø"/>
            </a:pPr>
            <a:r>
              <a:rPr lang="en-US" sz="3000" b="1" dirty="0">
                <a:latin typeface="Arial" panose="020B0604020202020204" pitchFamily="34" charset="0"/>
                <a:cs typeface="Arial" panose="020B0604020202020204" pitchFamily="34" charset="0"/>
              </a:rPr>
              <a:t>Out of Bluetooth Range:</a:t>
            </a:r>
          </a:p>
          <a:p>
            <a:pPr algn="just"/>
            <a:r>
              <a:rPr lang="en-US" sz="3000" dirty="0">
                <a:latin typeface="Arial" panose="020B0604020202020204" pitchFamily="34" charset="0"/>
                <a:cs typeface="Arial" panose="020B0604020202020204" pitchFamily="34" charset="0"/>
              </a:rPr>
              <a:t>The device is designed to shut down when the device is out of Bluetooth range from the smartphone. This ensures that an unauthorized user cannot surreptitiously use the device by removing it from the general vicinity of the authorized users’ smartphone. All (100%) of the vape devices disconnected from the smartphone when their Bluetooth connection was blocked. All of the authorized users were able to reactivate the device.</a:t>
            </a:r>
          </a:p>
          <a:p>
            <a:pPr marL="457200" indent="-457200" algn="just">
              <a:spcBef>
                <a:spcPts val="1200"/>
              </a:spcBef>
              <a:buClr>
                <a:srgbClr val="1F86B3"/>
              </a:buClr>
              <a:buFont typeface="Wingdings" panose="05000000000000000000" pitchFamily="2" charset="2"/>
              <a:buChar char="Ø"/>
            </a:pPr>
            <a:r>
              <a:rPr lang="en-US" sz="3000" b="1" dirty="0">
                <a:latin typeface="Arial" panose="020B0604020202020204" pitchFamily="34" charset="0"/>
                <a:cs typeface="Arial" panose="020B0604020202020204" pitchFamily="34" charset="0"/>
              </a:rPr>
              <a:t>Secondary Device:</a:t>
            </a:r>
          </a:p>
          <a:p>
            <a:pPr algn="just"/>
            <a:r>
              <a:rPr lang="en-US" sz="3000" dirty="0">
                <a:latin typeface="Arial" panose="020B0604020202020204" pitchFamily="34" charset="0"/>
                <a:cs typeface="Arial" panose="020B0604020202020204" pitchFamily="34" charset="0"/>
              </a:rPr>
              <a:t>The application is designed to work on more than one device, but only one device at a time. This allows users to control the device from a second smartphone, tablet, or computer. All (100%) of the authorized users were able to connect a secondary tablet to the vape device shutting down their access from their smartphone.</a:t>
            </a:r>
          </a:p>
        </p:txBody>
      </p:sp>
      <p:pic>
        <p:nvPicPr>
          <p:cNvPr id="8" name="Picture 7" descr="A qr code on a white background&#10;&#10;AI-generated content may be incorrect.">
            <a:extLst>
              <a:ext uri="{FF2B5EF4-FFF2-40B4-BE49-F238E27FC236}">
                <a16:creationId xmlns:a16="http://schemas.microsoft.com/office/drawing/2014/main" id="{ADC04F44-BC70-784F-11A6-9B6271EBA4D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0179922" y="1072737"/>
            <a:ext cx="1793855" cy="1828800"/>
          </a:xfrm>
          <a:prstGeom prst="rect">
            <a:avLst/>
          </a:prstGeom>
        </p:spPr>
      </p:pic>
    </p:spTree>
    <p:extLst>
      <p:ext uri="{BB962C8B-B14F-4D97-AF65-F5344CB8AC3E}">
        <p14:creationId xmlns:p14="http://schemas.microsoft.com/office/powerpoint/2010/main" val="29843440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14666</TotalTime>
  <Words>1395</Words>
  <Application>Microsoft Office PowerPoint</Application>
  <PresentationFormat>Custom</PresentationFormat>
  <Paragraphs>52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Bonnie Coffa</dc:creator>
  <cp:lastModifiedBy>Ed Carmines</cp:lastModifiedBy>
  <cp:revision>356</cp:revision>
  <cp:lastPrinted>2019-09-10T13:04:04Z</cp:lastPrinted>
  <dcterms:created xsi:type="dcterms:W3CDTF">2019-08-08T00:51:37Z</dcterms:created>
  <dcterms:modified xsi:type="dcterms:W3CDTF">2025-08-20T18:18:34Z</dcterms:modified>
</cp:coreProperties>
</file>